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6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48" r:id="rId13"/>
    <p:sldId id="335" r:id="rId14"/>
    <p:sldId id="336" r:id="rId15"/>
    <p:sldId id="337" r:id="rId16"/>
    <p:sldId id="338" r:id="rId17"/>
    <p:sldId id="339" r:id="rId18"/>
    <p:sldId id="340" r:id="rId19"/>
    <p:sldId id="350" r:id="rId20"/>
    <p:sldId id="349" r:id="rId21"/>
    <p:sldId id="341" r:id="rId22"/>
    <p:sldId id="342" r:id="rId23"/>
    <p:sldId id="343" r:id="rId24"/>
    <p:sldId id="344" r:id="rId25"/>
    <p:sldId id="347" r:id="rId26"/>
    <p:sldId id="346" r:id="rId27"/>
    <p:sldId id="345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CE3E18-1299-4F0E-9E64-96A31D043A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7AB99-B769-44A3-BAC2-DF4FFD74CA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3B888-3A0A-44F0-8044-FDF04BF35241}" type="datetimeFigureOut">
              <a:rPr lang="ko-KR" altLang="en-US"/>
              <a:pPr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46472-1D00-4B4F-B733-0944E63FBD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54C95-663A-4292-A66A-4826CAF2C1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6E6E97-4C2E-4C1A-8096-F22806846F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2DFBC3D-302B-4E81-B92A-00B9C3E87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14AA29-B772-4925-AE07-E40CE20BC0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3F38F8D-FCE4-4BBC-B171-F4117267C1E7}" type="datetimeFigureOut">
              <a:rPr lang="ko-KR" altLang="en-US"/>
              <a:pPr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00A718D-7361-4CDE-A0CF-7EE06D053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70EB71B-6162-4DA3-B6D3-C4242DD13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70F06-74E7-4090-8573-896388CBE9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606CA-7F2A-443B-8404-FA39D583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BB85524-711C-4D9F-8F81-E0B79B7F23D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B868654A-F5C7-45A8-8019-14C933FB81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C4ABEB7E-DB44-448A-8DBC-0F2991715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0525E912-4891-4CDA-8912-7F45065BB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3C95A5E-1499-4666-BDBB-208A28177E83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7A72E067-0D3F-4FAD-9CE9-CFAADD2FB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C54B8BF6-456A-4430-AA02-CE7660D66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D4DC5F9-AF2E-4AC7-B66D-4096C198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A18756-DDAF-4603-8F4A-FB555BC7B2A5}" type="slidenum">
              <a:rPr lang="ko-KR" altLang="en-US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7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6272AEC6-69ED-4A50-9D35-697F4590B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E872E9B8-58B0-4AD6-B395-12C2929727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48768469-48C5-4E25-955B-20AEB1482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6FD1DBF-DC95-4E86-86A1-04C12AB47368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13FD246D-849D-42C8-BC0A-23FA124D88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76402DCC-50A8-44F6-973A-A0EECA6872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D452C40E-9C82-4524-AD65-E4D360CA3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BDBDE3D-C9C7-485D-9D12-32540BD6AA63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D1F22B7D-1149-4C6A-9B07-611EB7B5A3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3B9BD15-3584-4F49-9022-758B53CFDC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14B56EC9-9928-4726-A052-87D5BF27C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9A2FBCD-A3A2-4438-B475-1F8C3E73C613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BEDA726C-F02E-49EA-BA20-B823603FF2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C4693BFA-00B9-4FB9-8D62-B5A77F8B8E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F86DD624-3C6A-4F12-8795-3F3120ECA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F0D5EEC-1138-4312-817B-73CDC7435B95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A4EE6AAE-5774-4296-B448-8D7C9BF465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B5EE776D-D527-4070-8003-06DA8A0790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E0336EE3-70BD-47EF-862C-EB4DBE80C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730B3B7-F074-4EFC-AABF-0DAC37422E28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AE8CB08-ED5F-4BFF-AE3E-762ED3ACFF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28A04068-A9D7-4F6C-89CB-B65CF376E7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432B4539-C033-44F6-A566-E6B2F88F3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9F5363A-B802-4321-8FBC-AD309D2CDBBB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AE8CB08-ED5F-4BFF-AE3E-762ED3ACFF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28A04068-A9D7-4F6C-89CB-B65CF376E7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432B4539-C033-44F6-A566-E6B2F88F3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9F5363A-B802-4321-8FBC-AD309D2CDBBB}" type="slidenum">
              <a:rPr lang="ko-KR" altLang="en-US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6AE8CB08-ED5F-4BFF-AE3E-762ED3ACFF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28A04068-A9D7-4F6C-89CB-B65CF376E7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432B4539-C033-44F6-A566-E6B2F88F3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9F5363A-B802-4321-8FBC-AD309D2CDBBB}" type="slidenum">
              <a:rPr lang="ko-KR" altLang="en-US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3B0CE1F3-4A70-4608-808B-426B31ED9E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65A9EE8D-C384-428A-97B6-A292CBAB97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C6B90206-9CFC-471C-8EFA-211EFDB8D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943841A-06F2-4234-8D32-A1AA93083A39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95DF315F-F4E6-49A5-A74C-616812C95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D7A24436-0554-426C-8622-5C9D4E56CE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0F76EE02-7666-48BD-99AC-650D40E0A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C0256C3-2138-4E5A-BAA0-310AE7D91F7C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6D0DACD0-760B-43C1-A230-B723437791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5969EBAE-6410-4C6E-A31A-7CB96BF0C4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A25764C8-857E-42A0-B392-344B434DD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5239BB6-2243-46F3-9A28-E804F84FDF69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093DCF08-7959-47FC-902C-66589FCD8F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30FA24AD-0BEF-4971-9208-1DF09073A0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39865ADF-2533-4C89-859D-872826D3C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AB53E0-E3F4-4FC3-9C1B-ADE820DD015E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5FE15DFD-1CDB-4C99-9B7E-1AFAA39621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415C7F61-42E9-4861-B9DD-8D481898C6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41A3FFA1-6E50-42DF-A89C-4C96304A3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BE967EE-DE0D-4A57-8255-B11E960D5EDD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1B77434F-5F6F-4B48-BDF8-49A4F13A73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E1CE86E5-F908-46E4-BCBA-7CB08BE19C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AB7D4C45-6B9A-4B7C-A102-53EAF0D98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F558B49-0652-4F10-97F0-1A5CE5C08792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1FCF2F93-B9B7-45E2-B701-09E7510C25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60020415-AC2C-4F7A-B81A-4F2D1F5E5E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9A884EDE-8639-4A80-95C1-742D4B2CB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43FC051-522A-45AF-A69E-F9E56833D7E7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AB07DF59-B407-41C4-8775-C5B90667D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42DDDA62-DF36-476E-82B0-9AEEA3D024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FF72086F-7B18-48DE-9031-F2981B3B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4EA363B-93E8-4A53-822A-1359A858DA9E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62CA84B-3B69-480D-AABA-F900B26089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100D0DE-86CD-4CBC-8D52-F7D7796D9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852D070-7CCB-4000-927C-AEBA0AEB6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8190A7-9EC9-41F9-A753-213871D7B6D3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258FAD8-F9A9-4FC0-A031-D4EA079A70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FE8E1D3D-FC17-4E8B-BA42-F320925A56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E8C53F78-36D9-41C8-9414-E5104AF06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FEE7D5-7BCF-4B97-91D3-1B461433D732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39000FC8-EB7D-49F8-A25C-1A28336CE4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7BB8B7F8-B2C9-4016-9F62-86A7280079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538C138D-FE16-41D9-8CBB-746B41FFC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302F2C4-3C41-4111-BA52-1745F62B7EF4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34974985-57FD-43CF-ADCD-91FA63E9E8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8B39AA76-E4E3-482D-954F-5B57618AE1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68759BD2-4C15-46E0-867B-3443C8CD7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BBC3A7A-D99A-4F3C-9E3D-E983A32AA32B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B12D4BAD-5C0A-4130-924C-F9655EF48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093C2D57-D4AD-41A1-B56C-96FD5AA00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B52B6D13-CAFB-4130-BECD-260B78878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81B17C9-9B84-4B9D-A423-5C823DEC35D4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D58D8F6F-79E9-4CA5-98CE-54ED15B4A7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C04F472F-763D-4F7A-A5E1-DF1D94D901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19074288-AA56-42BB-A04B-298748F7E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4285B6E-BA24-4FCA-A378-99A17CE27B76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7A72E067-0D3F-4FAD-9CE9-CFAADD2FB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C54B8BF6-456A-4430-AA02-CE7660D66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D4DC5F9-AF2E-4AC7-B66D-4096C198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DA18756-DDAF-4603-8F4A-FB555BC7B2A5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6D37E-3013-4F37-8565-3411BFE89149}"/>
              </a:ext>
            </a:extLst>
          </p:cNvPr>
          <p:cNvSpPr txBox="1"/>
          <p:nvPr userDrawn="1"/>
        </p:nvSpPr>
        <p:spPr>
          <a:xfrm>
            <a:off x="1115616" y="1253684"/>
            <a:ext cx="6912768" cy="17281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데이터 모형 구축 방법</a:t>
            </a:r>
          </a:p>
        </p:txBody>
      </p:sp>
    </p:spTree>
    <p:extLst>
      <p:ext uri="{BB962C8B-B14F-4D97-AF65-F5344CB8AC3E}">
        <p14:creationId xmlns:p14="http://schemas.microsoft.com/office/powerpoint/2010/main" val="31167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2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1E1620-180C-4CDC-A3FD-0634BFCE3BE4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9A1EA0-6F9D-43CE-998A-C86D6D163A2A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9D0F85-8F02-4645-876D-977297A45E08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317E80-5013-49D8-80D1-1133FE089D43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A31CA76F-FF04-43B5-B16E-CB09F764E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8425" y="6539296"/>
            <a:ext cx="694340" cy="318704"/>
          </a:xfrm>
        </p:spPr>
        <p:txBody>
          <a:bodyPr/>
          <a:lstStyle>
            <a:lvl1pPr>
              <a:defRPr sz="1000"/>
            </a:lvl1pPr>
          </a:lstStyle>
          <a:p>
            <a:fld id="{9C010E97-FCC1-4266-AD78-ADB914092C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8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A6C87-48A9-493E-8FDC-4460951B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462765"/>
            <a:ext cx="76544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5C0ED41B-6E36-4603-BB78-D6747D2BA6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6" r:id="rId2"/>
    <p:sldLayoutId id="2147484157" r:id="rId3"/>
    <p:sldLayoutId id="214748415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208C3B8-09E0-45E5-8A67-5FA718353F6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10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데이터모형 구축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E2FD7-1138-4B4F-A846-38B8D0FC1AA2}"/>
              </a:ext>
            </a:extLst>
          </p:cNvPr>
          <p:cNvSpPr txBox="1"/>
          <p:nvPr/>
        </p:nvSpPr>
        <p:spPr>
          <a:xfrm>
            <a:off x="2286000" y="4137115"/>
            <a:ext cx="457200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10.1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10.2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10.3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5A51-6051-497D-88B8-F50B57DB50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657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 공정의 위치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82E0857E-81FB-49B1-85D1-38F562B46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0A363-CF4C-499A-83C6-99AF8E54A7A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CC4F64C6-2504-43CE-B6D3-2D694CEE9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71" y="1452909"/>
            <a:ext cx="6139745" cy="492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45C708E-E65A-4089-9544-3FA4A42BF782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07DA0-A451-459A-9B9E-7512EB11D095}"/>
              </a:ext>
            </a:extLst>
          </p:cNvPr>
          <p:cNvSpPr/>
          <p:nvPr/>
        </p:nvSpPr>
        <p:spPr>
          <a:xfrm>
            <a:off x="1619672" y="2564904"/>
            <a:ext cx="2448272" cy="792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57AB9-12F0-4A53-9023-42EB98B549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013" y="981075"/>
            <a:ext cx="8425631" cy="5492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 공정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단계의 연계도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17E7C4E-6F89-4947-A548-91CBDDE6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075E0-535D-4D23-BAF8-83ABC38BD3F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43A6CFE-853D-42A5-88BD-8AB9491D460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7" descr="10-5">
            <a:extLst>
              <a:ext uri="{FF2B5EF4-FFF2-40B4-BE49-F238E27FC236}">
                <a16:creationId xmlns:a16="http://schemas.microsoft.com/office/drawing/2014/main" id="{1484298A-FFF0-4B08-8EEF-A05228F2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91" y="1628800"/>
            <a:ext cx="6712185" cy="44497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57AB9-12F0-4A53-9023-42EB98B549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013" y="981075"/>
            <a:ext cx="8595475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분석의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업무영역에 대한 상세한 이해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정보처리의 발생 및 시스템 분석 대상 영역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업무영역에 대한 정보요구 파악 및 우선순위 정의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업무영역의 모형화 </a:t>
            </a:r>
            <a:b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·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모형화 </a:t>
            </a:r>
            <a:r>
              <a:rPr lang="ko-KR" altLang="en-US" sz="1600" b="1" dirty="0">
                <a:latin typeface="HY울릉도B" pitchFamily="18" charset="-127"/>
                <a:ea typeface="HY울릉도B" pitchFamily="18" charset="-127"/>
              </a:rPr>
              <a:t>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기초자료</a:t>
            </a:r>
            <a:b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업무활동 모형화 </a:t>
            </a:r>
            <a:r>
              <a:rPr lang="ko-KR" altLang="en-US" sz="1600" b="1" dirty="0">
                <a:latin typeface="HY울릉도B" pitchFamily="18" charset="-127"/>
                <a:ea typeface="HY울릉도B" pitchFamily="18" charset="-127"/>
              </a:rPr>
              <a:t>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실행 모듈 설계 및 메뉴 구축에 활용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업무활동과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데이타간의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상관관계 모형화 </a:t>
            </a:r>
            <a:r>
              <a:rPr lang="ko-KR" altLang="en-US" sz="1600" b="1" dirty="0">
                <a:latin typeface="HY울릉도B" pitchFamily="18" charset="-127"/>
                <a:ea typeface="HY울릉도B" pitchFamily="18" charset="-127"/>
              </a:rPr>
              <a:t>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 변동이 미치는 영향 분석 기초 자료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업무시스템 설계 영역 정의 </a:t>
            </a:r>
            <a:r>
              <a:rPr lang="ko-KR" altLang="en-US" sz="1600" b="1" dirty="0">
                <a:latin typeface="HY울릉도B" pitchFamily="18" charset="-127"/>
                <a:ea typeface="HY울릉도B" pitchFamily="18" charset="-127"/>
              </a:rPr>
              <a:t>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업무 시스템 설계 계획에 활용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업무시스템설계 계획 수립  </a:t>
            </a:r>
            <a:r>
              <a:rPr lang="ko-KR" altLang="en-US" sz="1600" b="1" dirty="0">
                <a:latin typeface="HY울릉도B" pitchFamily="18" charset="-127"/>
                <a:ea typeface="HY울릉도B" pitchFamily="18" charset="-127"/>
              </a:rPr>
              <a:t>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설계 과정으로 진행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917E7C4E-6F89-4947-A548-91CBDDE67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075E0-535D-4D23-BAF8-83ABC38BD3F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43A6CFE-853D-42A5-88BD-8AB9491D460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8AD65-C510-4BDF-9F75-100E2F0119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581" y="990311"/>
            <a:ext cx="8307875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구성요소에 대한 개념도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8DDB2747-378B-4779-B7A4-505BC0CB1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636EF-CD0B-483D-BA8E-D15BF2C22C8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1749" name="그림 3">
            <a:extLst>
              <a:ext uri="{FF2B5EF4-FFF2-40B4-BE49-F238E27FC236}">
                <a16:creationId xmlns:a16="http://schemas.microsoft.com/office/drawing/2014/main" id="{1EA79063-56BF-4A2E-959B-C3553B25B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541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FC33C97-BE46-4FE9-ACCD-70EE99B8F0E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39575-4697-4182-983B-DFF3042DD0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9346" y="990311"/>
            <a:ext cx="872342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분석의 공정 구성도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2B8D6916-20BA-4EF6-967B-1F4799887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78FE1-AECA-4C97-8093-9671E2CE845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3797" name="그림 1">
            <a:extLst>
              <a:ext uri="{FF2B5EF4-FFF2-40B4-BE49-F238E27FC236}">
                <a16:creationId xmlns:a16="http://schemas.microsoft.com/office/drawing/2014/main" id="{6E269E26-00FE-430A-8236-FE3BCA39C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8" y="1556792"/>
            <a:ext cx="8321873" cy="427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61CD5A1-DC9E-4E2B-BB62-232946C27683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설명선 2 1">
            <a:extLst>
              <a:ext uri="{FF2B5EF4-FFF2-40B4-BE49-F238E27FC236}">
                <a16:creationId xmlns:a16="http://schemas.microsoft.com/office/drawing/2014/main" id="{974A69D1-9460-4B8B-ABE6-CD670BA7ADFA}"/>
              </a:ext>
            </a:extLst>
          </p:cNvPr>
          <p:cNvSpPr/>
          <p:nvPr/>
        </p:nvSpPr>
        <p:spPr>
          <a:xfrm>
            <a:off x="3400552" y="4436774"/>
            <a:ext cx="3671888" cy="2025650"/>
          </a:xfrm>
          <a:prstGeom prst="borderCallout2">
            <a:avLst>
              <a:gd name="adj1" fmla="val 34431"/>
              <a:gd name="adj2" fmla="val -2021"/>
              <a:gd name="adj3" fmla="val 34901"/>
              <a:gd name="adj4" fmla="val -29290"/>
              <a:gd name="adj5" fmla="val -52072"/>
              <a:gd name="adj6" fmla="val -5020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초기 범위 설정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영역에 대한 이해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업무영역내에서의</a:t>
            </a: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정보 요구 정의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업무영역 모형작성에 필요한 정보 수집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정보체계의 문제점 조사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사용중인 </a:t>
            </a:r>
            <a:r>
              <a:rPr lang="ko-KR" altLang="en-US" sz="1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장표</a:t>
            </a: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수집</a:t>
            </a:r>
            <a:endParaRPr lang="en-US" altLang="ko-KR" sz="1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개발자와 사용자간 원만한 관계 수립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B1258-32EC-4990-9ECF-B302426B1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7678" y="981075"/>
            <a:ext cx="8514802" cy="5876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구축의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기업의 정보구조를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(Entity)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(Relationship)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중심으로 정해진 기호와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규칙을 사용하여 명확하고 체계적으로 표현하고 문서화하는 기법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구축의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연관 조직의 정보 요구에 대한 정확한 이해 제공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분석자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간의 의사소통 수단 제공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중심의 분석 방법 제공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 및 영향에 대한 분석 제공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구축의 종류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논리적 데이터모형 구축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(LDM,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Logicla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Data Modeling)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 기업모델에서 나온 실체를 구체적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상세적 정보로 변환 및 일반화하는 과정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물리적 데이터모형 구축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(PDM, Physical Data Modeling)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기능과 성능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분산형태를 고려하여 스키마를 생성하는 과정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0F226BE2-E41C-40C8-BE73-D512BCD59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71A3B3-7BF3-48EE-B55F-5A795959180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54ED84-E3DF-4AA7-8BCB-027B7C5A674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F79B4-7D79-4CC6-B391-0B1447872A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438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 공정의 위치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4D0F8915-B6CF-443A-B4A4-3FA52B7ED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3D6A3-6149-4D1F-BE9D-870E0B3D857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7893" name="그림 1">
            <a:extLst>
              <a:ext uri="{FF2B5EF4-FFF2-40B4-BE49-F238E27FC236}">
                <a16:creationId xmlns:a16="http://schemas.microsoft.com/office/drawing/2014/main" id="{114D6BE2-4060-48C7-A266-45C5A21C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057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182E5DF-9C24-4682-A7ED-632A5A67972A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856E2-8FED-4FB7-9B3B-D71EA476ED8D}"/>
              </a:ext>
            </a:extLst>
          </p:cNvPr>
          <p:cNvSpPr/>
          <p:nvPr/>
        </p:nvSpPr>
        <p:spPr>
          <a:xfrm>
            <a:off x="6048994" y="2153195"/>
            <a:ext cx="1988518" cy="936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62BCEA-BF79-421F-A69D-A2365CD29C45}"/>
              </a:ext>
            </a:extLst>
          </p:cNvPr>
          <p:cNvSpPr/>
          <p:nvPr/>
        </p:nvSpPr>
        <p:spPr>
          <a:xfrm>
            <a:off x="6039866" y="3908424"/>
            <a:ext cx="1988518" cy="936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73172A-7FC6-4E37-83D1-EDA32C4DAC44}"/>
              </a:ext>
            </a:extLst>
          </p:cNvPr>
          <p:cNvSpPr/>
          <p:nvPr/>
        </p:nvSpPr>
        <p:spPr>
          <a:xfrm>
            <a:off x="2699792" y="4077072"/>
            <a:ext cx="1872208" cy="936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B52E6-7EB9-4E68-9575-2F36CDD3D7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5674" y="990311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 공정 다이어그램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C11ED915-C441-4D26-9F6B-84555CD32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08F72-A397-4206-BC94-F79A5C7556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9941" name="그림 1">
            <a:extLst>
              <a:ext uri="{FF2B5EF4-FFF2-40B4-BE49-F238E27FC236}">
                <a16:creationId xmlns:a16="http://schemas.microsoft.com/office/drawing/2014/main" id="{F63AF565-EBF5-4DDA-9FE7-C46721BE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1" y="1484784"/>
            <a:ext cx="87598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F3E5A8-0F39-47E9-9B94-DB6E1E1D65DA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27570-BF83-421C-9E22-2878ED504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893" y="990311"/>
            <a:ext cx="8425631" cy="24386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데이타모형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구축작업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추가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상세화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식별자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(Identifier),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(Attributes),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일반화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(Generalization)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 상세화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기수성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(Cardinality),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(Optionality)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업무규칙 정의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E2020E3-C3E2-41F0-B49F-FDA9721B6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1ACBE-AF63-4C63-BC27-57B363F3206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2A97B9C-4611-4302-866C-91CC8215739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D105E73-C4CB-4850-A01B-C15BD140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57" y="4642711"/>
            <a:ext cx="8425631" cy="173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400" b="1" dirty="0"/>
              <a:t>註</a:t>
            </a:r>
            <a:r>
              <a:rPr lang="en-US" altLang="ko-KR" sz="1400" b="1" dirty="0"/>
              <a:t>) Cardinality        : </a:t>
            </a:r>
            <a:r>
              <a:rPr lang="ko-KR" altLang="en-US" sz="1400" b="1" dirty="0"/>
              <a:t>한 릴레이션을 구성하는 </a:t>
            </a:r>
            <a:r>
              <a:rPr lang="ko-KR" altLang="en-US" sz="1400" b="1" dirty="0" err="1"/>
              <a:t>투플의</a:t>
            </a:r>
            <a:r>
              <a:rPr lang="ko-KR" altLang="en-US" sz="1400" b="1" dirty="0"/>
              <a:t> 수</a:t>
            </a:r>
            <a:r>
              <a:rPr lang="en-US" altLang="ko-KR" sz="1400" b="1" dirty="0"/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1" dirty="0"/>
              <a:t>     Tuple(</a:t>
            </a:r>
            <a:r>
              <a:rPr lang="ko-KR" altLang="en-US" sz="1400" b="1" dirty="0"/>
              <a:t>관계해석</a:t>
            </a:r>
            <a:r>
              <a:rPr lang="en-US" altLang="ko-KR" sz="1400" b="1" dirty="0"/>
              <a:t>) : RDB</a:t>
            </a:r>
            <a:r>
              <a:rPr lang="ko-KR" altLang="en-US" sz="1400" b="1" dirty="0"/>
              <a:t>에서 관계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표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내의 속성과 관계되는 값의 집합</a:t>
            </a:r>
            <a:r>
              <a:rPr lang="en-US" altLang="ko-KR" sz="1400" b="1" dirty="0"/>
              <a:t>.     RDB </a:t>
            </a:r>
            <a:r>
              <a:rPr lang="ko-KR" altLang="en-US" sz="1400" b="1" dirty="0"/>
              <a:t>내에서 관계는 표로</a:t>
            </a:r>
            <a:endParaRPr lang="en-US" altLang="ko-KR" sz="1400" b="1" dirty="0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          저장되는데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표의 열이 속성이고 행이 </a:t>
            </a:r>
            <a:r>
              <a:rPr lang="ko-KR" altLang="en-US" sz="1400" b="1" dirty="0" err="1"/>
              <a:t>투플이다</a:t>
            </a:r>
            <a:r>
              <a:rPr lang="en-US" altLang="ko-KR" sz="1400" b="1" dirty="0"/>
              <a:t>.  </a:t>
            </a:r>
            <a:r>
              <a:rPr lang="ko-KR" altLang="en-US" sz="1400" b="1" dirty="0"/>
              <a:t>    </a:t>
            </a:r>
            <a:r>
              <a:rPr lang="ko-KR" altLang="en-US" sz="1400" b="1" dirty="0" err="1"/>
              <a:t>비관계</a:t>
            </a:r>
            <a:r>
              <a:rPr lang="ko-KR" altLang="en-US" sz="1400" b="1" dirty="0"/>
              <a:t> 파일에서의 </a:t>
            </a:r>
            <a:r>
              <a:rPr lang="en-US" altLang="ko-KR" sz="1400" b="1" dirty="0"/>
              <a:t>Record</a:t>
            </a:r>
            <a:r>
              <a:rPr lang="ko-KR" altLang="en-US" sz="1400" b="1" dirty="0"/>
              <a:t>와 같은 의미</a:t>
            </a:r>
            <a:r>
              <a:rPr lang="en-US" altLang="ko-KR" sz="1400" b="1" dirty="0"/>
              <a:t>.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1" dirty="0"/>
              <a:t>     </a:t>
            </a:r>
            <a:r>
              <a:rPr lang="en-US" altLang="ko-KR" sz="1400" b="1" dirty="0" err="1"/>
              <a:t>Generalizarion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일반화</a:t>
            </a:r>
            <a:r>
              <a:rPr lang="en-US" altLang="ko-KR" sz="1400" b="1" dirty="0"/>
              <a:t>) : </a:t>
            </a:r>
            <a:r>
              <a:rPr lang="ko-KR" altLang="en-US" sz="1400" b="1" dirty="0"/>
              <a:t>어떤 정보가 필요하고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 담아야 하는지 </a:t>
            </a:r>
            <a:r>
              <a:rPr lang="ko-KR" altLang="en-US" sz="1400" b="1" dirty="0" err="1"/>
              <a:t>실데이타를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모형화하는</a:t>
            </a:r>
            <a:r>
              <a:rPr lang="ko-KR" altLang="en-US" sz="1400" b="1" dirty="0"/>
              <a:t> 과정</a:t>
            </a:r>
            <a:endParaRPr lang="en-US" altLang="ko-KR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27570-BF83-421C-9E22-2878ED504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893" y="990311"/>
            <a:ext cx="8425631" cy="5492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데이타모형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구축작업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E2020E3-C3E2-41F0-B49F-FDA9721B6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1ACBE-AF63-4C63-BC27-57B363F3206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2A97B9C-4611-4302-866C-91CC8215739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978CBF3-8CAC-45C1-A662-152ED0DD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9" y="1476276"/>
            <a:ext cx="25955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註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선택성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(Optionality)</a:t>
            </a:r>
            <a:endParaRPr lang="ko-KR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5991BF6-0554-410C-8404-110839C7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72" y="1801713"/>
            <a:ext cx="80645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관계로 맺어져 있는 하나 또는 두개의 실체유형 사이의 업무규칙을 나타내는 특성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선택성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(Optionality) :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페어링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(Pairing)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존재 여부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 하나 또는 두 개의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실체유형간의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관계가 성립될 때 모든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instance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간에 그 짝이 반드시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존재해야 하는지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(Mandatory),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아니면 모든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instance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대해 그 짝이 존재하지 않아도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되는지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(Optional)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구분 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선택성의 결정 방법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(Mandatory) 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관계가 반드시 있어야 되는 것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→ 컴퓨터공학과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(Optional)    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 이상이 있을 수도 있다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(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→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2,…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선택성의 결정 방법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(Mandatory) 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실체유형에 어떤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Row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입력하기 전에 상대 실체유형에도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반드시 하나의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Row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존재해야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1:1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대응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(Optional)    :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실체유형에 어떤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Row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입력하기 전에 상대 실체유형에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Row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존재할 필요가 없다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2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6C275032-861A-439A-A55F-F187A1DE1C1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4042" y="548680"/>
            <a:ext cx="7564438" cy="481002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정보공학 측면에서 시스템 구축 과정을 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과정으로서의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업무영역 분석 절차를 이해한다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구축의 과정과 방법을 학습한다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데이터모형의 구축 과정을 사례분석을 통해 익힌다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27570-BF83-421C-9E22-2878ED504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6293" y="908720"/>
            <a:ext cx="8425631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모델링의 적정성 판단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확증성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정의와 구성방법의 일관성이 유지되고 있는가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단순성    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이해하기 쉽게 구성되었나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비중복성 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정보가 한군데에 한번만 존재하는가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만일 중복되었다면 재검토가 필요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공유성    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적용업무나 기술에 특화 되지 않은 다수에 의해 사용 가능한가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무결성    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정보를 사용하고 관리하는 방식에 일관성이 있는가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확장성    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600" dirty="0">
                <a:latin typeface="Times New Roman" panose="02020603050405020304" pitchFamily="18" charset="0"/>
                <a:ea typeface="HY견고딕" panose="02030600000101010101" pitchFamily="18" charset="-127"/>
              </a:rPr>
              <a:t>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요구 시 최소의 노력으로 수용 가능한가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E2020E3-C3E2-41F0-B49F-FDA9721B6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1ACBE-AF63-4C63-BC27-57B363F3206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2A97B9C-4611-4302-866C-91CC8215739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  <p:extLst>
      <p:ext uri="{BB962C8B-B14F-4D97-AF65-F5344CB8AC3E}">
        <p14:creationId xmlns:p14="http://schemas.microsoft.com/office/powerpoint/2010/main" val="396104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00B5-35E1-49EC-9E16-B56F435360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893" y="990312"/>
            <a:ext cx="7729499" cy="6003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FB882F8C-7C75-41C3-BCDB-01F88420B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84473-7937-4BE1-B04C-9E7A83A9056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44038" name="그룹 5">
            <a:extLst>
              <a:ext uri="{FF2B5EF4-FFF2-40B4-BE49-F238E27FC236}">
                <a16:creationId xmlns:a16="http://schemas.microsoft.com/office/drawing/2014/main" id="{83227EC5-A906-4E47-8CE5-78137F933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56616" y="1412776"/>
            <a:ext cx="5838453" cy="5445224"/>
            <a:chOff x="333122" y="1700390"/>
            <a:chExt cx="8839200" cy="8232769"/>
          </a:xfrm>
        </p:grpSpPr>
        <p:pic>
          <p:nvPicPr>
            <p:cNvPr id="44039" name="그림 3">
              <a:extLst>
                <a:ext uri="{FF2B5EF4-FFF2-40B4-BE49-F238E27FC236}">
                  <a16:creationId xmlns:a16="http://schemas.microsoft.com/office/drawing/2014/main" id="{35ACF6C5-2D6D-4EA0-AD3F-2C8F8E9C1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5" y="1700390"/>
              <a:ext cx="8820150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0" name="그림 4">
              <a:extLst>
                <a:ext uri="{FF2B5EF4-FFF2-40B4-BE49-F238E27FC236}">
                  <a16:creationId xmlns:a16="http://schemas.microsoft.com/office/drawing/2014/main" id="{2AD9993D-50FE-48C7-A77D-E6306768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22" y="3941934"/>
              <a:ext cx="8839200" cy="599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FF5D5BC8-A7B9-4ABF-86F2-1236BAB25045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664EE-AFAF-4FF0-BBE9-CF1A819604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Step-1)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식별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636F9EF5-7DBA-4143-97CD-7235B0972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77E4B-980C-4A15-B15F-A11627A0B2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1">
            <a:extLst>
              <a:ext uri="{FF2B5EF4-FFF2-40B4-BE49-F238E27FC236}">
                <a16:creationId xmlns:a16="http://schemas.microsoft.com/office/drawing/2014/main" id="{52EBA274-7FEB-4595-8DE3-A43BDCC2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4407"/>
            <a:ext cx="8404614" cy="36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53024CA-61C5-4120-85E2-8377C2B97417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DD1AB1AE-878F-4F42-8011-4CF5F403B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EC14C-D971-458E-8B5A-C55F2C2EC16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8133" name="그림 1">
            <a:extLst>
              <a:ext uri="{FF2B5EF4-FFF2-40B4-BE49-F238E27FC236}">
                <a16:creationId xmlns:a16="http://schemas.microsoft.com/office/drawing/2014/main" id="{89EBEDB9-CA4D-4BA6-824D-C6178C51A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89137"/>
            <a:ext cx="7776866" cy="462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5484F4-F0BB-4151-A220-7C975C80447D}"/>
              </a:ext>
            </a:extLst>
          </p:cNvPr>
          <p:cNvSpPr txBox="1">
            <a:spLocks/>
          </p:cNvSpPr>
          <p:nvPr/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kumimoji="0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Step-2) </a:t>
            </a:r>
            <a:r>
              <a:rPr kumimoji="0"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엔티티간의</a:t>
            </a:r>
            <a:r>
              <a:rPr kumimoji="0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관계 정의</a:t>
            </a: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855224-DFE5-4AC1-A831-B4C2B9E4A52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251487E1-08EE-4AB3-9FFB-FA46F4406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03299-15CC-4FF4-9135-13A62C3EF0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0181" name="그림 1">
            <a:extLst>
              <a:ext uri="{FF2B5EF4-FFF2-40B4-BE49-F238E27FC236}">
                <a16:creationId xmlns:a16="http://schemas.microsoft.com/office/drawing/2014/main" id="{2F7F048D-B7E2-4B3C-9ED0-43EC36702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36" y="1913763"/>
            <a:ext cx="612933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8D8B68-11ED-4F5C-BE06-EA6136F3F26A}"/>
              </a:ext>
            </a:extLst>
          </p:cNvPr>
          <p:cNvSpPr txBox="1">
            <a:spLocks/>
          </p:cNvSpPr>
          <p:nvPr/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kumimoji="0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Step-3) </a:t>
            </a:r>
            <a:r>
              <a:rPr kumimoji="0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의 속성 및 식별자 정의</a:t>
            </a: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169C60E-9229-4ED0-9C24-D601403C213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F2EF4C41-E438-47B3-A668-FEB5ECF54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48EB9-D703-446F-A0F8-FACF60B838E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52229" name="그룹 3">
            <a:extLst>
              <a:ext uri="{FF2B5EF4-FFF2-40B4-BE49-F238E27FC236}">
                <a16:creationId xmlns:a16="http://schemas.microsoft.com/office/drawing/2014/main" id="{CD120760-26B2-4F63-9E0E-77EF9455F8A6}"/>
              </a:ext>
            </a:extLst>
          </p:cNvPr>
          <p:cNvGrpSpPr>
            <a:grpSpLocks/>
          </p:cNvGrpSpPr>
          <p:nvPr/>
        </p:nvGrpSpPr>
        <p:grpSpPr bwMode="auto">
          <a:xfrm>
            <a:off x="1915691" y="1988840"/>
            <a:ext cx="5536629" cy="4680520"/>
            <a:chOff x="1907704" y="1657350"/>
            <a:chExt cx="5337646" cy="4795838"/>
          </a:xfrm>
        </p:grpSpPr>
        <p:pic>
          <p:nvPicPr>
            <p:cNvPr id="52230" name="그림 1">
              <a:extLst>
                <a:ext uri="{FF2B5EF4-FFF2-40B4-BE49-F238E27FC236}">
                  <a16:creationId xmlns:a16="http://schemas.microsoft.com/office/drawing/2014/main" id="{86B1B738-A841-4C37-825E-8D50AE56B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1657350"/>
              <a:ext cx="5265737" cy="411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그림 3">
              <a:extLst>
                <a:ext uri="{FF2B5EF4-FFF2-40B4-BE49-F238E27FC236}">
                  <a16:creationId xmlns:a16="http://schemas.microsoft.com/office/drawing/2014/main" id="{2318E659-61A8-4342-A9D2-BB9725D86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163" y="2249488"/>
              <a:ext cx="5138737" cy="409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CAD3137-D344-4E35-A7A4-A572C3EB9986}"/>
                </a:ext>
              </a:extLst>
            </p:cNvPr>
            <p:cNvSpPr/>
            <p:nvPr/>
          </p:nvSpPr>
          <p:spPr>
            <a:xfrm>
              <a:off x="1907704" y="2249653"/>
              <a:ext cx="154101" cy="4203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9E7694E-1914-4DE3-BBDD-22808EBC6072}"/>
              </a:ext>
            </a:extLst>
          </p:cNvPr>
          <p:cNvSpPr txBox="1">
            <a:spLocks/>
          </p:cNvSpPr>
          <p:nvPr/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kumimoji="0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Step-3) </a:t>
            </a:r>
            <a:r>
              <a:rPr kumimoji="0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의 속성 및 식별자 정의</a:t>
            </a: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AEAE27-A85E-4C7A-9EAF-643B6BFF3A33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CB6485D3-875C-4F0A-8FAC-F287DED0C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92EE0-9784-4DDA-B83C-8C34361FA88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54277" name="그룹 1">
            <a:extLst>
              <a:ext uri="{FF2B5EF4-FFF2-40B4-BE49-F238E27FC236}">
                <a16:creationId xmlns:a16="http://schemas.microsoft.com/office/drawing/2014/main" id="{D1DD889B-F1DB-4BB2-B349-92C8E0C795EF}"/>
              </a:ext>
            </a:extLst>
          </p:cNvPr>
          <p:cNvGrpSpPr>
            <a:grpSpLocks/>
          </p:cNvGrpSpPr>
          <p:nvPr/>
        </p:nvGrpSpPr>
        <p:grpSpPr bwMode="auto">
          <a:xfrm>
            <a:off x="1201576" y="2046000"/>
            <a:ext cx="6768752" cy="3903280"/>
            <a:chOff x="1979613" y="1668463"/>
            <a:chExt cx="5400675" cy="2616200"/>
          </a:xfrm>
        </p:grpSpPr>
        <p:pic>
          <p:nvPicPr>
            <p:cNvPr id="54278" name="그림 6">
              <a:extLst>
                <a:ext uri="{FF2B5EF4-FFF2-40B4-BE49-F238E27FC236}">
                  <a16:creationId xmlns:a16="http://schemas.microsoft.com/office/drawing/2014/main" id="{44B1E26B-E657-4DFE-B85E-2F280A3D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1668463"/>
              <a:ext cx="5400675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9" name="그림 7">
              <a:extLst>
                <a:ext uri="{FF2B5EF4-FFF2-40B4-BE49-F238E27FC236}">
                  <a16:creationId xmlns:a16="http://schemas.microsoft.com/office/drawing/2014/main" id="{4266141D-91DC-4401-81CE-BC3C0CFC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2243138"/>
              <a:ext cx="5184775" cy="20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C4FE846-8B17-478B-8DB2-ED2F2212C696}"/>
              </a:ext>
            </a:extLst>
          </p:cNvPr>
          <p:cNvSpPr txBox="1">
            <a:spLocks/>
          </p:cNvSpPr>
          <p:nvPr/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kumimoji="0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Step-3) </a:t>
            </a:r>
            <a:r>
              <a:rPr kumimoji="0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의 속성 및 식별자 정의</a:t>
            </a: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83D7162-79FB-429C-90E9-D8B6117CAFBC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7237B76B-57F7-459A-81E4-93C325D4A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7D66B3-F634-4659-82C6-010F6315004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B8E2BA65-5F9A-464C-B8D4-2C4E30797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53340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1A88C8-08F4-477B-B614-ABE41F3467A0}"/>
              </a:ext>
            </a:extLst>
          </p:cNvPr>
          <p:cNvSpPr txBox="1">
            <a:spLocks/>
          </p:cNvSpPr>
          <p:nvPr/>
        </p:nvSpPr>
        <p:spPr>
          <a:xfrm>
            <a:off x="366438" y="990312"/>
            <a:ext cx="8526042" cy="97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실습하기 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비디오 상점 업무의 데이터모형 구축</a:t>
            </a:r>
            <a:endParaRPr kumimoji="0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Step-4) </a:t>
            </a:r>
            <a:r>
              <a:rPr kumimoji="0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관계도 작성</a:t>
            </a:r>
            <a:endParaRPr kumimoji="0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73CCBBB-82C7-4E85-8AB0-B46705E9006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데이터모형 구축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제목 1">
            <a:extLst>
              <a:ext uri="{FF2B5EF4-FFF2-40B4-BE49-F238E27FC236}">
                <a16:creationId xmlns:a16="http://schemas.microsoft.com/office/drawing/2014/main" id="{C22D2EA9-40DF-4EC5-B921-F5F0908957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981F1-0A1E-43D6-AC7D-29A861E16D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0129" y="990311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방법론의 출현과 발전과정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방법론이란 정보시스템을 구축하는 데 필요한 여러 작업 단계들의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</a:t>
            </a:r>
            <a:endParaRPr lang="en-US" altLang="ko-KR" sz="16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(Method)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작업 수행 시 도움이 되는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기법</a:t>
            </a: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(Technique)’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(Tool)’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이용한 개발 경험을 바탕으로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작업 단계를 체계적으로 정리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작업 수행의 표준규범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이라고 정의할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8" name="슬라이드 번호 개체 틀 3">
            <a:extLst>
              <a:ext uri="{FF2B5EF4-FFF2-40B4-BE49-F238E27FC236}">
                <a16:creationId xmlns:a16="http://schemas.microsoft.com/office/drawing/2014/main" id="{04334AE7-D68F-44D0-B0A3-60AC7B487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CCC5A-AA4E-41EF-914A-27DD9A76134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Group 16">
            <a:extLst>
              <a:ext uri="{FF2B5EF4-FFF2-40B4-BE49-F238E27FC236}">
                <a16:creationId xmlns:a16="http://schemas.microsoft.com/office/drawing/2014/main" id="{A891F5DC-B388-4D4A-8799-AD4802BBF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24526"/>
              </p:ext>
            </p:extLst>
          </p:nvPr>
        </p:nvGraphicFramePr>
        <p:xfrm>
          <a:off x="827584" y="3429000"/>
          <a:ext cx="5040313" cy="1512887"/>
        </p:xfrm>
        <a:graphic>
          <a:graphicData uri="http://schemas.openxmlformats.org/drawingml/2006/table">
            <a:tbl>
              <a:tblPr/>
              <a:tblGrid>
                <a:gridCol w="504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kumimoji="1" sz="1600">
                          <a:solidFill>
                            <a:srgbClr val="00008E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50" charset="-127"/>
                          <a:cs typeface="Times New Roman" panose="02020603050405020304" pitchFamily="18" charset="0"/>
                        </a:rPr>
                        <a:t>Methodology : Method     + Knowledge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50" charset="-127"/>
                          <a:cs typeface="Times New Roman" panose="02020603050405020304" pitchFamily="18" charset="0"/>
                        </a:rPr>
                        <a:t>Technology    : Technique + Knowledge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T="0" marB="14406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0805C-7FC0-4825-B97A-7193BB4A57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5674" y="881013"/>
            <a:ext cx="7868734" cy="6757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방법론이 필요한 이유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3DCF18CC-E1DF-4E7F-9E05-FECA5F1F5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BB973-4CD3-41D6-92C7-04F002A935A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9C23948-3D28-4519-8741-80A1234972D2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CD6A27-4A59-4E3D-93E3-628A574B3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9" y="1390386"/>
            <a:ext cx="6192837" cy="443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작업방법의 표준화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커뮤니케이션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(Communication)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향상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사용자와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개발자간의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정보공유 </a:t>
            </a: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정보시스템 품질 수준의 목표달성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탁월하고 독특한 개인의 독창성을 제한할 수 있으므로 주의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위험의 최소화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공정에 대한 종합적인 관리가 가능하므로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주어진 기간과 비용 내에서 시스템 완성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적절한 공정관리 및 도구의 사용으로 성공율이 높다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A496A-CF5A-4B89-A96C-A39D58BBC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7682" y="981223"/>
            <a:ext cx="794074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방법론의 발전 추이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중심의 방법론에서 데이터와 기능의 조화를 이루는 쪽으로 발전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07AD2280-8B8B-4079-9BF3-B9F444D8A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80281-080B-4AF0-A27E-A7FFD367876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7413" name="그림 1">
            <a:extLst>
              <a:ext uri="{FF2B5EF4-FFF2-40B4-BE49-F238E27FC236}">
                <a16:creationId xmlns:a16="http://schemas.microsoft.com/office/drawing/2014/main" id="{18ACBCD6-C6FA-4A6B-94AB-D8FDD79F1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005513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5516E3-4156-457B-8137-40A71C4D50BE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29AEE-F848-46E3-ABCD-A81C48F5C0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0254" y="1018400"/>
            <a:ext cx="8642350" cy="5210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 전체의 관점에서 기업 활동을 기업모델로 분석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이를 </a:t>
            </a:r>
            <a:r>
              <a:rPr lang="ko-KR" altLang="en-US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 형태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표현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정보시스템의 계획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 등의 전 과정을 공학적으로 적용하는 방법론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기업모델은 데이터 모형과 업무활동 모형이 균형 있게 고려된 모형을 의미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방법론과 기능 중심 방법론의 차이점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전사차원의 정보체계 지원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(Information Architecture)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중심 방법론에 비해 회사 전체를 먼저 고려한 후 하부시스템을 구축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경영전략 지원 중심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(Business Oriented)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데이터와 업무활동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균형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(More Data Oriented)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·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업무활동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지원외에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경영전략 수립에 필요한 정보 제공이 목표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ERP )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BBD251C5-540B-4A6A-A547-D445E6F0F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0C761-1379-40FD-827D-0E603086D9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D4E7B8-5F6F-41D1-8043-E4F6880328D8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559F8-2AEF-4C3E-BCA2-0A4DC7C94E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6368" y="1062319"/>
            <a:ext cx="8137600" cy="540025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 개념도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피라미드형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9A3E3442-71AE-47B2-9365-48ED1D6EA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C1C7B5-8734-4B86-8C67-E632029AA89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1">
            <a:extLst>
              <a:ext uri="{FF2B5EF4-FFF2-40B4-BE49-F238E27FC236}">
                <a16:creationId xmlns:a16="http://schemas.microsoft.com/office/drawing/2014/main" id="{914D0FAA-9784-485F-AE69-78CCE1E3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33600"/>
            <a:ext cx="8509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79132EB-DA7C-4BC7-B882-9B63A0D7D735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B7403-C9FA-4406-8C71-036EE0AB6C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893" y="999695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측면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Data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조직이 현재 관리하거나 관리대상이 되는 모든 데이터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Activity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이용한 조직의 모든 업무수행 활동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Technology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 구축과 관련되는 모든 실행 기법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정보시스템의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Strategy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기업이 필요로 하는 정보에 대한 전략적 비전을 제시하고 전략 계획을 수립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Analysis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기업운영에 필요한 논리모형 구축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Design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특별한 과정을 처리 및 수행하기 위한 절차 설계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Construction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이용한 응용 프로그램 단계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577D7EE-A15A-4D2F-8BE8-3BE47B1CB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40997-532C-4209-9C28-E93FCACE328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9DC8C4-E8C5-4B9B-A7ED-9DEB47785787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정보공학 방법론의 개요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D1F6-25F3-4254-B458-86E609A732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7554" y="990459"/>
            <a:ext cx="8642350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분석의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 전략 계획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ISP:Information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Strategy Planning)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수립 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정보체계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IA:Information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Architecture)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업무영역 단위로 인계 받아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 업무 처리 과정을 설계 하여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시스템 설계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BSD:Business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System Design)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하기 위한 기초를 제공하는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공정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BE41EC29-D95A-44C1-B137-30DCA173C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421DE-BB4B-4ADA-BB08-8BB45DEAD98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068C5391-809B-4605-8237-8C4FA628F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55967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57316A-EAE0-4D1C-840C-143108A5FFA7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업무영역 분석</a:t>
            </a:r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(BAA)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1318</Words>
  <Application>Microsoft Office PowerPoint</Application>
  <PresentationFormat>화면 슬라이드 쇼(4:3)</PresentationFormat>
  <Paragraphs>277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HY견고딕</vt:lpstr>
      <vt:lpstr>HY울릉도B</vt:lpstr>
      <vt:lpstr>굴림</vt:lpstr>
      <vt:lpstr>맑은 고딕</vt:lpstr>
      <vt:lpstr>Arial</vt:lpstr>
      <vt:lpstr>Times New Roman</vt:lpstr>
      <vt:lpstr>Wingdings</vt:lpstr>
      <vt:lpstr>Office 테마</vt:lpstr>
      <vt:lpstr>Chapter 10  데이터모형 구축 방법</vt:lpstr>
      <vt:lpstr>PowerPoint 프레젠테이션</vt:lpstr>
      <vt:lpstr>10.1 정보공학 방법론의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436</cp:revision>
  <dcterms:created xsi:type="dcterms:W3CDTF">2012-07-11T10:23:22Z</dcterms:created>
  <dcterms:modified xsi:type="dcterms:W3CDTF">2021-10-27T02:14:02Z</dcterms:modified>
</cp:coreProperties>
</file>