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1" r:id="rId1"/>
  </p:sldMasterIdLst>
  <p:notesMasterIdLst>
    <p:notesMasterId r:id="rId38"/>
  </p:notesMasterIdLst>
  <p:handoutMasterIdLst>
    <p:handoutMasterId r:id="rId39"/>
  </p:handoutMasterIdLst>
  <p:sldIdLst>
    <p:sldId id="356" r:id="rId2"/>
    <p:sldId id="377" r:id="rId3"/>
    <p:sldId id="378" r:id="rId4"/>
    <p:sldId id="359" r:id="rId5"/>
    <p:sldId id="327" r:id="rId6"/>
    <p:sldId id="328" r:id="rId7"/>
    <p:sldId id="365" r:id="rId8"/>
    <p:sldId id="329" r:id="rId9"/>
    <p:sldId id="360" r:id="rId10"/>
    <p:sldId id="343" r:id="rId11"/>
    <p:sldId id="366" r:id="rId12"/>
    <p:sldId id="379" r:id="rId13"/>
    <p:sldId id="344" r:id="rId14"/>
    <p:sldId id="367" r:id="rId15"/>
    <p:sldId id="368" r:id="rId16"/>
    <p:sldId id="369" r:id="rId17"/>
    <p:sldId id="370" r:id="rId18"/>
    <p:sldId id="380" r:id="rId19"/>
    <p:sldId id="345" r:id="rId20"/>
    <p:sldId id="358" r:id="rId21"/>
    <p:sldId id="371" r:id="rId22"/>
    <p:sldId id="346" r:id="rId23"/>
    <p:sldId id="372" r:id="rId24"/>
    <p:sldId id="347" r:id="rId25"/>
    <p:sldId id="373" r:id="rId26"/>
    <p:sldId id="381" r:id="rId27"/>
    <p:sldId id="361" r:id="rId28"/>
    <p:sldId id="362" r:id="rId29"/>
    <p:sldId id="374" r:id="rId30"/>
    <p:sldId id="350" r:id="rId31"/>
    <p:sldId id="375" r:id="rId32"/>
    <p:sldId id="363" r:id="rId33"/>
    <p:sldId id="376" r:id="rId34"/>
    <p:sldId id="352" r:id="rId35"/>
    <p:sldId id="382" r:id="rId36"/>
    <p:sldId id="383" r:id="rId37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1C48F"/>
    <a:srgbClr val="FF9999"/>
    <a:srgbClr val="FF3300"/>
    <a:srgbClr val="3399FF"/>
    <a:srgbClr val="FF0066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5" d="100"/>
          <a:sy n="105" d="100"/>
        </p:scale>
        <p:origin x="174" y="102"/>
      </p:cViewPr>
      <p:guideLst>
        <p:guide orient="horz" pos="828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822"/>
    </p:cViewPr>
  </p:sorterViewPr>
  <p:notesViewPr>
    <p:cSldViewPr>
      <p:cViewPr varScale="1">
        <p:scale>
          <a:sx n="81" d="100"/>
          <a:sy n="81" d="100"/>
        </p:scale>
        <p:origin x="2172" y="84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04" tIns="52253" rIns="104504" bIns="52253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04" tIns="52253" rIns="104504" bIns="52253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8639" cy="512763"/>
          </a:xfrm>
          <a:prstGeom prst="rect">
            <a:avLst/>
          </a:prstGeom>
        </p:spPr>
        <p:txBody>
          <a:bodyPr vert="horz" lIns="96477" tIns="48239" rIns="96477" bIns="48239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1"/>
            <a:ext cx="3078639" cy="512763"/>
          </a:xfrm>
          <a:prstGeom prst="rect">
            <a:avLst/>
          </a:prstGeom>
        </p:spPr>
        <p:txBody>
          <a:bodyPr vert="horz" lIns="96477" tIns="48239" rIns="96477" bIns="48239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7" tIns="48239" rIns="96477" bIns="48239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929"/>
            <a:ext cx="5683886" cy="4606925"/>
          </a:xfrm>
          <a:prstGeom prst="rect">
            <a:avLst/>
          </a:prstGeom>
        </p:spPr>
        <p:txBody>
          <a:bodyPr vert="horz" lIns="96477" tIns="48239" rIns="96477" bIns="4823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720264"/>
            <a:ext cx="3078639" cy="512762"/>
          </a:xfrm>
          <a:prstGeom prst="rect">
            <a:avLst/>
          </a:prstGeom>
        </p:spPr>
        <p:txBody>
          <a:bodyPr vert="horz" lIns="96477" tIns="48239" rIns="96477" bIns="4823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4"/>
            <a:ext cx="3078639" cy="512762"/>
          </a:xfrm>
          <a:prstGeom prst="rect">
            <a:avLst/>
          </a:prstGeom>
        </p:spPr>
        <p:txBody>
          <a:bodyPr vert="horz" lIns="96477" tIns="48239" rIns="96477" bIns="48239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23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41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55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59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078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80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2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4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3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96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6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4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0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6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4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9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4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en-US" altLang="ko-KR" sz="1600" dirty="0" smtClean="0"/>
              <a:t>DATA</a:t>
            </a:r>
          </a:p>
          <a:p>
            <a:pPr algn="l"/>
            <a:r>
              <a:rPr lang="en-US" altLang="ko-KR" sz="1600" dirty="0" smtClean="0"/>
              <a:t>STRUCTURES</a:t>
            </a:r>
          </a:p>
          <a:p>
            <a:pPr algn="l"/>
            <a:r>
              <a:rPr lang="en-US" altLang="ko-KR" sz="1600" dirty="0" smtClean="0"/>
              <a:t>USING</a:t>
            </a:r>
            <a:r>
              <a:rPr lang="en-US" altLang="ko-KR" sz="1600" baseline="0" dirty="0" smtClean="0"/>
              <a:t> C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6916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Sunday, March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Sunday, March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자료구조</a:t>
            </a:r>
            <a:endParaRPr lang="en-US" altLang="ko-KR" sz="160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79229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March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March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7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March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March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29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March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9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Sunday, March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Sunday, March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Sunday, March 8,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Sunday, March 8,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1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Sunday, March 8,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Sunday, March 8,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Sunday, March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Sunday, March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 smtClean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5857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리뷰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02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98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분기</a:t>
            </a:r>
            <a:r>
              <a:rPr lang="en-US" altLang="ko-KR" sz="2400" dirty="0" smtClean="0">
                <a:latin typeface="+mn-ea"/>
              </a:rPr>
              <a:t>(branching): if, else, </a:t>
            </a:r>
            <a:r>
              <a:rPr lang="en-US" altLang="ko-KR" sz="2400" dirty="0" err="1" smtClean="0">
                <a:latin typeface="+mn-ea"/>
              </a:rPr>
              <a:t>elif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2.5 </a:t>
            </a:r>
            <a:r>
              <a:rPr lang="ko-KR" altLang="en-US" dirty="0" smtClean="0"/>
              <a:t>제어 구조와 반복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65" y="1853826"/>
            <a:ext cx="2340555" cy="5932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277" y="1817978"/>
            <a:ext cx="2835034" cy="9813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02" y="1805368"/>
            <a:ext cx="2524888" cy="10099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65" y="2960705"/>
            <a:ext cx="8154910" cy="562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213" y="3751873"/>
            <a:ext cx="1800986" cy="29258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6795" y="3756132"/>
            <a:ext cx="1485165" cy="26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반복</a:t>
            </a:r>
            <a:r>
              <a:rPr lang="en-US" altLang="ko-KR" sz="2400" dirty="0" smtClean="0">
                <a:latin typeface="+mn-ea"/>
              </a:rPr>
              <a:t>(looping)</a:t>
            </a: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Range() 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399" y="1248628"/>
            <a:ext cx="3913061" cy="15503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23" y="1853826"/>
            <a:ext cx="3921352" cy="945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84" y="3338991"/>
            <a:ext cx="8095065" cy="8884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95" y="4280619"/>
            <a:ext cx="8095065" cy="6087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623" y="4936369"/>
            <a:ext cx="8086838" cy="6005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95" y="5651914"/>
            <a:ext cx="2936929" cy="8967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5315" y="5306393"/>
            <a:ext cx="3989945" cy="12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2.6 </a:t>
            </a:r>
            <a:r>
              <a:rPr lang="ko-KR" altLang="en-US" dirty="0">
                <a:solidFill>
                  <a:srgbClr val="0000FF"/>
                </a:solidFill>
              </a:rPr>
              <a:t>컬렉션 </a:t>
            </a:r>
            <a:r>
              <a:rPr lang="ko-KR" altLang="en-US" dirty="0" err="1">
                <a:solidFill>
                  <a:srgbClr val="0000FF"/>
                </a:solidFill>
              </a:rPr>
              <a:t>자료형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문자열</a:t>
            </a:r>
            <a:r>
              <a:rPr lang="en-US" altLang="ko-KR" sz="2400" dirty="0">
                <a:solidFill>
                  <a:schemeClr val="tx2"/>
                </a:solidFill>
              </a:rPr>
              <a:t>(</a:t>
            </a:r>
            <a:r>
              <a:rPr lang="en-US" altLang="ko-KR" sz="2400" dirty="0" err="1">
                <a:solidFill>
                  <a:schemeClr val="tx2"/>
                </a:solidFill>
              </a:rPr>
              <a:t>str</a:t>
            </a:r>
            <a:r>
              <a:rPr lang="en-US" altLang="ko-KR" sz="2400" dirty="0">
                <a:solidFill>
                  <a:schemeClr val="tx2"/>
                </a:solidFill>
              </a:rPr>
              <a:t>)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리스트</a:t>
            </a:r>
            <a:r>
              <a:rPr lang="en-US" altLang="ko-KR" sz="2400" dirty="0">
                <a:solidFill>
                  <a:schemeClr val="tx2"/>
                </a:solidFill>
              </a:rPr>
              <a:t>(list)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 smtClean="0">
                <a:solidFill>
                  <a:schemeClr val="tx2"/>
                </a:solidFill>
              </a:rPr>
              <a:t>튜플</a:t>
            </a:r>
            <a:r>
              <a:rPr lang="en-US" altLang="ko-KR" sz="2400" dirty="0">
                <a:solidFill>
                  <a:schemeClr val="tx2"/>
                </a:solidFill>
              </a:rPr>
              <a:t>(tuple)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 smtClean="0">
                <a:solidFill>
                  <a:schemeClr val="tx2"/>
                </a:solidFill>
              </a:rPr>
              <a:t>딕셔너리</a:t>
            </a:r>
            <a:r>
              <a:rPr lang="en-US" altLang="ko-KR" sz="2400" dirty="0">
                <a:solidFill>
                  <a:schemeClr val="tx2"/>
                </a:solidFill>
              </a:rPr>
              <a:t>(</a:t>
            </a:r>
            <a:r>
              <a:rPr lang="en-US" altLang="ko-KR" sz="2400" dirty="0" err="1">
                <a:solidFill>
                  <a:schemeClr val="tx2"/>
                </a:solidFill>
              </a:rPr>
              <a:t>dict</a:t>
            </a:r>
            <a:r>
              <a:rPr lang="en-US" altLang="ko-KR" sz="2400" dirty="0">
                <a:solidFill>
                  <a:schemeClr val="tx2"/>
                </a:solidFill>
              </a:rPr>
              <a:t>)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smtClean="0">
                <a:solidFill>
                  <a:schemeClr val="tx2"/>
                </a:solidFill>
              </a:rPr>
              <a:t>집합</a:t>
            </a:r>
            <a:r>
              <a:rPr lang="en-US" altLang="ko-KR" sz="2400" dirty="0">
                <a:solidFill>
                  <a:schemeClr val="tx2"/>
                </a:solidFill>
              </a:rPr>
              <a:t>(set)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n-ea"/>
              </a:rPr>
              <a:t>문자열</a:t>
            </a:r>
            <a:r>
              <a:rPr lang="en-US" altLang="ko-KR" sz="3200" dirty="0">
                <a:latin typeface="+mn-ea"/>
              </a:rPr>
              <a:t>(</a:t>
            </a:r>
            <a:r>
              <a:rPr lang="en-US" altLang="ko-KR" sz="3200" dirty="0" err="1">
                <a:latin typeface="+mn-ea"/>
              </a:rPr>
              <a:t>str</a:t>
            </a:r>
            <a:r>
              <a:rPr lang="en-US" altLang="ko-KR" sz="32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6" y="1763816"/>
            <a:ext cx="8031284" cy="12223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0" y="3046528"/>
            <a:ext cx="8055895" cy="779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660" y="3886248"/>
            <a:ext cx="5775306" cy="976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830" y="4899150"/>
            <a:ext cx="8110345" cy="15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스마트한 배열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967861"/>
            <a:ext cx="7447864" cy="37014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850" y="1340608"/>
            <a:ext cx="4094745" cy="1027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850" y="2372021"/>
            <a:ext cx="2565285" cy="6069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936" y="2957480"/>
            <a:ext cx="1930787" cy="952406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n-ea"/>
              </a:rPr>
              <a:t>리스트</a:t>
            </a:r>
            <a:r>
              <a:rPr lang="en-US" altLang="ko-KR" sz="3200" dirty="0">
                <a:latin typeface="+mn-ea"/>
              </a:rPr>
              <a:t>(list)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94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리스트</a:t>
            </a:r>
            <a:r>
              <a:rPr lang="en-US" altLang="ko-KR" sz="2400" dirty="0">
                <a:latin typeface="+mn-ea"/>
              </a:rPr>
              <a:t>(list)</a:t>
            </a:r>
            <a:r>
              <a:rPr lang="ko-KR" altLang="en-US" sz="2400" dirty="0">
                <a:latin typeface="+mn-ea"/>
              </a:rPr>
              <a:t>와 동일하지만 크기나 값을 변경할 수 </a:t>
            </a:r>
            <a:r>
              <a:rPr lang="ko-KR" altLang="en-US" sz="2400" dirty="0" smtClean="0">
                <a:latin typeface="+mn-ea"/>
              </a:rPr>
              <a:t>없음</a:t>
            </a:r>
            <a:endParaRPr lang="en-US" altLang="ko-KR" sz="24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메모리는 효율적 </a:t>
            </a:r>
            <a:r>
              <a:rPr lang="en-US" altLang="ko-KR" sz="2400" dirty="0" smtClean="0">
                <a:latin typeface="+mn-ea"/>
              </a:rPr>
              <a:t>(3</a:t>
            </a:r>
            <a:r>
              <a:rPr lang="ko-KR" altLang="en-US" sz="2400" dirty="0" smtClean="0">
                <a:latin typeface="+mn-ea"/>
              </a:rPr>
              <a:t>장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2289605"/>
            <a:ext cx="7936979" cy="8693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3242565"/>
            <a:ext cx="7920880" cy="36223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+mn-ea"/>
              </a:rPr>
              <a:t>튜플</a:t>
            </a:r>
            <a:r>
              <a:rPr lang="en-US" altLang="ko-KR" sz="3200" dirty="0">
                <a:latin typeface="+mn-ea"/>
              </a:rPr>
              <a:t>(tuple)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1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키</a:t>
            </a:r>
            <a:r>
              <a:rPr lang="en-US" altLang="ko-KR" sz="2400" dirty="0">
                <a:latin typeface="+mn-ea"/>
              </a:rPr>
              <a:t>(key)</a:t>
            </a:r>
            <a:r>
              <a:rPr lang="ko-KR" altLang="en-US" sz="2400" dirty="0">
                <a:latin typeface="+mn-ea"/>
              </a:rPr>
              <a:t>와 관련된 값</a:t>
            </a:r>
            <a:r>
              <a:rPr lang="en-US" altLang="ko-KR" sz="2400" dirty="0">
                <a:latin typeface="+mn-ea"/>
              </a:rPr>
              <a:t>(value)</a:t>
            </a:r>
            <a:r>
              <a:rPr lang="ko-KR" altLang="en-US" sz="2400" dirty="0">
                <a:latin typeface="+mn-ea"/>
              </a:rPr>
              <a:t>로 이루어진 항목</a:t>
            </a:r>
            <a:r>
              <a:rPr lang="en-US" altLang="ko-KR" sz="2400" dirty="0">
                <a:latin typeface="+mn-ea"/>
              </a:rPr>
              <a:t>(entry)</a:t>
            </a:r>
            <a:r>
              <a:rPr lang="ko-KR" altLang="en-US" sz="2400" dirty="0">
                <a:latin typeface="+mn-ea"/>
              </a:rPr>
              <a:t>들의 </a:t>
            </a:r>
            <a:r>
              <a:rPr lang="ko-KR" altLang="en-US" sz="2400" dirty="0" smtClean="0">
                <a:latin typeface="+mn-ea"/>
              </a:rPr>
              <a:t>집합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2168861"/>
            <a:ext cx="7759273" cy="16970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3945297"/>
            <a:ext cx="7696125" cy="189443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+mn-ea"/>
              </a:rPr>
              <a:t>딕셔너리</a:t>
            </a:r>
            <a:r>
              <a:rPr lang="en-US" altLang="ko-KR" sz="3200" dirty="0">
                <a:latin typeface="+mn-ea"/>
              </a:rPr>
              <a:t>(</a:t>
            </a:r>
            <a:r>
              <a:rPr lang="en-US" altLang="ko-KR" sz="3200" dirty="0" err="1">
                <a:latin typeface="+mn-ea"/>
              </a:rPr>
              <a:t>dict</a:t>
            </a:r>
            <a:r>
              <a:rPr lang="en-US" altLang="ko-KR" sz="3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en-US" altLang="ko-KR" sz="2400" dirty="0" smtClean="0">
                <a:latin typeface="+mn-ea"/>
              </a:rPr>
              <a:t>set</a:t>
            </a:r>
            <a:r>
              <a:rPr lang="ko-KR" altLang="en-US" sz="2400" dirty="0">
                <a:latin typeface="+mn-ea"/>
              </a:rPr>
              <a:t>과 </a:t>
            </a:r>
            <a:r>
              <a:rPr lang="en-US" altLang="ko-KR" sz="2400" dirty="0" err="1">
                <a:latin typeface="+mn-ea"/>
              </a:rPr>
              <a:t>frozenset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ko-KR" altLang="en-US" sz="2400" dirty="0" smtClean="0">
                <a:latin typeface="+mn-ea"/>
              </a:rPr>
              <a:t>내용을 </a:t>
            </a:r>
            <a:r>
              <a:rPr lang="ko-KR" altLang="en-US" sz="2400" dirty="0">
                <a:latin typeface="+mn-ea"/>
              </a:rPr>
              <a:t>변경할 수 없는 </a:t>
            </a:r>
            <a:r>
              <a:rPr lang="en-US" altLang="ko-KR" sz="2400" dirty="0" smtClean="0">
                <a:latin typeface="+mn-ea"/>
              </a:rPr>
              <a:t>set)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5" y="2168860"/>
            <a:ext cx="7965885" cy="29912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75" y="5281801"/>
            <a:ext cx="7965885" cy="623981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n-ea"/>
              </a:rPr>
              <a:t>집합</a:t>
            </a:r>
            <a:r>
              <a:rPr lang="en-US" altLang="ko-KR" sz="3200" dirty="0">
                <a:latin typeface="+mn-ea"/>
              </a:rPr>
              <a:t>(set</a:t>
            </a:r>
            <a:r>
              <a:rPr lang="en-US" altLang="ko-KR" sz="3200" dirty="0" smtClean="0">
                <a:latin typeface="+mn-ea"/>
              </a:rPr>
              <a:t>)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80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 smtClean="0">
                <a:solidFill>
                  <a:srgbClr val="0000FF"/>
                </a:solidFill>
              </a:rPr>
              <a:t>2.7</a:t>
            </a:r>
            <a:r>
              <a:rPr lang="ko-KR" altLang="en-US" sz="3600" dirty="0" smtClean="0">
                <a:solidFill>
                  <a:srgbClr val="0000FF"/>
                </a:solidFill>
              </a:rPr>
              <a:t>절 </a:t>
            </a:r>
            <a:r>
              <a:rPr lang="en-US" altLang="ko-KR" sz="3600" dirty="0" smtClean="0">
                <a:solidFill>
                  <a:srgbClr val="0000FF"/>
                </a:solidFill>
              </a:rPr>
              <a:t>~ 2.9</a:t>
            </a:r>
            <a:r>
              <a:rPr lang="ko-KR" altLang="en-US" sz="3600" dirty="0" smtClean="0">
                <a:solidFill>
                  <a:srgbClr val="0000FF"/>
                </a:solidFill>
              </a:rPr>
              <a:t>절 함수</a:t>
            </a:r>
            <a:r>
              <a:rPr lang="en-US" altLang="ko-KR" sz="3600" dirty="0" smtClean="0">
                <a:solidFill>
                  <a:srgbClr val="0000FF"/>
                </a:solidFill>
              </a:rPr>
              <a:t>, </a:t>
            </a:r>
            <a:r>
              <a:rPr lang="ko-KR" altLang="en-US" sz="3600" dirty="0" smtClean="0">
                <a:solidFill>
                  <a:srgbClr val="0000FF"/>
                </a:solidFill>
              </a:rPr>
              <a:t>변수</a:t>
            </a:r>
            <a:r>
              <a:rPr lang="en-US" altLang="ko-KR" sz="3600" dirty="0" smtClean="0">
                <a:solidFill>
                  <a:srgbClr val="0000FF"/>
                </a:solidFill>
              </a:rPr>
              <a:t>, </a:t>
            </a:r>
            <a:r>
              <a:rPr lang="ko-KR" altLang="en-US" sz="3600" dirty="0" smtClean="0">
                <a:solidFill>
                  <a:srgbClr val="0000FF"/>
                </a:solidFill>
              </a:rPr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2.7 </a:t>
            </a:r>
            <a:r>
              <a:rPr lang="ko-KR" altLang="en-US" sz="2400" dirty="0">
                <a:solidFill>
                  <a:schemeClr val="tx2"/>
                </a:solidFill>
              </a:rPr>
              <a:t>사용자 정의 함수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2.8 </a:t>
            </a:r>
            <a:r>
              <a:rPr lang="ko-KR" altLang="en-US" sz="2400" dirty="0">
                <a:solidFill>
                  <a:schemeClr val="tx2"/>
                </a:solidFill>
              </a:rPr>
              <a:t>변수의 범위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2.9 </a:t>
            </a:r>
            <a:r>
              <a:rPr lang="ko-KR" altLang="en-US" sz="2400" dirty="0">
                <a:solidFill>
                  <a:schemeClr val="tx2"/>
                </a:solidFill>
              </a:rPr>
              <a:t>모듈과 이름 공간</a:t>
            </a:r>
            <a:r>
              <a:rPr lang="en-US" altLang="ko-KR" sz="2400" dirty="0">
                <a:solidFill>
                  <a:schemeClr val="tx2"/>
                </a:solidFill>
              </a:rPr>
              <a:t>(namespace)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5130570"/>
          </a:xfrm>
        </p:spPr>
        <p:txBody>
          <a:bodyPr/>
          <a:lstStyle/>
          <a:p>
            <a:r>
              <a:rPr lang="ko-KR" altLang="en-US" sz="2400" dirty="0" err="1" smtClean="0">
                <a:latin typeface="+mn-ea"/>
              </a:rPr>
              <a:t>파이썬</a:t>
            </a:r>
            <a:r>
              <a:rPr lang="ko-KR" altLang="en-US" sz="2400" dirty="0" smtClean="0">
                <a:latin typeface="+mn-ea"/>
              </a:rPr>
              <a:t> 내장 함수</a:t>
            </a:r>
            <a:r>
              <a:rPr lang="en-US" altLang="ko-KR" sz="2400" dirty="0" smtClean="0">
                <a:latin typeface="+mn-ea"/>
              </a:rPr>
              <a:t>: type</a:t>
            </a:r>
            <a:r>
              <a:rPr lang="en-US" altLang="ko-KR" sz="2400" dirty="0">
                <a:latin typeface="+mn-ea"/>
              </a:rPr>
              <a:t>(), </a:t>
            </a:r>
            <a:r>
              <a:rPr lang="en-US" altLang="ko-KR" sz="2400" dirty="0" err="1">
                <a:latin typeface="+mn-ea"/>
              </a:rPr>
              <a:t>len</a:t>
            </a:r>
            <a:r>
              <a:rPr lang="en-US" altLang="ko-KR" sz="2400" dirty="0">
                <a:latin typeface="+mn-ea"/>
              </a:rPr>
              <a:t>(), </a:t>
            </a:r>
            <a:r>
              <a:rPr lang="en-US" altLang="ko-KR" sz="2400" dirty="0" err="1">
                <a:latin typeface="+mn-ea"/>
              </a:rPr>
              <a:t>ord</a:t>
            </a:r>
            <a:r>
              <a:rPr lang="en-US" altLang="ko-KR" sz="2400" dirty="0" smtClean="0">
                <a:latin typeface="+mn-ea"/>
              </a:rPr>
              <a:t>() </a:t>
            </a:r>
            <a:r>
              <a:rPr lang="ko-KR" altLang="en-US" sz="2400" dirty="0" smtClean="0">
                <a:latin typeface="+mn-ea"/>
              </a:rPr>
              <a:t>등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/>
              <a:t>사용자 정의 </a:t>
            </a:r>
            <a:r>
              <a:rPr lang="ko-KR" altLang="en-US" sz="2400" dirty="0" smtClean="0"/>
              <a:t>함수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2.7 </a:t>
            </a:r>
            <a:r>
              <a:rPr lang="ko-KR" altLang="en-US" dirty="0"/>
              <a:t>사용자 정의 함수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2258871"/>
            <a:ext cx="8145905" cy="29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장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학습 목표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53400" cy="478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이 </a:t>
            </a:r>
            <a:r>
              <a:rPr lang="ko-KR" altLang="en-US" sz="2000" dirty="0">
                <a:solidFill>
                  <a:schemeClr val="tx2"/>
                </a:solidFill>
              </a:rPr>
              <a:t>책에서 사용되는 </a:t>
            </a:r>
            <a:r>
              <a:rPr lang="ko-KR" altLang="en-US" sz="2000" dirty="0" err="1">
                <a:solidFill>
                  <a:schemeClr val="tx2"/>
                </a:solidFill>
              </a:rPr>
              <a:t>파이썬</a:t>
            </a:r>
            <a:r>
              <a:rPr lang="ko-KR" altLang="en-US" sz="2000" dirty="0">
                <a:solidFill>
                  <a:schemeClr val="tx2"/>
                </a:solidFill>
              </a:rPr>
              <a:t> 문법들을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2"/>
                </a:solidFill>
              </a:rPr>
              <a:t>C</a:t>
            </a:r>
            <a:r>
              <a:rPr lang="ko-KR" altLang="en-US" sz="2000" dirty="0">
                <a:solidFill>
                  <a:schemeClr val="tx2"/>
                </a:solidFill>
              </a:rPr>
              <a:t>와 같은 기존 언어와 </a:t>
            </a:r>
            <a:r>
              <a:rPr lang="ko-KR" altLang="en-US" sz="2000" dirty="0" err="1">
                <a:solidFill>
                  <a:schemeClr val="tx2"/>
                </a:solidFill>
              </a:rPr>
              <a:t>파이썬</a:t>
            </a:r>
            <a:r>
              <a:rPr lang="ko-KR" altLang="en-US" sz="2000" dirty="0">
                <a:solidFill>
                  <a:schemeClr val="tx2"/>
                </a:solidFill>
              </a:rPr>
              <a:t> 코드의 차이를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파이썬에서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지원하는 다양한 컬렉션 </a:t>
            </a:r>
            <a:r>
              <a:rPr lang="ko-KR" altLang="en-US" sz="2000" dirty="0" err="1">
                <a:solidFill>
                  <a:schemeClr val="tx2"/>
                </a:solidFill>
              </a:rPr>
              <a:t>자료형을</a:t>
            </a:r>
            <a:r>
              <a:rPr lang="ko-KR" altLang="en-US" sz="2000" dirty="0">
                <a:solidFill>
                  <a:schemeClr val="tx2"/>
                </a:solidFill>
              </a:rPr>
              <a:t> 활용할 수 있다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  <a:endParaRPr lang="ko-KR" altLang="en-US" sz="2000" dirty="0" smtClean="0">
              <a:solidFill>
                <a:schemeClr val="tx2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45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여러 개의 </a:t>
            </a:r>
            <a:r>
              <a:rPr lang="ko-KR" altLang="en-US" sz="2400" dirty="0" smtClean="0"/>
              <a:t>값의 반환</a:t>
            </a:r>
            <a:endParaRPr lang="ko-KR" altLang="en-US" sz="2400" dirty="0"/>
          </a:p>
          <a:p>
            <a:pPr lvl="1"/>
            <a:endParaRPr lang="de-DE" altLang="ko-KR" sz="22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endParaRPr lang="ko-KR" altLang="en-US" sz="24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6" y="1808820"/>
            <a:ext cx="8019600" cy="3525367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여러 개의 값의 </a:t>
            </a:r>
            <a:r>
              <a:rPr lang="ko-KR" altLang="en-US" sz="3200" dirty="0" smtClean="0"/>
              <a:t>반환할 수 있다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4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디폴트 </a:t>
            </a:r>
            <a:r>
              <a:rPr lang="ko-KR" altLang="en-US" sz="2400" dirty="0" smtClean="0"/>
              <a:t>인수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키워드 </a:t>
            </a:r>
            <a:r>
              <a:rPr lang="ko-KR" altLang="en-US" sz="2400" dirty="0"/>
              <a:t>인수</a:t>
            </a:r>
            <a:endParaRPr lang="de-DE" altLang="ko-KR" sz="22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endParaRPr lang="ko-KR" altLang="en-US" sz="24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1805096"/>
            <a:ext cx="8035438" cy="15219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70" y="3378656"/>
            <a:ext cx="8035438" cy="376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71" y="3805405"/>
            <a:ext cx="8010890" cy="343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21" y="4869160"/>
            <a:ext cx="8030532" cy="4084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45" y="5319210"/>
            <a:ext cx="8022363" cy="36762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디폴트 인수와 키워드 인수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36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+mn-ea"/>
              </a:rPr>
              <a:t>내장 </a:t>
            </a:r>
            <a:r>
              <a:rPr lang="ko-KR" altLang="en-US" sz="2400" dirty="0">
                <a:latin typeface="+mn-ea"/>
              </a:rPr>
              <a:t>범위</a:t>
            </a:r>
            <a:r>
              <a:rPr lang="en-US" altLang="ko-KR" sz="2400" dirty="0">
                <a:latin typeface="+mn-ea"/>
              </a:rPr>
              <a:t>(built-in scope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ko-KR" altLang="en-US" sz="2000" dirty="0" smtClean="0">
                <a:latin typeface="+mn-ea"/>
              </a:rPr>
              <a:t>언어의 </a:t>
            </a:r>
            <a:r>
              <a:rPr lang="ko-KR" altLang="en-US" sz="2000" dirty="0">
                <a:latin typeface="+mn-ea"/>
              </a:rPr>
              <a:t>일부로 정의된 변수와 </a:t>
            </a:r>
            <a:r>
              <a:rPr lang="ko-KR" altLang="en-US" sz="2000" dirty="0" err="1" smtClean="0">
                <a:latin typeface="+mn-ea"/>
              </a:rPr>
              <a:t>리터럴들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프로그램의 </a:t>
            </a:r>
            <a:r>
              <a:rPr lang="ko-KR" altLang="en-US" sz="2000" dirty="0">
                <a:latin typeface="+mn-ea"/>
              </a:rPr>
              <a:t>어디에서나 사용할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ko-KR" altLang="en-US" sz="2400" dirty="0" smtClean="0">
                <a:latin typeface="+mn-ea"/>
              </a:rPr>
              <a:t>전역 </a:t>
            </a:r>
            <a:r>
              <a:rPr lang="ko-KR" altLang="en-US" sz="2400" dirty="0">
                <a:latin typeface="+mn-ea"/>
              </a:rPr>
              <a:t>범위</a:t>
            </a:r>
            <a:r>
              <a:rPr lang="en-US" altLang="ko-KR" sz="2400" dirty="0">
                <a:latin typeface="+mn-ea"/>
              </a:rPr>
              <a:t>(global scope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ko-KR" altLang="en-US" sz="2000" dirty="0" smtClean="0">
                <a:latin typeface="+mn-ea"/>
              </a:rPr>
              <a:t>소스 </a:t>
            </a:r>
            <a:r>
              <a:rPr lang="ko-KR" altLang="en-US" sz="2000" dirty="0">
                <a:latin typeface="+mn-ea"/>
              </a:rPr>
              <a:t>파일의 맨 꼭대기 레벨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함수나 클래스 밖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에서 </a:t>
            </a:r>
            <a:r>
              <a:rPr lang="ko-KR" altLang="en-US" sz="2000" dirty="0" smtClean="0">
                <a:latin typeface="+mn-ea"/>
              </a:rPr>
              <a:t>생성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프로그램의 </a:t>
            </a:r>
            <a:r>
              <a:rPr lang="ko-KR" altLang="en-US" sz="2000" dirty="0">
                <a:latin typeface="+mn-ea"/>
              </a:rPr>
              <a:t>어디에서나 사용할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ko-KR" altLang="en-US" sz="2400" dirty="0" smtClean="0">
                <a:latin typeface="+mn-ea"/>
              </a:rPr>
              <a:t>지역 </a:t>
            </a:r>
            <a:r>
              <a:rPr lang="ko-KR" altLang="en-US" sz="2400" dirty="0">
                <a:latin typeface="+mn-ea"/>
              </a:rPr>
              <a:t>범위</a:t>
            </a:r>
            <a:r>
              <a:rPr lang="en-US" altLang="ko-KR" sz="2400" dirty="0">
                <a:latin typeface="+mn-ea"/>
              </a:rPr>
              <a:t>(local scope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ko-KR" altLang="en-US" sz="2000" dirty="0" smtClean="0">
                <a:latin typeface="+mn-ea"/>
              </a:rPr>
              <a:t>함수나 </a:t>
            </a:r>
            <a:r>
              <a:rPr lang="ko-KR" altLang="en-US" sz="2000" dirty="0">
                <a:latin typeface="+mn-ea"/>
              </a:rPr>
              <a:t>클래스의 </a:t>
            </a:r>
            <a:r>
              <a:rPr lang="ko-KR" altLang="en-US" sz="2000" dirty="0" err="1">
                <a:latin typeface="+mn-ea"/>
              </a:rPr>
              <a:t>멤버함수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메소드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안에서 </a:t>
            </a:r>
            <a:r>
              <a:rPr lang="ko-KR" altLang="en-US" sz="2000" dirty="0" smtClean="0">
                <a:latin typeface="+mn-ea"/>
              </a:rPr>
              <a:t>생성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그 안에서만 사용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함수의 매개변수들도 </a:t>
            </a:r>
            <a:r>
              <a:rPr lang="ko-KR" altLang="en-US" sz="2000" dirty="0" err="1" smtClean="0">
                <a:latin typeface="+mn-ea"/>
              </a:rPr>
              <a:t>지역범위</a:t>
            </a:r>
            <a:endParaRPr lang="en-US" altLang="ko-KR" sz="2000" dirty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인스턴스 </a:t>
            </a:r>
            <a:r>
              <a:rPr lang="ko-KR" altLang="en-US" sz="2400" dirty="0">
                <a:latin typeface="+mn-ea"/>
              </a:rPr>
              <a:t>범위</a:t>
            </a:r>
            <a:r>
              <a:rPr lang="en-US" altLang="ko-KR" sz="2400" dirty="0">
                <a:latin typeface="+mn-ea"/>
              </a:rPr>
              <a:t>(instance scope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ko-KR" altLang="en-US" sz="2000" dirty="0" smtClean="0">
                <a:latin typeface="+mn-ea"/>
              </a:rPr>
              <a:t>클래스의 </a:t>
            </a:r>
            <a:r>
              <a:rPr lang="ko-KR" altLang="en-US" sz="2000" dirty="0">
                <a:latin typeface="+mn-ea"/>
              </a:rPr>
              <a:t>데이터 멤버로 생성된 </a:t>
            </a:r>
            <a:r>
              <a:rPr lang="ko-KR" altLang="en-US" sz="2000" dirty="0" smtClean="0">
                <a:latin typeface="+mn-ea"/>
              </a:rPr>
              <a:t>변수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클래스 내의 </a:t>
            </a:r>
            <a:r>
              <a:rPr lang="ko-KR" altLang="en-US" sz="2000" dirty="0">
                <a:latin typeface="+mn-ea"/>
              </a:rPr>
              <a:t>다른 </a:t>
            </a:r>
            <a:r>
              <a:rPr lang="ko-KR" altLang="en-US" sz="2000" dirty="0" err="1">
                <a:latin typeface="+mn-ea"/>
              </a:rPr>
              <a:t>함수들에서</a:t>
            </a:r>
            <a:r>
              <a:rPr lang="ko-KR" altLang="en-US" sz="2000" dirty="0">
                <a:latin typeface="+mn-ea"/>
              </a:rPr>
              <a:t> 사용할 수 있다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7068350" y="3095290"/>
            <a:ext cx="914400" cy="306388"/>
          </a:xfrm>
          <a:prstGeom prst="borderCallout2">
            <a:avLst>
              <a:gd name="adj1" fmla="val 37306"/>
              <a:gd name="adj2" fmla="val -8333"/>
              <a:gd name="adj3" fmla="val 37306"/>
              <a:gd name="adj4" fmla="val -96528"/>
              <a:gd name="adj5" fmla="val 100000"/>
              <a:gd name="adj6" fmla="val -188194"/>
            </a:avLst>
          </a:prstGeom>
          <a:noFill/>
          <a:ln w="9525" algn="ctr">
            <a:noFill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Lucida Console" pitchFamily="49" charset="0"/>
              <a:ea typeface="굴림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2.8 </a:t>
            </a:r>
            <a:r>
              <a:rPr lang="ko-KR" altLang="en-US" dirty="0"/>
              <a:t>변수의 범위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6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9"/>
          <p:cNvSpPr>
            <a:spLocks/>
          </p:cNvSpPr>
          <p:nvPr/>
        </p:nvSpPr>
        <p:spPr bwMode="auto">
          <a:xfrm>
            <a:off x="7068350" y="3095290"/>
            <a:ext cx="914400" cy="306388"/>
          </a:xfrm>
          <a:prstGeom prst="borderCallout2">
            <a:avLst>
              <a:gd name="adj1" fmla="val 37306"/>
              <a:gd name="adj2" fmla="val -8333"/>
              <a:gd name="adj3" fmla="val 37306"/>
              <a:gd name="adj4" fmla="val -96528"/>
              <a:gd name="adj5" fmla="val 100000"/>
              <a:gd name="adj6" fmla="val -188194"/>
            </a:avLst>
          </a:prstGeom>
          <a:noFill/>
          <a:ln w="9525" algn="ctr">
            <a:noFill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>
              <a:latin typeface="Lucida Console" pitchFamily="49" charset="0"/>
              <a:ea typeface="굴림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전역 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00201"/>
            <a:ext cx="8229600" cy="36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2.9 </a:t>
            </a:r>
            <a:r>
              <a:rPr lang="ko-KR" altLang="en-US" dirty="0"/>
              <a:t>모듈과 이름 공간</a:t>
            </a:r>
            <a:r>
              <a:rPr lang="en-US" altLang="ko-KR" dirty="0"/>
              <a:t>(namespace)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4450"/>
            <a:ext cx="8210255" cy="2992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1812"/>
            <a:ext cx="8210255" cy="21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5" y="1600201"/>
            <a:ext cx="8266965" cy="10512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0" y="2888940"/>
            <a:ext cx="8283785" cy="22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 smtClean="0">
                <a:solidFill>
                  <a:srgbClr val="0000FF"/>
                </a:solidFill>
              </a:rPr>
              <a:t>2.10</a:t>
            </a:r>
            <a:r>
              <a:rPr lang="ko-KR" altLang="en-US" sz="3600" dirty="0" smtClean="0">
                <a:solidFill>
                  <a:srgbClr val="0000FF"/>
                </a:solidFill>
              </a:rPr>
              <a:t>절 </a:t>
            </a:r>
            <a:r>
              <a:rPr lang="en-US" altLang="ko-KR" sz="3600" dirty="0" smtClean="0">
                <a:solidFill>
                  <a:srgbClr val="0000FF"/>
                </a:solidFill>
              </a:rPr>
              <a:t>~ 2.12</a:t>
            </a:r>
            <a:r>
              <a:rPr lang="ko-KR" altLang="en-US" sz="3600" dirty="0" smtClean="0">
                <a:solidFill>
                  <a:srgbClr val="0000FF"/>
                </a:solidFill>
              </a:rPr>
              <a:t>절 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2.10 </a:t>
            </a:r>
            <a:r>
              <a:rPr lang="ko-KR" altLang="en-US" sz="2400" dirty="0" smtClean="0">
                <a:solidFill>
                  <a:schemeClr val="tx2"/>
                </a:solidFill>
              </a:rPr>
              <a:t>클래스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2.11 </a:t>
            </a:r>
            <a:r>
              <a:rPr lang="ko-KR" altLang="en-US" sz="2400" dirty="0">
                <a:solidFill>
                  <a:schemeClr val="tx2"/>
                </a:solidFill>
              </a:rPr>
              <a:t>연산자 중복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2.12 </a:t>
            </a:r>
            <a:r>
              <a:rPr lang="ko-KR" altLang="en-US" sz="2400" dirty="0">
                <a:solidFill>
                  <a:schemeClr val="tx2"/>
                </a:solidFill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6772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8" y="1314450"/>
            <a:ext cx="7712703" cy="3575425"/>
          </a:xfrm>
          <a:prstGeom prst="rect">
            <a:avLst/>
          </a:prstGeom>
        </p:spPr>
      </p:pic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클래스 정의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2.10 </a:t>
            </a:r>
            <a:r>
              <a:rPr lang="ko-KR" altLang="en-US" dirty="0"/>
              <a:t>클래스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0" y="5284697"/>
            <a:ext cx="7797446" cy="5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err="1">
                <a:latin typeface="+mn-ea"/>
              </a:rPr>
              <a:t>생성자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b="1" dirty="0" smtClean="0">
              <a:latin typeface="+mn-ea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763468"/>
            <a:ext cx="8010890" cy="12374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3203975"/>
            <a:ext cx="8010890" cy="15305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77" y="4968714"/>
            <a:ext cx="6848475" cy="103822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클래스와 </a:t>
            </a:r>
            <a:r>
              <a:rPr lang="ko-KR" altLang="en-US" sz="3200" dirty="0" err="1" smtClean="0"/>
              <a:t>생성자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13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</a:rPr>
              <a:t>멤버 함수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b="1" dirty="0" smtClean="0">
              <a:latin typeface="+mn-ea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pPr lvl="1"/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0" y="1763815"/>
            <a:ext cx="8286636" cy="12690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0" y="3260221"/>
            <a:ext cx="8236210" cy="6807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11" y="5586843"/>
            <a:ext cx="8212020" cy="6836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0" y="4104075"/>
            <a:ext cx="8247080" cy="1374513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멤버함수</a:t>
            </a:r>
            <a:r>
              <a:rPr lang="ko-KR" altLang="en-US" sz="3200" dirty="0" smtClean="0"/>
              <a:t> 구현과 활용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89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 smtClean="0">
                <a:solidFill>
                  <a:srgbClr val="0000FF"/>
                </a:solidFill>
              </a:rPr>
              <a:t>2.1</a:t>
            </a:r>
            <a:r>
              <a:rPr lang="ko-KR" altLang="en-US" sz="3600" dirty="0" smtClean="0">
                <a:solidFill>
                  <a:srgbClr val="0000FF"/>
                </a:solidFill>
              </a:rPr>
              <a:t>절 </a:t>
            </a:r>
            <a:r>
              <a:rPr lang="en-US" altLang="ko-KR" sz="3600" dirty="0" smtClean="0">
                <a:solidFill>
                  <a:srgbClr val="0000FF"/>
                </a:solidFill>
              </a:rPr>
              <a:t>~ 2.5</a:t>
            </a:r>
            <a:r>
              <a:rPr lang="ko-KR" altLang="en-US" sz="3600" dirty="0" smtClean="0">
                <a:solidFill>
                  <a:srgbClr val="0000FF"/>
                </a:solidFill>
              </a:rPr>
              <a:t>절 </a:t>
            </a:r>
            <a:r>
              <a:rPr lang="ko-KR" altLang="en-US" sz="3600" dirty="0" err="1" smtClean="0">
                <a:solidFill>
                  <a:srgbClr val="0000FF"/>
                </a:solidFill>
              </a:rPr>
              <a:t>파이썬</a:t>
            </a:r>
            <a:r>
              <a:rPr lang="ko-KR" altLang="en-US" sz="3600" dirty="0" smtClean="0">
                <a:solidFill>
                  <a:srgbClr val="0000FF"/>
                </a:solidFill>
              </a:rPr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2.1 </a:t>
            </a:r>
            <a:r>
              <a:rPr lang="ko-KR" altLang="en-US" sz="2400" dirty="0" err="1">
                <a:solidFill>
                  <a:schemeClr val="tx2"/>
                </a:solidFill>
              </a:rPr>
              <a:t>파이썬</a:t>
            </a:r>
            <a:r>
              <a:rPr lang="ko-KR" altLang="en-US" sz="2400" dirty="0">
                <a:solidFill>
                  <a:schemeClr val="tx2"/>
                </a:solidFill>
              </a:rPr>
              <a:t> 이란</a:t>
            </a:r>
            <a:r>
              <a:rPr lang="en-US" altLang="ko-KR" sz="2400" dirty="0" smtClean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>
                <a:solidFill>
                  <a:schemeClr val="tx2"/>
                </a:solidFill>
              </a:rPr>
              <a:t>2.2 </a:t>
            </a:r>
            <a:r>
              <a:rPr lang="ko-KR" altLang="en-US" sz="2400" dirty="0" err="1">
                <a:solidFill>
                  <a:schemeClr val="tx2"/>
                </a:solidFill>
              </a:rPr>
              <a:t>자료형</a:t>
            </a:r>
            <a:r>
              <a:rPr lang="en-US" altLang="ko-KR" sz="2400" dirty="0">
                <a:solidFill>
                  <a:schemeClr val="tx2"/>
                </a:solidFill>
              </a:rPr>
              <a:t>, </a:t>
            </a:r>
            <a:r>
              <a:rPr lang="ko-KR" altLang="en-US" sz="2400" dirty="0" err="1">
                <a:solidFill>
                  <a:schemeClr val="tx2"/>
                </a:solidFill>
              </a:rPr>
              <a:t>리터럴과</a:t>
            </a:r>
            <a:r>
              <a:rPr lang="ko-KR" altLang="en-US" sz="2400" dirty="0">
                <a:solidFill>
                  <a:schemeClr val="tx2"/>
                </a:solidFill>
              </a:rPr>
              <a:t> 변수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2.3 </a:t>
            </a:r>
            <a:r>
              <a:rPr lang="ko-KR" altLang="en-US" sz="2400" dirty="0" err="1">
                <a:solidFill>
                  <a:schemeClr val="tx2"/>
                </a:solidFill>
              </a:rPr>
              <a:t>파이썬의</a:t>
            </a:r>
            <a:r>
              <a:rPr lang="ko-KR" altLang="en-US" sz="2400" dirty="0">
                <a:solidFill>
                  <a:schemeClr val="tx2"/>
                </a:solidFill>
              </a:rPr>
              <a:t> 연산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2.4 </a:t>
            </a:r>
            <a:r>
              <a:rPr lang="ko-KR" altLang="en-US" sz="2400" dirty="0">
                <a:solidFill>
                  <a:schemeClr val="tx2"/>
                </a:solidFill>
              </a:rPr>
              <a:t>함수 호출과 입출력 함수</a:t>
            </a:r>
          </a:p>
          <a:p>
            <a:pPr>
              <a:defRPr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</a:rPr>
              <a:t>2.5 </a:t>
            </a:r>
            <a:r>
              <a:rPr lang="ko-KR" altLang="en-US" sz="2400" dirty="0">
                <a:solidFill>
                  <a:schemeClr val="tx2"/>
                </a:solidFill>
              </a:rPr>
              <a:t>제어 구조와 반복</a:t>
            </a:r>
          </a:p>
        </p:txBody>
      </p:sp>
    </p:spTree>
    <p:extLst>
      <p:ext uri="{BB962C8B-B14F-4D97-AF65-F5344CB8AC3E}">
        <p14:creationId xmlns:p14="http://schemas.microsoft.com/office/powerpoint/2010/main" val="14291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2.11 </a:t>
            </a:r>
            <a:r>
              <a:rPr lang="ko-KR" altLang="en-US" dirty="0"/>
              <a:t>연산자 중복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비교 연산자 </a:t>
            </a:r>
            <a:r>
              <a:rPr lang="en-US" altLang="ko-KR" sz="2400" dirty="0" smtClean="0"/>
              <a:t>== </a:t>
            </a:r>
            <a:r>
              <a:rPr lang="ko-KR" altLang="en-US" sz="2400" dirty="0" smtClean="0"/>
              <a:t>중복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문자열로 변환 연산자</a:t>
            </a:r>
            <a:r>
              <a:rPr lang="en-US" altLang="ko-KR" sz="2400" dirty="0"/>
              <a:t>: __</a:t>
            </a:r>
            <a:r>
              <a:rPr lang="en-US" altLang="ko-KR" sz="2400" dirty="0" err="1"/>
              <a:t>str</a:t>
            </a:r>
            <a:r>
              <a:rPr lang="en-US" altLang="ko-KR" sz="2400" dirty="0"/>
              <a:t>__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5" y="2078850"/>
            <a:ext cx="8210255" cy="16152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5" y="4239089"/>
            <a:ext cx="8210255" cy="15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23485"/>
            <a:ext cx="8168508" cy="494083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중복 가능한 연산자들</a:t>
            </a:r>
          </a:p>
        </p:txBody>
      </p:sp>
    </p:spTree>
    <p:extLst>
      <p:ext uri="{BB962C8B-B14F-4D97-AF65-F5344CB8AC3E}">
        <p14:creationId xmlns:p14="http://schemas.microsoft.com/office/powerpoint/2010/main" val="12420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2.12 </a:t>
            </a:r>
            <a:r>
              <a:rPr lang="ko-KR" altLang="en-US" dirty="0"/>
              <a:t>상속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5" y="2033845"/>
            <a:ext cx="8296610" cy="1266014"/>
          </a:xfrm>
          <a:prstGeom prst="rect">
            <a:avLst/>
          </a:prstGeom>
        </p:spPr>
      </p:pic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sz="2400" dirty="0"/>
              <a:t>클래스의 상속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객체의 생성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3863181"/>
            <a:ext cx="3276600" cy="676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845" y="3462816"/>
            <a:ext cx="2209007" cy="11665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15" y="3474005"/>
            <a:ext cx="2209007" cy="11582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70" y="4960024"/>
            <a:ext cx="2133600" cy="1447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6825" y="5431572"/>
            <a:ext cx="45148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sz="2400" dirty="0" err="1"/>
              <a:t>메소드의</a:t>
            </a:r>
            <a:r>
              <a:rPr lang="ko-KR" altLang="en-US" sz="2400" dirty="0"/>
              <a:t> 재정의 </a:t>
            </a:r>
          </a:p>
          <a:p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033845"/>
            <a:ext cx="8210550" cy="616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2700334"/>
            <a:ext cx="8210549" cy="15837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1" y="4320406"/>
            <a:ext cx="8210549" cy="15853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935" y="2614054"/>
            <a:ext cx="2114550" cy="1371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004" y="4017665"/>
            <a:ext cx="4333165" cy="825788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재정의</a:t>
            </a:r>
            <a:r>
              <a:rPr lang="en-US" altLang="ko-KR" sz="3200" dirty="0" smtClean="0"/>
              <a:t>(Overriding)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292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파이썬</a:t>
            </a:r>
            <a:r>
              <a:rPr lang="ko-KR" altLang="en-US" dirty="0"/>
              <a:t> 정리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1223755"/>
            <a:ext cx="5985665" cy="53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2</a:t>
            </a:r>
            <a:r>
              <a:rPr lang="ko-KR" altLang="en-US" dirty="0" smtClean="0">
                <a:solidFill>
                  <a:srgbClr val="0000FF"/>
                </a:solidFill>
              </a:rPr>
              <a:t>장 연습문제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err="1" smtClean="0">
                <a:solidFill>
                  <a:srgbClr val="0000FF"/>
                </a:solidFill>
              </a:rPr>
              <a:t>실습문제</a:t>
            </a:r>
            <a:endParaRPr lang="ko-KR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05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</a:p>
        </p:txBody>
      </p:sp>
      <p:pic>
        <p:nvPicPr>
          <p:cNvPr id="43012" name="Picture 4" descr="question clipart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00" y="1505930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950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 smtClean="0"/>
              <a:t>AI</a:t>
            </a:r>
            <a:r>
              <a:rPr lang="ko-KR" altLang="en-US" sz="2400" dirty="0" smtClean="0"/>
              <a:t>와 </a:t>
            </a:r>
            <a:r>
              <a:rPr lang="ko-KR" altLang="en-US" sz="2400" dirty="0"/>
              <a:t>빅데이터의 부상과 함께 최근 각광받고 있는 언어</a:t>
            </a:r>
            <a:endParaRPr lang="en-US" altLang="ko-KR" sz="24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 smtClean="0"/>
              <a:t>1991</a:t>
            </a:r>
            <a:r>
              <a:rPr lang="ko-KR" altLang="en-US" sz="2000" dirty="0"/>
              <a:t>년에 귀도 반 </a:t>
            </a:r>
            <a:r>
              <a:rPr lang="ko-KR" altLang="en-US" sz="2000" dirty="0" err="1"/>
              <a:t>로섬</a:t>
            </a:r>
            <a:r>
              <a:rPr lang="en-US" altLang="ko-KR" sz="2000" dirty="0"/>
              <a:t>(Guido van Rossum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r>
              <a:rPr lang="ko-KR" altLang="en-US" sz="2000" dirty="0"/>
              <a:t>문법이 </a:t>
            </a:r>
            <a:r>
              <a:rPr lang="ko-KR" altLang="en-US" sz="2000" dirty="0" smtClean="0"/>
              <a:t>쉬움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코드를 </a:t>
            </a:r>
            <a:r>
              <a:rPr lang="ko-KR" altLang="en-US" sz="2000" dirty="0"/>
              <a:t>보면 직관적으로 알 수 있는 부분이 </a:t>
            </a:r>
            <a:r>
              <a:rPr lang="ko-KR" altLang="en-US" sz="2000" dirty="0" smtClean="0"/>
              <a:t>많음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인터프리터 방식 </a:t>
            </a:r>
            <a:r>
              <a:rPr lang="en-US" altLang="ko-KR" sz="2000" dirty="0" smtClean="0">
                <a:sym typeface="Wingdings" panose="05000000000000000000" pitchFamily="2" charset="2"/>
              </a:rPr>
              <a:t> </a:t>
            </a:r>
            <a:r>
              <a:rPr lang="ko-KR" altLang="en-US" sz="2000" dirty="0" smtClean="0">
                <a:sym typeface="Wingdings" panose="05000000000000000000" pitchFamily="2" charset="2"/>
              </a:rPr>
              <a:t>컴파일 방식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스크립트 모드 지원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통합개발환경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IDLE,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주피터 </a:t>
            </a:r>
            <a:r>
              <a:rPr lang="ko-KR" altLang="en-US" sz="2000" dirty="0" smtClean="0"/>
              <a:t>노트북</a:t>
            </a:r>
            <a:r>
              <a:rPr lang="en-US" altLang="ko-KR" sz="2000" dirty="0"/>
              <a:t>, </a:t>
            </a:r>
            <a:r>
              <a:rPr lang="ko-KR" altLang="en-US" sz="2000" dirty="0" err="1" smtClean="0"/>
              <a:t>파이참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비주얼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스튜디오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 smtClean="0">
              <a:latin typeface="+mn-ea"/>
            </a:endParaRPr>
          </a:p>
          <a:p>
            <a:pPr>
              <a:defRPr/>
            </a:pPr>
            <a:endParaRPr lang="ko-KR" altLang="en-US" sz="2400" dirty="0">
              <a:latin typeface="+mn-ea"/>
            </a:endParaRPr>
          </a:p>
        </p:txBody>
      </p:sp>
      <p:sp>
        <p:nvSpPr>
          <p:cNvPr id="217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  <a:endParaRPr lang="ko-KR" altLang="en-US" sz="36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196625" y="1808820"/>
            <a:ext cx="6990502" cy="2385265"/>
            <a:chOff x="33337" y="1771650"/>
            <a:chExt cx="9077325" cy="33147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" y="1771650"/>
              <a:ext cx="9077325" cy="3314700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3773694" y="3933070"/>
              <a:ext cx="726296" cy="2880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884460" y="3933070"/>
              <a:ext cx="648090" cy="2880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0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53105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err="1" smtClean="0">
                <a:latin typeface="+mn-ea"/>
              </a:rPr>
              <a:t>파이썬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r>
              <a:rPr lang="en-US" altLang="ko-KR" sz="2400" dirty="0">
                <a:latin typeface="+mn-ea"/>
              </a:rPr>
              <a:t>(keyword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 smtClean="0">
              <a:latin typeface="+mn-ea"/>
            </a:endParaRP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r>
              <a:rPr lang="ko-KR" altLang="en-US" sz="2400" dirty="0" err="1" smtClean="0">
                <a:latin typeface="+mn-ea"/>
              </a:rPr>
              <a:t>리터럴과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자료형</a:t>
            </a:r>
            <a:endParaRPr lang="en-US" altLang="ko-KR" sz="2400" dirty="0" smtClean="0">
              <a:latin typeface="+mn-ea"/>
            </a:endParaRPr>
          </a:p>
          <a:p>
            <a:pPr>
              <a:defRPr/>
            </a:pPr>
            <a:endParaRPr lang="ko-KR" altLang="en-US" sz="2000" dirty="0">
              <a:latin typeface="+mn-ea"/>
            </a:endParaRPr>
          </a:p>
          <a:p>
            <a:pPr marL="320675" lvl="1" indent="0">
              <a:buNone/>
              <a:defRPr/>
            </a:pPr>
            <a:endParaRPr lang="pt-BR" altLang="ko-KR" sz="2000" dirty="0">
              <a:latin typeface="+mn-ea"/>
            </a:endParaRP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 smtClean="0">
              <a:latin typeface="+mn-ea"/>
            </a:endParaRPr>
          </a:p>
          <a:p>
            <a:pPr>
              <a:defRPr/>
            </a:pPr>
            <a:endParaRPr lang="ko-KR" altLang="en-US" sz="2400" dirty="0">
              <a:latin typeface="+mn-ea"/>
            </a:endParaRPr>
          </a:p>
        </p:txBody>
      </p:sp>
      <p:sp>
        <p:nvSpPr>
          <p:cNvPr id="217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 err="1"/>
              <a:t>자료형</a:t>
            </a:r>
            <a:r>
              <a:rPr lang="en-US" altLang="ko-KR" dirty="0"/>
              <a:t>, </a:t>
            </a:r>
            <a:r>
              <a:rPr lang="ko-KR" altLang="en-US" dirty="0" err="1"/>
              <a:t>리터럴과</a:t>
            </a:r>
            <a:r>
              <a:rPr lang="ko-KR" altLang="en-US" dirty="0"/>
              <a:t> 변수</a:t>
            </a:r>
            <a:endParaRPr lang="ko-KR" altLang="en-US" sz="3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1763815"/>
            <a:ext cx="6300700" cy="13664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29000"/>
            <a:ext cx="7020780" cy="328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변수</a:t>
            </a:r>
            <a:r>
              <a:rPr lang="en-US" altLang="ko-KR" sz="2400" dirty="0">
                <a:latin typeface="+mn-ea"/>
              </a:rPr>
              <a:t>(variable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변수 </a:t>
            </a:r>
            <a:r>
              <a:rPr lang="ko-KR" altLang="en-US" sz="2400" dirty="0">
                <a:latin typeface="+mn-ea"/>
              </a:rPr>
              <a:t>이해하기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783331"/>
            <a:ext cx="7770072" cy="6554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35" y="2438733"/>
            <a:ext cx="7785865" cy="1508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660" y="4284095"/>
            <a:ext cx="5915000" cy="1207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68" y="5544557"/>
            <a:ext cx="8055895" cy="632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변수의 동작 정확히 이해하기</a:t>
            </a:r>
            <a:endParaRPr lang="en-US" altLang="ko-KR" sz="24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05" y="3357671"/>
            <a:ext cx="1657350" cy="4381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60" y="4701040"/>
            <a:ext cx="1990725" cy="4381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60" y="5488645"/>
            <a:ext cx="1952625" cy="4000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40" y="1979444"/>
            <a:ext cx="5184486" cy="699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85" y="1843739"/>
            <a:ext cx="1650797" cy="1116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1496" y="2886896"/>
            <a:ext cx="5513945" cy="6486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1496" y="3543302"/>
            <a:ext cx="5510489" cy="624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1496" y="4522900"/>
            <a:ext cx="5820512" cy="6162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1880" y="5319210"/>
            <a:ext cx="5360128" cy="6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2.3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연산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나눗셈 연산자 변경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연산자 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실수의 </a:t>
            </a:r>
            <a:r>
              <a:rPr lang="ko-KR" altLang="en-US" sz="2000" dirty="0" smtClean="0"/>
              <a:t>나눗셈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결과가 실수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연산자 </a:t>
            </a:r>
            <a:r>
              <a:rPr lang="en-US" altLang="ko-KR" sz="2000" dirty="0" smtClean="0"/>
              <a:t>//: </a:t>
            </a:r>
            <a:r>
              <a:rPr lang="ko-KR" altLang="en-US" sz="2000" dirty="0" smtClean="0"/>
              <a:t>정수 </a:t>
            </a:r>
            <a:r>
              <a:rPr lang="ko-KR" altLang="en-US" sz="2000" dirty="0"/>
              <a:t>연산</a:t>
            </a:r>
            <a:r>
              <a:rPr lang="en-US" altLang="ko-KR" sz="2000" dirty="0"/>
              <a:t>(floor division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400" dirty="0"/>
              <a:t>이항 연산자 </a:t>
            </a:r>
            <a:r>
              <a:rPr lang="ko-KR" altLang="en-US" sz="2400" dirty="0" smtClean="0"/>
              <a:t>** 추가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단항</a:t>
            </a:r>
            <a:r>
              <a:rPr lang="ko-KR" altLang="en-US" sz="2400" dirty="0" smtClean="0"/>
              <a:t> 연산자 </a:t>
            </a:r>
            <a:r>
              <a:rPr lang="en-US" altLang="ko-KR" sz="2400" dirty="0" smtClean="0"/>
              <a:t>++, -- </a:t>
            </a:r>
            <a:r>
              <a:rPr lang="ko-KR" altLang="en-US" sz="2400" dirty="0" smtClean="0"/>
              <a:t>제공 않음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x++</a:t>
            </a:r>
            <a:r>
              <a:rPr lang="ko-KR" altLang="en-US" sz="2000" dirty="0"/>
              <a:t>가 아니라 </a:t>
            </a:r>
            <a:r>
              <a:rPr lang="en-US" altLang="ko-KR" sz="2000" dirty="0"/>
              <a:t>x += </a:t>
            </a:r>
            <a:r>
              <a:rPr lang="en-US" altLang="ko-KR" sz="2000" dirty="0" smtClean="0"/>
              <a:t>1</a:t>
            </a:r>
          </a:p>
          <a:p>
            <a:r>
              <a:rPr lang="ko-KR" altLang="en-US" sz="2400" dirty="0"/>
              <a:t>관계 연산자 </a:t>
            </a:r>
            <a:r>
              <a:rPr lang="en-US" altLang="ko-KR" sz="2400" dirty="0"/>
              <a:t>&gt;, &lt;, &gt;=, &lt;=, ==, </a:t>
            </a:r>
            <a:r>
              <a:rPr lang="en-US" altLang="ko-KR" sz="2400" dirty="0" smtClean="0"/>
              <a:t>!=</a:t>
            </a:r>
          </a:p>
          <a:p>
            <a:r>
              <a:rPr lang="ko-KR" altLang="en-US" sz="2400" dirty="0" err="1" smtClean="0"/>
              <a:t>불리언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연산자</a:t>
            </a:r>
            <a:r>
              <a:rPr lang="en-US" altLang="ko-KR" sz="2400" dirty="0" smtClean="0"/>
              <a:t>: ||, </a:t>
            </a:r>
            <a:r>
              <a:rPr lang="en-US" altLang="ko-KR" sz="2400" dirty="0"/>
              <a:t>&amp;&amp;, !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/>
              <a:t>or</a:t>
            </a:r>
            <a:r>
              <a:rPr lang="en-US" altLang="ko-KR" sz="2400" dirty="0"/>
              <a:t>, and, not</a:t>
            </a:r>
          </a:p>
          <a:p>
            <a:r>
              <a:rPr lang="en-US" altLang="ko-KR" sz="2400" dirty="0"/>
              <a:t>in</a:t>
            </a:r>
            <a:r>
              <a:rPr lang="ko-KR" altLang="en-US" sz="2400" dirty="0"/>
              <a:t>과 </a:t>
            </a:r>
            <a:r>
              <a:rPr lang="en-US" altLang="ko-KR" sz="2400" dirty="0"/>
              <a:t>not in </a:t>
            </a:r>
            <a:r>
              <a:rPr lang="ko-KR" altLang="en-US" sz="2400" dirty="0"/>
              <a:t>연산자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5347042"/>
            <a:ext cx="4325661" cy="6502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095" y="5094185"/>
            <a:ext cx="2745305" cy="903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함수 </a:t>
            </a:r>
            <a:r>
              <a:rPr lang="ko-KR" altLang="en-US" sz="2400" dirty="0" smtClean="0">
                <a:latin typeface="+mn-ea"/>
              </a:rPr>
              <a:t>호출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키보드 </a:t>
            </a:r>
            <a:r>
              <a:rPr lang="ko-KR" altLang="en-US" sz="2400" dirty="0" err="1">
                <a:latin typeface="+mn-ea"/>
              </a:rPr>
              <a:t>입력함수</a:t>
            </a:r>
            <a:r>
              <a:rPr lang="en-US" altLang="ko-KR" sz="2400" dirty="0">
                <a:latin typeface="+mn-ea"/>
              </a:rPr>
              <a:t>: input</a:t>
            </a:r>
            <a:r>
              <a:rPr lang="en-US" altLang="ko-KR" sz="2400" dirty="0" smtClean="0">
                <a:latin typeface="+mn-ea"/>
              </a:rPr>
              <a:t>()</a:t>
            </a: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화면 </a:t>
            </a:r>
            <a:r>
              <a:rPr lang="ko-KR" altLang="en-US" sz="2400" dirty="0" err="1">
                <a:latin typeface="+mn-ea"/>
              </a:rPr>
              <a:t>출력함수</a:t>
            </a:r>
            <a:r>
              <a:rPr lang="en-US" altLang="ko-KR" sz="2400" dirty="0">
                <a:latin typeface="+mn-ea"/>
              </a:rPr>
              <a:t>: print()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2.4 </a:t>
            </a:r>
            <a:r>
              <a:rPr lang="ko-KR" altLang="en-US" dirty="0"/>
              <a:t>함수 호출과 입출력 함수</a:t>
            </a:r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1718810"/>
            <a:ext cx="7920880" cy="8648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66" y="3084159"/>
            <a:ext cx="7928930" cy="627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20" y="3766409"/>
            <a:ext cx="7920880" cy="5876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670" y="4911803"/>
            <a:ext cx="2295525" cy="39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965" y="4645103"/>
            <a:ext cx="2466975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80" y="5539918"/>
            <a:ext cx="7586588" cy="95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15872</TotalTime>
  <Words>565</Words>
  <Application>Microsoft Office PowerPoint</Application>
  <PresentationFormat>화면 슬라이드 쇼(4:3)</PresentationFormat>
  <Paragraphs>229</Paragraphs>
  <Slides>36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굴림</vt:lpstr>
      <vt:lpstr>맑은 고딕</vt:lpstr>
      <vt:lpstr>한양해서</vt:lpstr>
      <vt:lpstr>휴먼엑스포</vt:lpstr>
      <vt:lpstr>Arial</vt:lpstr>
      <vt:lpstr>Consolas</vt:lpstr>
      <vt:lpstr>Lucida Console</vt:lpstr>
      <vt:lpstr>Wingdings</vt:lpstr>
      <vt:lpstr>1_Office 테마</vt:lpstr>
      <vt:lpstr>파이썬 리뷰</vt:lpstr>
      <vt:lpstr>PowerPoint 프레젠테이션</vt:lpstr>
      <vt:lpstr>2.1절 ~ 2.5절 파이썬 기초</vt:lpstr>
      <vt:lpstr>2.1 파이썬이란?</vt:lpstr>
      <vt:lpstr>2.2 자료형, 리터럴과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2.6 컬렉션 자료형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2.7절 ~ 2.9절 함수, 변수, 모듈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2.10절 ~ 2.12절 객체지향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2장 연습문제, 실습문제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02장.배열과 클래스</dc:title>
  <dc:creator>최영규</dc:creator>
  <cp:lastModifiedBy>최 영규</cp:lastModifiedBy>
  <cp:revision>255</cp:revision>
  <cp:lastPrinted>2020-03-08T08:16:05Z</cp:lastPrinted>
  <dcterms:created xsi:type="dcterms:W3CDTF">2004-02-19T02:52:38Z</dcterms:created>
  <dcterms:modified xsi:type="dcterms:W3CDTF">2020-03-08T08:16:25Z</dcterms:modified>
</cp:coreProperties>
</file>