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91" r:id="rId2"/>
    <p:sldId id="392" r:id="rId3"/>
    <p:sldId id="442" r:id="rId4"/>
    <p:sldId id="394" r:id="rId5"/>
    <p:sldId id="395" r:id="rId6"/>
    <p:sldId id="396" r:id="rId7"/>
    <p:sldId id="397" r:id="rId8"/>
    <p:sldId id="399" r:id="rId9"/>
    <p:sldId id="400" r:id="rId10"/>
    <p:sldId id="401" r:id="rId11"/>
    <p:sldId id="429" r:id="rId12"/>
    <p:sldId id="406" r:id="rId13"/>
    <p:sldId id="413" r:id="rId14"/>
    <p:sldId id="452" r:id="rId15"/>
    <p:sldId id="415" r:id="rId16"/>
    <p:sldId id="416" r:id="rId17"/>
    <p:sldId id="417" r:id="rId18"/>
    <p:sldId id="390" r:id="rId19"/>
    <p:sldId id="418" r:id="rId20"/>
    <p:sldId id="419" r:id="rId21"/>
    <p:sldId id="447" r:id="rId22"/>
    <p:sldId id="420" r:id="rId23"/>
    <p:sldId id="421" r:id="rId24"/>
    <p:sldId id="422" r:id="rId25"/>
  </p:sldIdLst>
  <p:sldSz cx="12192000" cy="6858000"/>
  <p:notesSz cx="6858000" cy="9144000"/>
  <p:defaultTextStyle>
    <a:defPPr>
      <a:defRPr lang="en-US"/>
    </a:defPPr>
    <a:lvl1pPr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0066"/>
    <a:srgbClr val="3333FF"/>
    <a:srgbClr val="CC0000"/>
    <a:srgbClr val="333399"/>
    <a:srgbClr val="5F5F5F"/>
    <a:srgbClr val="808080"/>
    <a:srgbClr val="5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92706" autoAdjust="0"/>
  </p:normalViewPr>
  <p:slideViewPr>
    <p:cSldViewPr>
      <p:cViewPr varScale="1">
        <p:scale>
          <a:sx n="102" d="100"/>
          <a:sy n="102" d="100"/>
        </p:scale>
        <p:origin x="62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2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D88784C-7E3A-4B30-9AB5-EB5C1719E979}" type="datetimeFigureOut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8B8FE67-C0CC-4B9B-84BA-3580BB026F2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70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fld id="{A44957E6-6E95-4620-A2C6-CFCD8F9557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625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84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238"/>
          <p:cNvPicPr>
            <a:picLocks noChangeAspect="1" noChangeArrowheads="1"/>
          </p:cNvPicPr>
          <p:nvPr/>
        </p:nvPicPr>
        <p:blipFill>
          <a:blip r:embed="rId2" cstate="print"/>
          <a:srcRect t="1578"/>
          <a:stretch>
            <a:fillRect/>
          </a:stretch>
        </p:blipFill>
        <p:spPr bwMode="ltGray">
          <a:xfrm>
            <a:off x="-12699" y="0"/>
            <a:ext cx="56938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4"/>
          <p:cNvSpPr>
            <a:spLocks noChangeArrowheads="1"/>
          </p:cNvSpPr>
          <p:nvPr/>
        </p:nvSpPr>
        <p:spPr bwMode="auto">
          <a:xfrm>
            <a:off x="203200" y="228600"/>
            <a:ext cx="117856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pic>
        <p:nvPicPr>
          <p:cNvPr id="6" name="Picture 6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6000" y="5867401"/>
            <a:ext cx="914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91200" y="2895600"/>
            <a:ext cx="5384800" cy="685800"/>
          </a:xfrm>
          <a:effectLst/>
        </p:spPr>
        <p:txBody>
          <a:bodyPr/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4038600"/>
            <a:ext cx="53848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553201"/>
            <a:ext cx="2844800" cy="244475"/>
          </a:xfrm>
        </p:spPr>
        <p:txBody>
          <a:bodyPr/>
          <a:lstStyle>
            <a:lvl1pPr algn="l">
              <a:defRPr sz="10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9BA8499-64A0-4F02-8DCF-65DDA53DC061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4267200" y="6553201"/>
            <a:ext cx="38608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000" b="0"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553201"/>
            <a:ext cx="2844800" cy="244475"/>
          </a:xfrm>
        </p:spPr>
        <p:txBody>
          <a:bodyPr/>
          <a:lstStyle>
            <a:lvl1pPr algn="r">
              <a:defRPr sz="1000" b="0"/>
            </a:lvl1pPr>
          </a:lstStyle>
          <a:p>
            <a:pPr>
              <a:defRPr/>
            </a:pPr>
            <a:fld id="{97E9A97D-2BC9-4143-B3BE-92FE9E6795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E9FC5-5EFF-43E0-BC2B-53D03C6553BF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173B6-0AD2-4D7F-9012-CDBD3220537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3000" y="714375"/>
            <a:ext cx="2717800" cy="56102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714375"/>
            <a:ext cx="7950200" cy="56102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80A49-EFAE-4DDD-88FB-9F7683B48E3A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299DD-881A-44C9-BB0C-1E66DB2B2C0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200" y="714375"/>
            <a:ext cx="97536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34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074A4-AF99-4C37-A443-3A64455FA1EF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31EE7-D2D5-4218-88D4-FF766888C61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200" y="714375"/>
            <a:ext cx="97536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447800"/>
            <a:ext cx="10871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179C7-9F4E-43EF-8AFF-A7CE9F5F5B25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EBB24-A797-4E8C-91E0-22F797B037A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CC2FC-D8C1-40F4-812D-882A11C1D585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77EA5-6554-4DE1-9991-C2FF9598E17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7574E-8BFB-4E86-BD4A-F85F42FB43DE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3EC04-E377-465D-BBB0-834E1E74DC8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34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A23D5-8C47-40A0-BD03-D35FBAE0A6AC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B3948-454D-499B-9176-FBD8C64667C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E51B-E7CD-4815-879C-753EA9CD9388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8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509F-2B91-43C1-8393-C5C962A220F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4E4F9-C664-4EB8-8D7B-9D735BCFCE87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42AA8-51DC-4E7C-A95E-53F1B210C5B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97A1F-D0A2-40AC-A701-C515E6D797CA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3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BE6EB-9785-4AFE-9EF7-9ABFD83F5E2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3C5D-8189-4A97-9C13-C625D9E23C36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0C85A-EC57-47DC-B0E1-A985784103E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B6B91-EFFB-4656-8654-0CDD3BA8E967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C5BAF-56CD-4767-BB84-FADE9DAF9BA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1"/>
          <p:cNvGraphicFramePr>
            <a:graphicFrameLocks noChangeAspect="1"/>
          </p:cNvGraphicFramePr>
          <p:nvPr/>
        </p:nvGraphicFramePr>
        <p:xfrm>
          <a:off x="203200" y="609600"/>
          <a:ext cx="1178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22857143" imgH="2819048" progId="">
                  <p:embed/>
                </p:oleObj>
              </mc:Choice>
              <mc:Fallback>
                <p:oleObj name="Image" r:id="rId15" imgW="22857143" imgH="2819048" progId="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609600"/>
                        <a:ext cx="1178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2"/>
          <p:cNvGraphicFramePr>
            <a:graphicFrameLocks noChangeAspect="1"/>
          </p:cNvGraphicFramePr>
          <p:nvPr/>
        </p:nvGraphicFramePr>
        <p:xfrm>
          <a:off x="10668000" y="6019801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1494385" imgH="1182930" progId="">
                  <p:embed/>
                </p:oleObj>
              </mc:Choice>
              <mc:Fallback>
                <p:oleObj name="Image" r:id="rId17" imgW="1494385" imgH="1182930" progId="">
                  <p:embed/>
                  <p:pic>
                    <p:nvPicPr>
                      <p:cNvPr id="0" name="Picture 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0" y="6019801"/>
                        <a:ext cx="91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727200" y="714375"/>
            <a:ext cx="975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10871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8026400" y="304801"/>
            <a:ext cx="2540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900">
                <a:latin typeface="Verdana" pitchFamily="34" charset="0"/>
              </a:defRPr>
            </a:lvl1pPr>
          </a:lstStyle>
          <a:p>
            <a:fld id="{6A462D10-CB84-4029-B078-7752DF6E0244}" type="datetime1">
              <a:rPr lang="ko-KR" altLang="en-US"/>
              <a:pPr/>
              <a:t>2022-05-15</a:t>
            </a:fld>
            <a:endParaRPr lang="ko-KR" altLang="en-US"/>
          </a:p>
        </p:txBody>
      </p:sp>
      <p:sp>
        <p:nvSpPr>
          <p:cNvPr id="1092" name="AutoShape 68"/>
          <p:cNvSpPr>
            <a:spLocks noChangeArrowheads="1"/>
          </p:cNvSpPr>
          <p:nvPr/>
        </p:nvSpPr>
        <p:spPr bwMode="auto">
          <a:xfrm>
            <a:off x="203200" y="228600"/>
            <a:ext cx="117856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gray">
          <a:xfrm>
            <a:off x="3048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latinLnBrk="0">
              <a:defRPr/>
            </a:pPr>
            <a:endParaRPr lang="en-US" altLang="ko-KR" sz="1000" b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gray">
          <a:xfrm>
            <a:off x="42672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defRPr/>
            </a:pPr>
            <a:endParaRPr lang="en-US" altLang="ko-KR" sz="1000" b="0"/>
          </a:p>
        </p:txBody>
      </p:sp>
      <p:sp>
        <p:nvSpPr>
          <p:cNvPr id="1101" name="Rectangle 7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876800" y="64770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400"/>
            </a:lvl1pPr>
          </a:lstStyle>
          <a:p>
            <a:fld id="{F92135F9-579B-433F-BBA7-41E39253FA3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C67A5-224D-444A-8D7D-6A47EA053846}" type="slidenum">
              <a:rPr lang="ko-KR" altLang="en-US" smtClean="0"/>
              <a:pPr/>
              <a:t>1</a:t>
            </a:fld>
            <a:endParaRPr lang="en-US" altLang="ko-KR" dirty="0"/>
          </a:p>
        </p:txBody>
      </p:sp>
      <p:pic>
        <p:nvPicPr>
          <p:cNvPr id="3075" name="Picture 1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45" y="4214819"/>
            <a:ext cx="2481263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95604" y="2819400"/>
            <a:ext cx="7267596" cy="6858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ko-KR" altLang="en-US" sz="4800" dirty="0">
                <a:ea typeface="굴림" charset="-127"/>
              </a:rPr>
              <a:t>우리나라의 사회보험제도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2133600" y="1295400"/>
            <a:ext cx="76962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943600" y="2286000"/>
            <a:ext cx="4419600" cy="26670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7"/>
    </mc:Choice>
    <mc:Fallback xmlns="">
      <p:transition spd="slow" advTm="86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5440" y="1571613"/>
            <a:ext cx="1022513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360000" algn="just">
              <a:spcAft>
                <a:spcPts val="600"/>
              </a:spcAft>
              <a:buAutoNum type="arabicPeriod"/>
            </a:pP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보수월액</a:t>
            </a:r>
            <a:endParaRPr lang="en-US" altLang="ko-KR" sz="240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360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직장가입자의 보수월액은 직장가입자가 지급받는 보수를 기준으로 산정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360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직장가입자에 대한 보험료는 매년 산정된 보수월액으로 보험료를 부과하고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u="sng" spc="-15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다음 연도에 확정되는 </a:t>
            </a:r>
            <a:r>
              <a:rPr lang="ko-KR" altLang="en-US" sz="220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당해 연도의 보수의 총액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을 기준으로 영 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39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조의 규정에 의하여 보수월액을 다시 산정하여 정산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보험료 적용기간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매년 </a:t>
            </a:r>
            <a:r>
              <a:rPr lang="en-US" altLang="ko-KR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4</a:t>
            </a:r>
            <a:r>
              <a:rPr lang="ko-KR" altLang="en-US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월부터 다음해 </a:t>
            </a:r>
            <a:r>
              <a:rPr lang="en-US" altLang="ko-KR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월까지</a:t>
            </a:r>
            <a:endParaRPr lang="en-US" altLang="ko-KR" sz="2200" b="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540000" lvl="1" indent="-252000" algn="just">
              <a:spcAft>
                <a:spcPts val="600"/>
              </a:spcAft>
              <a:buFont typeface="Wingdings" pitchFamily="2" charset="2"/>
              <a:buChar char="§"/>
            </a:pPr>
            <a:endParaRPr lang="en-US" altLang="ko-KR" sz="2200" b="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90" dirty="0">
                <a:latin typeface="휴먼모음T" pitchFamily="18" charset="-127"/>
                <a:ea typeface="휴먼모음T" pitchFamily="18" charset="-127"/>
              </a:rPr>
              <a:t>보수월액이 </a:t>
            </a:r>
            <a:r>
              <a:rPr lang="en-US" altLang="ko-KR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28</a:t>
            </a:r>
            <a:r>
              <a:rPr lang="ko-KR" altLang="en-US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만원 미만인 경우 </a:t>
            </a:r>
            <a:r>
              <a:rPr lang="en-US" altLang="ko-KR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28</a:t>
            </a:r>
            <a:r>
              <a:rPr lang="ko-KR" altLang="en-US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만원</a:t>
            </a:r>
            <a:r>
              <a:rPr lang="en-US" altLang="ko-KR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최고는 전전년도 평균보수월액의 </a:t>
            </a:r>
            <a:r>
              <a:rPr lang="en-US" altLang="ko-KR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30</a:t>
            </a:r>
            <a:r>
              <a:rPr lang="ko-KR" altLang="en-US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배 금액으로 함</a:t>
            </a:r>
            <a:r>
              <a:rPr lang="en-US" altLang="ko-KR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.(99,249,040</a:t>
            </a:r>
            <a:r>
              <a:rPr lang="ko-KR" altLang="en-US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원</a:t>
            </a:r>
            <a:r>
              <a:rPr lang="en-US" altLang="ko-KR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2018.7</a:t>
            </a:r>
            <a:r>
              <a:rPr lang="ko-KR" altLang="en-US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월 이전 </a:t>
            </a:r>
            <a:r>
              <a:rPr lang="en-US" altLang="ko-KR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7,810</a:t>
            </a:r>
            <a:r>
              <a:rPr lang="ko-KR" altLang="en-US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만원</a:t>
            </a:r>
            <a:r>
              <a:rPr lang="en-US" altLang="ko-KR" sz="2200" b="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360000" lvl="1" indent="-252000" algn="just"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2200" b="0" spc="-19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이상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의 사업장에서 보수를 받고 있을 시 각 사업장 보수를 기준으로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각각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보수월액 결정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lvl="1" indent="-252000" algn="just">
              <a:spcAft>
                <a:spcPts val="600"/>
              </a:spcAft>
              <a:buFont typeface="Wingdings" pitchFamily="2" charset="2"/>
              <a:buChar char="§"/>
            </a:pPr>
            <a:endParaRPr lang="en-US" altLang="ko-KR" sz="2200" b="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    </a:t>
            </a:r>
            <a:endParaRPr lang="en-US" altLang="ko-KR" sz="2000" b="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직장가입자 보험료 부과체계</a:t>
            </a:r>
            <a:endParaRPr lang="ko-KR" altLang="en-US" dirty="0">
              <a:ea typeface="굴림" charset="-127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129"/>
    </mc:Choice>
    <mc:Fallback xmlns="">
      <p:transition spd="slow" advTm="1471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5159896" y="6453337"/>
            <a:ext cx="2133600" cy="244475"/>
          </a:xfrm>
        </p:spPr>
        <p:txBody>
          <a:bodyPr/>
          <a:lstStyle/>
          <a:p>
            <a:fld id="{582BE6EB-9785-4AFE-9EF7-9ABFD83F5E25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1055440" y="1484784"/>
            <a:ext cx="10153128" cy="508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ko-KR" sz="24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400" b="0" spc="-15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소득월액</a:t>
            </a:r>
          </a:p>
          <a:p>
            <a:pPr marL="360000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2012</a:t>
            </a:r>
            <a:r>
              <a:rPr lang="ko-KR" altLang="en-US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9</a:t>
            </a:r>
            <a:r>
              <a:rPr lang="ko-KR" altLang="en-US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월 </a:t>
            </a:r>
            <a:r>
              <a:rPr lang="en-US" altLang="ko-KR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일부터는 기존의 보수월액에 </a:t>
            </a:r>
            <a:r>
              <a:rPr lang="ko-KR" altLang="en-US" sz="2400" b="0" spc="-160" dirty="0" err="1">
                <a:latin typeface="휴먼모음T" pitchFamily="18" charset="-127"/>
                <a:ea typeface="휴먼모음T" pitchFamily="18" charset="-127"/>
              </a:rPr>
              <a:t>보험료율을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 곱하여 직장가입자의 보험료를 산정함과 동시에 </a:t>
            </a:r>
            <a:r>
              <a:rPr lang="ko-KR" altLang="en-US" sz="2400" b="0" u="sng" spc="-160" dirty="0">
                <a:latin typeface="휴먼모음T" pitchFamily="18" charset="-127"/>
                <a:ea typeface="휴먼모음T" pitchFamily="18" charset="-127"/>
              </a:rPr>
              <a:t>보수월액의 산정에 포함된 보수를 제외한 직장가입자의 소득</a:t>
            </a:r>
            <a:r>
              <a:rPr lang="en-US" altLang="ko-KR" sz="20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보수 외 소득</a:t>
            </a:r>
            <a:r>
              <a:rPr lang="en-US" altLang="ko-KR" sz="20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이 대통령령으로 정하는 금액</a:t>
            </a:r>
            <a:r>
              <a:rPr lang="en-US" altLang="ko-KR" sz="20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(3,400</a:t>
            </a:r>
            <a:r>
              <a:rPr lang="ko-KR" altLang="en-US" sz="20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만원</a:t>
            </a:r>
            <a:r>
              <a:rPr lang="en-US" altLang="ko-KR" sz="2000" b="0" spc="-16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을 초과하는 경우 </a:t>
            </a:r>
            <a:r>
              <a:rPr lang="ko-KR" altLang="en-US" sz="2400" b="0" spc="-160" dirty="0" err="1">
                <a:latin typeface="휴먼모음T" pitchFamily="18" charset="-127"/>
                <a:ea typeface="휴먼모음T" pitchFamily="18" charset="-127"/>
              </a:rPr>
              <a:t>보수외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 소득을 기준으로 하여 소득월액</a:t>
            </a:r>
            <a:r>
              <a:rPr lang="en-US" altLang="ko-KR" sz="20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초과금액을 </a:t>
            </a:r>
            <a:r>
              <a:rPr lang="en-US" altLang="ko-KR" sz="20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12</a:t>
            </a:r>
            <a:r>
              <a:rPr lang="ko-KR" altLang="en-US" sz="20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로 나누어 산정하고 산정된 금액에 </a:t>
            </a:r>
            <a:r>
              <a:rPr lang="ko-KR" altLang="en-US" sz="2000" b="0" spc="-16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보험료율을</a:t>
            </a:r>
            <a:r>
              <a:rPr lang="ko-KR" altLang="en-US" sz="20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0" spc="-16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곱한후</a:t>
            </a:r>
            <a:r>
              <a:rPr lang="ko-KR" altLang="en-US" sz="20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전액을 본인이 부담</a:t>
            </a:r>
            <a:r>
              <a:rPr lang="en-US" altLang="ko-KR" sz="20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을 추가적으로 산정하도록 하고 있음</a:t>
            </a:r>
            <a:r>
              <a:rPr lang="en-US" altLang="ko-KR" sz="2000" b="0" spc="-16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60000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2012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9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월부터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근로소득을 제외한 </a:t>
            </a:r>
            <a:r>
              <a:rPr lang="ko-KR" altLang="en-US" sz="2400" b="0" u="sng" spc="-150" dirty="0">
                <a:latin typeface="휴먼모음T" pitchFamily="18" charset="-127"/>
                <a:ea typeface="휴먼모음T" pitchFamily="18" charset="-127"/>
              </a:rPr>
              <a:t>연간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종합소득이 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3,400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만원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 넘는 경우 직장가입자라도 종합소득에 건강보험료를 부과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400" u="sng" spc="-200" dirty="0">
                <a:solidFill>
                  <a:srgbClr val="0000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또 직장가입자의 피부양자라도 연금소득이나 근로</a:t>
            </a:r>
            <a:r>
              <a:rPr lang="en-US" altLang="ko-KR" sz="2400" u="sng" spc="-200" dirty="0">
                <a:solidFill>
                  <a:srgbClr val="0000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·</a:t>
            </a:r>
            <a:r>
              <a:rPr lang="ko-KR" altLang="en-US" sz="2400" u="sng" spc="-200" dirty="0">
                <a:solidFill>
                  <a:srgbClr val="0000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기타소득이 </a:t>
            </a:r>
            <a:r>
              <a:rPr lang="en-US" altLang="ko-KR" sz="2400" u="sng" spc="-200" dirty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3,400</a:t>
            </a:r>
            <a:r>
              <a:rPr lang="ko-KR" altLang="en-US" sz="2400" u="sng" spc="-200" dirty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만원</a:t>
            </a:r>
            <a:r>
              <a:rPr lang="ko-KR" altLang="en-US" sz="2400" u="sng" spc="-200" dirty="0">
                <a:solidFill>
                  <a:srgbClr val="0000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넘으면 피부양자 자격이 박탈되고 지역가입자로 전환된 보험료를 내야 함</a:t>
            </a:r>
            <a:r>
              <a:rPr lang="en-US" altLang="ko-KR" sz="2000" u="sng" spc="-200" dirty="0">
                <a:solidFill>
                  <a:srgbClr val="0000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(2013</a:t>
            </a:r>
            <a:r>
              <a:rPr lang="ko-KR" altLang="en-US" sz="2000" u="sng" spc="-200" dirty="0">
                <a:solidFill>
                  <a:srgbClr val="0000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년 </a:t>
            </a:r>
            <a:r>
              <a:rPr lang="en-US" altLang="ko-KR" sz="2000" u="sng" spc="-200" dirty="0">
                <a:solidFill>
                  <a:srgbClr val="0000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8</a:t>
            </a:r>
            <a:r>
              <a:rPr lang="ko-KR" altLang="en-US" sz="2000" u="sng" spc="-200" dirty="0">
                <a:solidFill>
                  <a:srgbClr val="0000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월부터 시행</a:t>
            </a:r>
            <a:r>
              <a:rPr lang="en-US" altLang="ko-KR" sz="2000" b="0" u="sng" spc="-200" dirty="0">
                <a:solidFill>
                  <a:srgbClr val="0000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</a:p>
          <a:p>
            <a:pPr marL="360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종합소득은 이자소득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배당소득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부동산소득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사업소득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근로소득 기타 소득을 합산한 것</a:t>
            </a:r>
          </a:p>
        </p:txBody>
      </p:sp>
      <p:sp>
        <p:nvSpPr>
          <p:cNvPr id="5" name="Rectangle 2050"/>
          <p:cNvSpPr txBox="1">
            <a:spLocks noChangeArrowheads="1"/>
          </p:cNvSpPr>
          <p:nvPr/>
        </p:nvSpPr>
        <p:spPr>
          <a:xfrm>
            <a:off x="2595538" y="714356"/>
            <a:ext cx="7643866" cy="533400"/>
          </a:xfrm>
          <a:prstGeom prst="rect">
            <a:avLst/>
          </a:prstGeom>
        </p:spPr>
        <p:txBody>
          <a:bodyPr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ko-KR" altLang="en-US">
                <a:ea typeface="굴림" charset="-127"/>
              </a:rPr>
              <a:t>제</a:t>
            </a:r>
            <a:r>
              <a:rPr lang="en-US" altLang="ko-KR">
                <a:ea typeface="굴림" charset="-127"/>
              </a:rPr>
              <a:t>3</a:t>
            </a:r>
            <a:r>
              <a:rPr lang="ko-KR" altLang="en-US">
                <a:ea typeface="굴림" charset="-127"/>
              </a:rPr>
              <a:t>절</a:t>
            </a:r>
            <a:r>
              <a:rPr lang="ko-KR" altLang="en-US"/>
              <a:t> 직장가입자 보험료 부과체계</a:t>
            </a:r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30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61"/>
    </mc:Choice>
    <mc:Fallback xmlns="">
      <p:transition spd="slow" advTm="11966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20" y="1428736"/>
            <a:ext cx="8572560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  <a:buAutoNum type="arabicPeriod"/>
            </a:pPr>
            <a:r>
              <a:rPr lang="ko-KR" altLang="en-US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 부과점수 산정기준</a:t>
            </a:r>
            <a:r>
              <a:rPr lang="en-US" altLang="ko-KR" sz="22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ko-KR" altLang="en-US" sz="20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보험료적용</a:t>
            </a:r>
            <a:r>
              <a:rPr lang="en-US" altLang="ko-KR" sz="20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(11</a:t>
            </a:r>
            <a:r>
              <a:rPr lang="ko-KR" altLang="en-US" sz="20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월말</a:t>
            </a:r>
            <a:r>
              <a:rPr lang="en-US" altLang="ko-KR" sz="20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~10</a:t>
            </a:r>
            <a:r>
              <a:rPr lang="ko-KR" altLang="en-US" sz="20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월말</a:t>
            </a:r>
            <a:r>
              <a:rPr lang="en-US" altLang="ko-KR" sz="20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</a:p>
          <a:p>
            <a:pPr marL="360000" lvl="1" indent="-360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보험료부과는 세대당으로 이루어지며 지역가입자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세대원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의 </a:t>
            </a:r>
            <a:r>
              <a:rPr lang="ko-KR" altLang="en-US" sz="220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소득</a:t>
            </a:r>
            <a:r>
              <a:rPr lang="en-US" altLang="ko-KR" sz="220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재산 및 자동차에 </a:t>
            </a:r>
            <a:r>
              <a:rPr lang="ko-KR" altLang="en-US" sz="2200" u="sng" spc="-150" dirty="0">
                <a:solidFill>
                  <a:srgbClr val="000066"/>
                </a:solidFill>
                <a:latin typeface="휴먼모음T" pitchFamily="18" charset="-127"/>
                <a:ea typeface="휴먼모음T" pitchFamily="18" charset="-127"/>
              </a:rPr>
              <a:t>부과되는</a:t>
            </a:r>
            <a:r>
              <a:rPr lang="ko-KR" altLang="en-US" sz="220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점수를 </a:t>
            </a:r>
            <a:r>
              <a:rPr lang="ko-KR" altLang="en-US" sz="2200" b="0" u="sng" spc="-15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합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하여 산정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sz="3600" dirty="0">
                <a:ea typeface="굴림" charset="-127"/>
              </a:rPr>
              <a:t>제</a:t>
            </a:r>
            <a:r>
              <a:rPr lang="en-US" altLang="ko-KR" sz="3600" dirty="0">
                <a:ea typeface="굴림" charset="-127"/>
              </a:rPr>
              <a:t>4</a:t>
            </a:r>
            <a:r>
              <a:rPr lang="ko-KR" altLang="en-US" sz="3600" dirty="0">
                <a:ea typeface="굴림" charset="-127"/>
              </a:rPr>
              <a:t>절</a:t>
            </a:r>
            <a:r>
              <a:rPr lang="ko-KR" altLang="en-US" sz="3600" dirty="0"/>
              <a:t> 지역가입자 보험료 부과체계</a:t>
            </a:r>
            <a:endParaRPr lang="ko-KR" altLang="en-US" sz="3600" dirty="0">
              <a:ea typeface="굴림" charset="-127"/>
            </a:endParaRPr>
          </a:p>
        </p:txBody>
      </p:sp>
      <p:pic>
        <p:nvPicPr>
          <p:cNvPr id="4098" name="Picture 2" descr="C:\Documents and Settings\문상식\바탕 화면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44" y="2509355"/>
            <a:ext cx="6408712" cy="407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>
            <a:cxnSpLocks/>
          </p:cNvCxnSpPr>
          <p:nvPr/>
        </p:nvCxnSpPr>
        <p:spPr bwMode="auto">
          <a:xfrm>
            <a:off x="2423593" y="5949280"/>
            <a:ext cx="5614059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cxnSpLocks/>
          </p:cNvCxnSpPr>
          <p:nvPr/>
        </p:nvCxnSpPr>
        <p:spPr bwMode="auto">
          <a:xfrm>
            <a:off x="2423592" y="5661248"/>
            <a:ext cx="187220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01"/>
    </mc:Choice>
    <mc:Fallback xmlns="">
      <p:transition spd="slow" advTm="163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5520" y="1382085"/>
            <a:ext cx="85725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 부과 및 </a:t>
            </a:r>
            <a:r>
              <a:rPr lang="ko-KR" altLang="en-US" sz="2200" dirty="0" err="1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징수율</a:t>
            </a:r>
            <a:endParaRPr lang="en-US" altLang="ko-KR" sz="22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620688"/>
            <a:ext cx="7643866" cy="627068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5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보험료와 건강보험 재정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19376A-A3EC-4BD0-B98F-04D7823D6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382084"/>
            <a:ext cx="11521280" cy="4927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04"/>
    </mc:Choice>
    <mc:Fallback xmlns="">
      <p:transition spd="slow" advTm="3700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42BBDDA1-31CD-4515-A033-1552D9D15C19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5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보험료와 건강보험 재정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81158" y="1500175"/>
            <a:ext cx="8463314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300"/>
              </a:spcAft>
            </a:pPr>
            <a:r>
              <a:rPr lang="en-US" altLang="ko-KR" sz="2400" spc="-14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spc="-140" dirty="0" err="1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보험료율</a:t>
            </a:r>
            <a:endParaRPr lang="en-US" altLang="ko-KR" sz="2400" spc="-14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288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직장가입자의 보험료는 </a:t>
            </a:r>
            <a:r>
              <a:rPr lang="ko-KR" altLang="en-US" sz="2200" b="0" spc="-140" dirty="0" err="1">
                <a:latin typeface="휴먼모음T" pitchFamily="18" charset="-127"/>
                <a:ea typeface="휴먼모음T" pitchFamily="18" charset="-127"/>
              </a:rPr>
              <a:t>사업장별로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 부과되며 사용주가 보험료 납부 책임</a:t>
            </a:r>
            <a:endParaRPr lang="en-US" altLang="ko-KR" sz="2200" b="0" spc="-14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288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건강보험통합이전 직장의료보험은 </a:t>
            </a:r>
            <a:r>
              <a:rPr lang="ko-KR" altLang="en-US" sz="2200" b="0" spc="-140" dirty="0" err="1">
                <a:latin typeface="휴먼모음T" pitchFamily="18" charset="-127"/>
                <a:ea typeface="휴먼모음T" pitchFamily="18" charset="-127"/>
              </a:rPr>
              <a:t>보험료율을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 인하 조정하여 피보험자의 부담을 경감시켰으나</a:t>
            </a:r>
            <a:r>
              <a:rPr lang="en-US" altLang="ko-KR" sz="22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조합재정이 어려워짐에 따라 </a:t>
            </a:r>
            <a:r>
              <a:rPr lang="ko-KR" altLang="en-US" sz="2200" b="0" spc="-140" dirty="0" err="1">
                <a:latin typeface="휴먼모음T" pitchFamily="18" charset="-127"/>
                <a:ea typeface="휴먼모음T" pitchFamily="18" charset="-127"/>
              </a:rPr>
              <a:t>보험료율이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 증가함</a:t>
            </a:r>
            <a:r>
              <a:rPr lang="en-US" altLang="ko-KR" sz="2200" b="0" spc="-14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60000" lvl="1" indent="-288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200" b="0" spc="-140" dirty="0" err="1">
                <a:latin typeface="휴먼모음T" pitchFamily="18" charset="-127"/>
                <a:ea typeface="휴먼모음T" pitchFamily="18" charset="-127"/>
              </a:rPr>
              <a:t>통합이후</a:t>
            </a:r>
            <a:r>
              <a:rPr lang="en-US" altLang="ko-KR" sz="2200" b="0" spc="-140" dirty="0">
                <a:latin typeface="휴먼모음T" pitchFamily="18" charset="-127"/>
                <a:ea typeface="휴먼모음T" pitchFamily="18" charset="-127"/>
              </a:rPr>
              <a:t>, 2000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200" b="0" spc="-140" dirty="0"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월부터는 직장가입자 </a:t>
            </a:r>
            <a:r>
              <a:rPr lang="en-US" altLang="ko-KR" sz="2200" b="0" spc="-140" dirty="0">
                <a:latin typeface="휴먼모음T" pitchFamily="18" charset="-127"/>
                <a:ea typeface="휴먼모음T" pitchFamily="18" charset="-127"/>
              </a:rPr>
              <a:t>2.8%, 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공무원</a:t>
            </a:r>
            <a:r>
              <a:rPr lang="en-US" altLang="ko-KR" sz="2200" b="0" spc="-14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교직원은 </a:t>
            </a:r>
            <a:r>
              <a:rPr lang="en-US" altLang="ko-KR" sz="2200" b="0" spc="-140" dirty="0">
                <a:latin typeface="휴먼모음T" pitchFamily="18" charset="-127"/>
                <a:ea typeface="휴먼모음T" pitchFamily="18" charset="-127"/>
              </a:rPr>
              <a:t>3.4%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를 부과하였으며 </a:t>
            </a:r>
            <a:r>
              <a:rPr lang="en-US" altLang="ko-KR" sz="2200" b="0" spc="-140" dirty="0">
                <a:latin typeface="휴먼모음T" pitchFamily="18" charset="-127"/>
                <a:ea typeface="휴먼모음T" pitchFamily="18" charset="-127"/>
              </a:rPr>
              <a:t>2001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200" b="0" spc="-14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월부터는 직장 및 공</a:t>
            </a:r>
            <a:r>
              <a:rPr lang="en-US" sz="2200" spc="-140" dirty="0">
                <a:solidFill>
                  <a:srgbClr val="0000FF"/>
                </a:solidFill>
              </a:rPr>
              <a:t>·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교가입자 모두 </a:t>
            </a:r>
            <a:r>
              <a:rPr lang="ko-KR" altLang="en-US" sz="2200" b="0" spc="-140" dirty="0" err="1">
                <a:latin typeface="휴먼모음T" pitchFamily="18" charset="-127"/>
                <a:ea typeface="휴먼모음T" pitchFamily="18" charset="-127"/>
              </a:rPr>
              <a:t>보험료율을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b="0" spc="-140" dirty="0">
                <a:latin typeface="휴먼모음T" pitchFamily="18" charset="-127"/>
                <a:ea typeface="휴먼모음T" pitchFamily="18" charset="-127"/>
              </a:rPr>
              <a:t>3.4%</a:t>
            </a:r>
            <a:r>
              <a:rPr lang="ko-KR" altLang="en-US" sz="2200" b="0" spc="-140" dirty="0">
                <a:latin typeface="휴먼모음T" pitchFamily="18" charset="-127"/>
                <a:ea typeface="휴먼모음T" pitchFamily="18" charset="-127"/>
              </a:rPr>
              <a:t>로 일원화하여 부과</a:t>
            </a:r>
            <a:endParaRPr lang="en-US" altLang="ko-KR" sz="2200" b="0" spc="-14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288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이후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2002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월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3.63%, 2003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월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3.94%, 2004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월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4.21%, 2005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월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4.31%, 2006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4.48%, 2007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4.77%,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2008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5.08%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로 인상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, 2009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년도는 세계경제 악화 및 국내여건의 변화로 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2008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년도와 동일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. 2010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년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(5.33), 2011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년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(5.64%), 2012</a:t>
            </a:r>
            <a:r>
              <a:rPr lang="ko-KR" altLang="en-US" b="0" spc="-100" dirty="0">
                <a:latin typeface="휴먼모음T" pitchFamily="18" charset="-127"/>
                <a:ea typeface="휴먼모음T" pitchFamily="18" charset="-127"/>
              </a:rPr>
              <a:t>년</a:t>
            </a:r>
            <a:r>
              <a:rPr lang="en-US" altLang="ko-KR" b="0" spc="-100" dirty="0">
                <a:latin typeface="휴먼모음T" pitchFamily="18" charset="-127"/>
                <a:ea typeface="휴먼모음T" pitchFamily="18" charset="-127"/>
              </a:rPr>
              <a:t>(5.80%)</a:t>
            </a:r>
          </a:p>
          <a:p>
            <a:pPr marL="360000" lvl="1" indent="-288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보험료 부담주체의 분담비율을 보면 </a:t>
            </a:r>
            <a:r>
              <a:rPr lang="ko-KR" altLang="en-US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직장 및 공무원은 근로자</a:t>
            </a:r>
            <a:r>
              <a:rPr lang="en-US" altLang="ko-KR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공무원</a:t>
            </a:r>
            <a:r>
              <a:rPr lang="en-US" altLang="ko-KR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와 사용자</a:t>
            </a:r>
            <a:r>
              <a:rPr lang="en-US" altLang="ko-KR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정부</a:t>
            </a:r>
            <a:r>
              <a:rPr lang="en-US" altLang="ko-KR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가 각각 </a:t>
            </a:r>
            <a:r>
              <a:rPr lang="en-US" altLang="ko-KR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50%</a:t>
            </a:r>
            <a:r>
              <a:rPr lang="ko-KR" altLang="en-US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씩 부담</a:t>
            </a:r>
            <a:r>
              <a:rPr lang="en-US" altLang="ko-KR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사립학교 교원은 교원 </a:t>
            </a:r>
            <a:r>
              <a:rPr lang="en-US" altLang="ko-KR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50%, </a:t>
            </a:r>
            <a:r>
              <a:rPr lang="ko-KR" altLang="en-US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학교경영자 </a:t>
            </a:r>
            <a:r>
              <a:rPr lang="en-US" altLang="ko-KR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30%, </a:t>
            </a:r>
            <a:r>
              <a:rPr lang="ko-KR" altLang="en-US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국가</a:t>
            </a:r>
            <a:r>
              <a:rPr lang="en-US" sz="2200" dirty="0">
                <a:solidFill>
                  <a:srgbClr val="0000FF"/>
                </a:solidFill>
              </a:rPr>
              <a:t>·</a:t>
            </a:r>
            <a:r>
              <a:rPr lang="ko-KR" altLang="en-US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지방자치단체단체가 </a:t>
            </a:r>
            <a:r>
              <a:rPr lang="en-US" altLang="ko-KR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20%</a:t>
            </a:r>
            <a:r>
              <a:rPr lang="ko-KR" altLang="en-US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씩 부담</a:t>
            </a:r>
            <a:r>
              <a:rPr lang="en-US" altLang="ko-KR" sz="2200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200" b="0" u="sng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사립학교 직원 </a:t>
            </a:r>
            <a:r>
              <a:rPr lang="en-US" altLang="ko-KR" sz="2200" b="0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50%, </a:t>
            </a:r>
            <a:r>
              <a:rPr lang="ko-KR" altLang="en-US" sz="2200" b="0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학교경영자 </a:t>
            </a:r>
            <a:r>
              <a:rPr lang="en-US" altLang="ko-KR" sz="2200" b="0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50%</a:t>
            </a:r>
            <a:r>
              <a:rPr lang="en-US" altLang="ko-KR" b="0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국가지원 폐지</a:t>
            </a:r>
            <a:r>
              <a:rPr lang="en-US" altLang="ko-KR" b="0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-2014</a:t>
            </a:r>
            <a:r>
              <a:rPr lang="ko-KR" altLang="en-US" b="0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b="0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b="0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월부터</a:t>
            </a:r>
            <a:r>
              <a:rPr lang="en-US" altLang="ko-KR" b="0" u="sng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u="sng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9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41"/>
    </mc:Choice>
    <mc:Fallback xmlns="">
      <p:transition spd="slow" advTm="11344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42BBDDA1-31CD-4515-A033-1552D9D15C19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703512" y="1500174"/>
            <a:ext cx="8712968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건강보험재정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3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개요</a:t>
            </a:r>
            <a:endParaRPr lang="en-US" altLang="ko-KR" sz="240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건강보험이 안정적으로 운영되기 위해서는 보험재정의 수입과 지출이 균형을 이루어야 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보험재정은 이전까지는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227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개의 지역의료보험조합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개의 공무원 및 사립학교 교직원의료보험관리공단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142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개의 직장의료보험조합으로 각각 운영하였으나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1998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월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일 국민의료보험관리공단 출범으로 지역의료보험이 하나의 재정으로 통합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이후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2000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월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일에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139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개의 직장의료보험조합을 통합하여 단일보험자인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국민건강보험공단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 출범하였으며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보험재정은 지역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공무원 및 교직원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보험재정별로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구분</a:t>
            </a:r>
            <a:r>
              <a:rPr lang="en-US" sz="2400" spc="-150" dirty="0">
                <a:solidFill>
                  <a:srgbClr val="0000FF"/>
                </a:solidFill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계리하여 운영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국민건강보험법에 따라 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2001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월 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일에는 직장보험재정과 공무원 및 교직원 보험재정을 통합하고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2003</a:t>
            </a:r>
            <a:r>
              <a:rPr lang="ko-KR" altLang="en-US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월 </a:t>
            </a:r>
            <a:r>
              <a:rPr lang="en-US" altLang="ko-KR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일에는 보험재정이 완전 통합</a:t>
            </a:r>
            <a:endParaRPr lang="ko-KR" altLang="en-US" sz="2400" spc="-17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5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보험료와 건강보험 재정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57"/>
    </mc:Choice>
    <mc:Fallback xmlns="">
      <p:transition spd="slow" advTm="19565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42BBDDA1-31CD-4515-A033-1552D9D15C19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881158" y="1500174"/>
            <a:ext cx="8358246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건강보험재정 현황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재정통합후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2001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년 건강보험재정파탄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(2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조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4,088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억원의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당기적자가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발생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): 5.31.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재정안정대책 추진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누적된 적자구조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의약분업의 시행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수가인상 등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2003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년에는 처음으로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조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794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억원의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당기흑자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실현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2005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년부터 본격 추진된 암 등 중증질환에 대한 급여확대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6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세 미만 아동의 본인부담금면제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입원환자 식대의 보험급여화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노인인구 증가 및 의료기술의 발달 등으로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2006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년도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747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억원의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당기 적자 기록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이후 적자와 흑자 번갈아 운영</a:t>
            </a:r>
            <a:endParaRPr lang="ko-KR" altLang="en-US" sz="240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5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보험료와 건강보험 재정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561"/>
    </mc:Choice>
    <mc:Fallback xmlns="">
      <p:transition spd="slow" advTm="14356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42BBDDA1-31CD-4515-A033-1552D9D15C19}" type="slidenum">
              <a:rPr lang="ko-KR" altLang="en-US"/>
              <a:pPr/>
              <a:t>17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775520" y="1412777"/>
            <a:ext cx="835824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 부담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직장가입자</a:t>
            </a:r>
            <a:r>
              <a:rPr lang="en-US" altLang="ko-KR" sz="24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(</a:t>
            </a:r>
            <a:r>
              <a:rPr lang="ko-KR" altLang="en-US" sz="2400" dirty="0" err="1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보험료율</a:t>
            </a:r>
            <a:r>
              <a:rPr lang="ko-KR" altLang="en-US" sz="24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: 2022</a:t>
            </a:r>
            <a:r>
              <a:rPr lang="ko-KR" altLang="en-US" sz="24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년 </a:t>
            </a:r>
            <a:r>
              <a:rPr lang="en-US" altLang="ko-KR" sz="24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6.99%)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6</a:t>
            </a:r>
            <a:r>
              <a:rPr lang="ko-KR" altLang="en-US" dirty="0">
                <a:ea typeface="굴림" charset="-127"/>
              </a:rPr>
              <a:t>절 보험료 관련 이행사항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47528" y="4581128"/>
            <a:ext cx="853532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지역가입자 </a:t>
            </a:r>
            <a:r>
              <a:rPr lang="en-US" altLang="ko-KR" sz="24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(</a:t>
            </a:r>
            <a:r>
              <a:rPr lang="ko-KR" altLang="en-US" sz="24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점수당 금액 </a:t>
            </a:r>
            <a:r>
              <a:rPr lang="en-US" altLang="ko-KR" sz="24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: </a:t>
            </a:r>
            <a:r>
              <a:rPr lang="en-US" altLang="ko-KR" sz="240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2022</a:t>
            </a:r>
            <a:r>
              <a:rPr lang="ko-KR" altLang="en-US" sz="240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40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205.3</a:t>
            </a:r>
            <a:r>
              <a:rPr lang="ko-KR" altLang="en-US" sz="240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원</a:t>
            </a:r>
            <a:r>
              <a:rPr lang="en-US" altLang="ko-KR" sz="2400" spc="-19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en-US" altLang="ko-KR" sz="2400" dirty="0">
              <a:solidFill>
                <a:srgbClr val="C00000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88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지역가입자의 보험료는 그 가입자가 속한 세대의 </a:t>
            </a: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지역가입자 전원이 연대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하여</a:t>
            </a: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부담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88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지역가입자의 보험료는 </a:t>
            </a:r>
            <a:r>
              <a:rPr lang="ko-KR" altLang="en-US" sz="2400" b="0" spc="-14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정액제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이며 보험료부과점수에 지역보험료부과점수당 단가를 곱하여 보험료로 납부</a:t>
            </a:r>
            <a:endParaRPr lang="ko-KR" altLang="en-US" sz="2400" spc="-14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6146" name="Picture 2" descr="d:\Users\hywoman\Desktop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9" y="2315782"/>
            <a:ext cx="7323137" cy="230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22"/>
    </mc:Choice>
    <mc:Fallback xmlns="">
      <p:transition spd="slow" advTm="11202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C4474063-5CEF-459A-A598-D6A1A395FDCC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6</a:t>
            </a:r>
            <a:r>
              <a:rPr lang="ko-KR" altLang="en-US" dirty="0">
                <a:ea typeface="굴림" charset="-127"/>
              </a:rPr>
              <a:t>절 보험료 관련 이행사항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2620" y="1643050"/>
            <a:ext cx="8606760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보험료납부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직장가입자</a:t>
            </a:r>
            <a:r>
              <a:rPr lang="en-US" altLang="ko-KR" sz="24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사용자가 납부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지역가입자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가입자가 속한 세대의 지역가입자 전원이 </a:t>
            </a:r>
            <a:r>
              <a:rPr lang="ko-KR" altLang="en-US" sz="2400" b="0" spc="-15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연대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하여 납부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대통령령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으로 정하는 기준에 해당하는 미성년자는 납부의무를 부담하지 아니함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가입자 </a:t>
            </a:r>
            <a:r>
              <a:rPr lang="en-US" altLang="ko-KR" sz="2400" b="0" spc="-15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인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에게 행한 고지 또는 독촉은 당해 세대의 </a:t>
            </a:r>
            <a:r>
              <a:rPr lang="ko-KR" altLang="en-US" sz="2400" b="0" spc="-15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지역가입자 모두에게 효력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 있는 것으로 봄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 납부기한</a:t>
            </a:r>
            <a:endParaRPr lang="en-US" altLang="ko-KR" sz="2400" b="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보험료 납부의무가 있는 자는 가입자에 대한 해당 월의 보험료를 그 </a:t>
            </a:r>
            <a:r>
              <a:rPr lang="ko-KR" altLang="en-US" sz="2400" b="0" spc="-15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다음달 </a:t>
            </a:r>
            <a:r>
              <a:rPr lang="en-US" altLang="ko-KR" sz="2400" b="0" spc="-15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sz="2400" b="0" spc="-15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일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까지 납부하여야 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다만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직장가입자의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소득월액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보험료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지역가입자의 보험료는 </a:t>
            </a:r>
            <a:r>
              <a:rPr lang="ko-KR" altLang="en-US" sz="2400" b="0" spc="-15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분기별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로 납부할 수 있음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543"/>
    </mc:Choice>
    <mc:Fallback xmlns="">
      <p:transition spd="slow" advTm="10854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C4474063-5CEF-459A-A598-D6A1A395FDCC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6</a:t>
            </a:r>
            <a:r>
              <a:rPr lang="ko-KR" altLang="en-US" dirty="0">
                <a:ea typeface="굴림" charset="-127"/>
              </a:rPr>
              <a:t>절 보험료 관련 이행사항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5520" y="1500174"/>
            <a:ext cx="8568952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4.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 면제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360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직장가입자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가 다음에 해당되는 때에는 당해 가입자의 보험료를 면제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lvl="1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210" dirty="0">
                <a:latin typeface="휴먼모음T" pitchFamily="18" charset="-127"/>
                <a:ea typeface="휴먼모음T" pitchFamily="18" charset="-127"/>
              </a:rPr>
              <a:t>국외에서 업무에 종사하고 있는 경우</a:t>
            </a:r>
            <a:r>
              <a:rPr lang="en-US" altLang="ko-KR" sz="2000" b="0" spc="-21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21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국내에 거주하는 피부양자가 없는 경우 면제</a:t>
            </a:r>
            <a:r>
              <a:rPr lang="en-US" altLang="ko-KR" sz="2000" b="0" spc="-21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540000" lvl="1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병역법에 따른 현역병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지원에 의하지 아니하고 임용된 하사 포함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전환복무된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사람 및 군간부후보생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lvl="1" indent="-360000" algn="just">
              <a:spcAft>
                <a:spcPts val="120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교도소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그 밖에 이에 준하는 시설에 수용되어 있는 경우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360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지역가입자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가 다음에 해당되는 때에는 그 가입자가 속한 세대의 보험료를 산정함에 있어서 그 가입자의 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보험료부과점수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를 제외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lvl="1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국외에서 업무에 종사하고 있는 경우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lvl="1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병역법의 규정에 따른 현역병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지원에 의하지 아니하고 임용된 하사 포함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전환복무된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사람 및 군간부후보생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540000" lvl="1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교도소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그밖에 이에 준하는 시설에 수용되어 있는 경우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865"/>
    </mc:Choice>
    <mc:Fallback xmlns="">
      <p:transition spd="slow" advTm="1808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551DD9-A7BC-4D26-9431-59E2D5FDCC47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Contents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581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4127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4128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/>
                <a:t>사회보장의 이해</a:t>
              </a:r>
            </a:p>
          </p:txBody>
        </p:sp>
        <p:sp>
          <p:nvSpPr>
            <p:cNvPr id="4129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3962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2" name="AutoShape 16"/>
          <p:cNvSpPr>
            <a:spLocks noChangeArrowheads="1"/>
          </p:cNvSpPr>
          <p:nvPr/>
        </p:nvSpPr>
        <p:spPr bwMode="gray">
          <a:xfrm>
            <a:off x="3581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gray">
          <a:xfrm>
            <a:off x="4191000" y="2308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04" name="Text Box 18"/>
          <p:cNvSpPr txBox="1">
            <a:spLocks noChangeArrowheads="1"/>
          </p:cNvSpPr>
          <p:nvPr/>
        </p:nvSpPr>
        <p:spPr bwMode="gray">
          <a:xfrm>
            <a:off x="3735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6" name="AutoShape 16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gray">
          <a:xfrm>
            <a:off x="4310050" y="292893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건강보험의 발전과정</a:t>
            </a:r>
          </a:p>
        </p:txBody>
      </p:sp>
      <p:sp>
        <p:nvSpPr>
          <p:cNvPr id="4108" name="Text Box 18"/>
          <p:cNvSpPr txBox="1">
            <a:spLocks noChangeArrowheads="1"/>
          </p:cNvSpPr>
          <p:nvPr/>
        </p:nvSpPr>
        <p:spPr bwMode="gray">
          <a:xfrm>
            <a:off x="3735388" y="29178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962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0" name="AutoShape 16"/>
          <p:cNvSpPr>
            <a:spLocks noChangeArrowheads="1"/>
          </p:cNvSpPr>
          <p:nvPr/>
        </p:nvSpPr>
        <p:spPr bwMode="gray">
          <a:xfrm>
            <a:off x="3581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gray">
          <a:xfrm>
            <a:off x="4167174" y="364331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건강보험 일반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gray">
          <a:xfrm>
            <a:off x="3735388" y="36036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962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4" name="AutoShape 16"/>
          <p:cNvSpPr>
            <a:spLocks noChangeArrowheads="1"/>
          </p:cNvSpPr>
          <p:nvPr/>
        </p:nvSpPr>
        <p:spPr bwMode="gray">
          <a:xfrm>
            <a:off x="3581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gray">
          <a:xfrm>
            <a:off x="4238612" y="435769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가입자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gray">
          <a:xfrm>
            <a:off x="3735388" y="42894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3962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8" name="AutoShape 16"/>
          <p:cNvSpPr>
            <a:spLocks noChangeArrowheads="1"/>
          </p:cNvSpPr>
          <p:nvPr/>
        </p:nvSpPr>
        <p:spPr bwMode="gray">
          <a:xfrm>
            <a:off x="3581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9" name="Text Box 17"/>
          <p:cNvSpPr txBox="1">
            <a:spLocks noChangeArrowheads="1"/>
          </p:cNvSpPr>
          <p:nvPr/>
        </p:nvSpPr>
        <p:spPr bwMode="gray">
          <a:xfrm>
            <a:off x="4191000" y="50514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국민건강보험공단</a:t>
            </a:r>
          </a:p>
        </p:txBody>
      </p:sp>
      <p:sp>
        <p:nvSpPr>
          <p:cNvPr id="4120" name="Text Box 18"/>
          <p:cNvSpPr txBox="1">
            <a:spLocks noChangeArrowheads="1"/>
          </p:cNvSpPr>
          <p:nvPr/>
        </p:nvSpPr>
        <p:spPr bwMode="gray">
          <a:xfrm>
            <a:off x="3735388" y="49752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gray">
          <a:xfrm>
            <a:off x="3962400" y="5681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22" name="AutoShape 16"/>
          <p:cNvSpPr>
            <a:spLocks noChangeArrowheads="1"/>
          </p:cNvSpPr>
          <p:nvPr/>
        </p:nvSpPr>
        <p:spPr bwMode="gray">
          <a:xfrm>
            <a:off x="3581400" y="5562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23" name="Text Box 17"/>
          <p:cNvSpPr txBox="1">
            <a:spLocks noChangeArrowheads="1"/>
          </p:cNvSpPr>
          <p:nvPr/>
        </p:nvSpPr>
        <p:spPr bwMode="gray">
          <a:xfrm>
            <a:off x="4381488" y="5715016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보험급여(1)</a:t>
            </a:r>
          </a:p>
        </p:txBody>
      </p:sp>
      <p:sp>
        <p:nvSpPr>
          <p:cNvPr id="4124" name="Text Box 18"/>
          <p:cNvSpPr txBox="1">
            <a:spLocks noChangeArrowheads="1"/>
          </p:cNvSpPr>
          <p:nvPr/>
        </p:nvSpPr>
        <p:spPr bwMode="gray">
          <a:xfrm>
            <a:off x="3735388" y="5661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25" name="Rectangle 49"/>
          <p:cNvSpPr>
            <a:spLocks noChangeArrowheads="1"/>
          </p:cNvSpPr>
          <p:nvPr/>
        </p:nvSpPr>
        <p:spPr bwMode="auto">
          <a:xfrm>
            <a:off x="5024431" y="2285993"/>
            <a:ext cx="1814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의료보장의 이해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7"/>
    </mc:Choice>
    <mc:Fallback xmlns="">
      <p:transition spd="slow" advTm="721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C4474063-5CEF-459A-A598-D6A1A395FDCC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6</a:t>
            </a:r>
            <a:r>
              <a:rPr lang="ko-KR" altLang="en-US" dirty="0">
                <a:ea typeface="굴림" charset="-127"/>
              </a:rPr>
              <a:t>절 보험료 관련 이행사항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5520" y="1412776"/>
            <a:ext cx="860733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5</a:t>
            </a: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 경감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360000" algn="just">
              <a:spcAft>
                <a:spcPts val="1200"/>
              </a:spcAft>
              <a:buAutoNum type="arabicParenR"/>
            </a:pP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의의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lvl="1" indent="-360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산정된 보험료 납부의무의 일부를 감면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일부 면제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시키는 것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다음의 가입자 또는 그 가입자가 속한 세대의 보험료의 일부를 경감할 수 있음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lvl="1" indent="-396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섬</a:t>
            </a:r>
            <a:r>
              <a:rPr lang="en-US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벽지</a:t>
            </a:r>
            <a:r>
              <a:rPr lang="en-US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농어촌 등 대통령령이 정하는 지역에 거주하는 사람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lvl="1" indent="-3960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65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세 이상인 사람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/55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세이상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여자 단독세대 등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lvl="1" indent="-396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한컴 소망 B" pitchFamily="18" charset="-127"/>
                <a:ea typeface="한컴 소망 B" pitchFamily="18" charset="-127"/>
              </a:rPr>
              <a:t>「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장애인복지법</a:t>
            </a:r>
            <a:r>
              <a:rPr lang="ko-KR" altLang="en-US" sz="2400" b="0" spc="-150" dirty="0">
                <a:latin typeface="한컴 소망 B" pitchFamily="18" charset="-127"/>
                <a:ea typeface="한컴 소망 B" pitchFamily="18" charset="-127"/>
              </a:rPr>
              <a:t>」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 따라 등록한 장애인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lvl="1" indent="-396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한컴 소망 B" pitchFamily="18" charset="-127"/>
                <a:ea typeface="한컴 소망 B" pitchFamily="18" charset="-127"/>
              </a:rPr>
              <a:t>「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국가유공자 등 예우 및 지원에 관한 법률</a:t>
            </a:r>
            <a:r>
              <a:rPr lang="ko-KR" altLang="en-US" sz="2400" b="0" spc="-150" dirty="0">
                <a:latin typeface="한컴 소망 B" pitchFamily="18" charset="-127"/>
                <a:ea typeface="한컴 소망 B" pitchFamily="18" charset="-127"/>
              </a:rPr>
              <a:t>」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규정에 따른 국가유공자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lvl="1" indent="-396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휴직자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lvl="1" indent="-396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그 밖에 생활이 어렵거나 천재지변 등의 사유로 보험료의 경감이 필요하다고 보건복지부장관이 정하여 고시하는 자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20"/>
    </mc:Choice>
    <mc:Fallback xmlns="">
      <p:transition spd="slow" advTm="14752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1604788"/>
            <a:ext cx="8496944" cy="4565352"/>
          </a:xfrm>
        </p:spPr>
        <p:txBody>
          <a:bodyPr wrap="square" anchor="ctr" anchorCtr="0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보험료 경감 적용방법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u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보험료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경감액은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가입자 또는 세대별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보험료액의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50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 err="1">
                <a:latin typeface="휴먼모음T" pitchFamily="18" charset="-127"/>
                <a:ea typeface="휴먼모음T" pitchFamily="18" charset="-127"/>
              </a:rPr>
              <a:t>육아휴직자는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60%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이내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(1)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벽지지역 경감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50%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경감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(2)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농어촌 경감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22%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경감</a:t>
            </a:r>
            <a:r>
              <a:rPr lang="en-US" altLang="ko-KR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농</a:t>
            </a:r>
            <a:r>
              <a:rPr lang="en-US" altLang="ko-KR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.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어업 종사자 </a:t>
            </a:r>
            <a:r>
              <a:rPr lang="en-US" altLang="ko-KR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28% 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추가 감면</a:t>
            </a:r>
            <a:r>
              <a:rPr lang="en-US" altLang="ko-KR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sz="2400" b="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(3)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요양기관 이용 제한지역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군부대 등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경감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20%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경감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(4) 65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세 이상 노인세대 등 세대경감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교재참고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(5)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재난경감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3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개월 경감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인적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물적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동시피해시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개월 경감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(6)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휴직자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경감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50%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경감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육아휴직자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50%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넘는 금액 경감 가능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(7)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임의계속가입자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경감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50%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경감 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(8)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소득월액보험료 부과대상자의 사업장 화재 등 경감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30%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까지 경감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777EA5-6554-4DE1-9991-C2FF9598E178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14375"/>
            <a:ext cx="7315200" cy="533400"/>
          </a:xfrm>
          <a:noFill/>
          <a:ln/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6</a:t>
            </a:r>
            <a:r>
              <a:rPr lang="ko-KR" altLang="en-US" dirty="0">
                <a:ea typeface="굴림" charset="-127"/>
              </a:rPr>
              <a:t>절 보험료 관련 이행사항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800"/>
    </mc:Choice>
    <mc:Fallback xmlns="">
      <p:transition spd="slow" advTm="2518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C4474063-5CEF-459A-A598-D6A1A395FDCC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6</a:t>
            </a:r>
            <a:r>
              <a:rPr lang="ko-KR" altLang="en-US" dirty="0">
                <a:ea typeface="굴림" charset="-127"/>
              </a:rPr>
              <a:t>절 보험료 관련 이행사항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03512" y="1484784"/>
            <a:ext cx="878497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6.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 독촉 및 체납처분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독촉 </a:t>
            </a:r>
            <a:r>
              <a:rPr lang="ko-KR" altLang="en-US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 </a:t>
            </a:r>
            <a:endParaRPr lang="en-US" altLang="ko-KR" sz="2200" b="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직장가입자의 사용자가 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인 이상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지역가입자의 세대가 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인 이상 일때 그 중 </a:t>
            </a:r>
            <a:r>
              <a:rPr lang="en-US" altLang="ko-KR" sz="22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인에게 행한 독촉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은 다른 사용자 또는 다른 지역가입자 모두에게 효력이 있음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200" b="0" spc="-210" dirty="0">
                <a:latin typeface="휴먼모음T" pitchFamily="18" charset="-127"/>
                <a:ea typeface="휴먼모음T" pitchFamily="18" charset="-127"/>
              </a:rPr>
              <a:t>독촉은 </a:t>
            </a:r>
            <a:r>
              <a:rPr lang="en-US" altLang="ko-KR" sz="2200" b="0" spc="-210" dirty="0"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sz="2200" b="0" spc="-210" dirty="0">
                <a:latin typeface="휴먼모음T" pitchFamily="18" charset="-127"/>
                <a:ea typeface="휴먼모음T" pitchFamily="18" charset="-127"/>
              </a:rPr>
              <a:t>일 이상 </a:t>
            </a:r>
            <a:r>
              <a:rPr lang="en-US" altLang="ko-KR" sz="2200" b="0" spc="-210" dirty="0">
                <a:latin typeface="휴먼모음T" pitchFamily="18" charset="-127"/>
                <a:ea typeface="휴먼모음T" pitchFamily="18" charset="-127"/>
              </a:rPr>
              <a:t>15</a:t>
            </a:r>
            <a:r>
              <a:rPr lang="ko-KR" altLang="en-US" sz="2200" b="0" spc="-210" dirty="0">
                <a:latin typeface="휴먼모음T" pitchFamily="18" charset="-127"/>
                <a:ea typeface="휴먼모음T" pitchFamily="18" charset="-127"/>
              </a:rPr>
              <a:t>일 이내의 납부기한을 정하여 독촉장</a:t>
            </a:r>
            <a:r>
              <a:rPr lang="en-US" altLang="ko-KR" sz="2000" b="0" spc="-21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210" dirty="0">
                <a:latin typeface="휴먼모음T" pitchFamily="18" charset="-127"/>
                <a:ea typeface="휴먼모음T" pitchFamily="18" charset="-127"/>
              </a:rPr>
              <a:t>문서로</a:t>
            </a:r>
            <a:r>
              <a:rPr lang="en-US" altLang="ko-KR" sz="2000" b="0" spc="-21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b="0" spc="-210" dirty="0">
                <a:latin typeface="휴먼모음T" pitchFamily="18" charset="-127"/>
                <a:ea typeface="휴먼모음T" pitchFamily="18" charset="-127"/>
              </a:rPr>
              <a:t>을 발부하여야 함</a:t>
            </a:r>
            <a:r>
              <a:rPr lang="en-US" altLang="ko-KR" sz="2200" b="0" spc="-21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체납처분</a:t>
            </a:r>
            <a:endParaRPr lang="en-US" altLang="ko-KR" sz="220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체납처분이란 납부의무자의 재산에서 보험료 등의 채권을 강제적으로 실행하는 절차</a:t>
            </a:r>
            <a:endParaRPr lang="en-US" altLang="ko-KR" sz="2200" b="0" spc="-20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공단은 보험료 등 </a:t>
            </a:r>
            <a:r>
              <a:rPr lang="ko-KR" altLang="en-US" sz="2200" b="0" spc="-160" dirty="0" err="1">
                <a:latin typeface="휴먼모음T" pitchFamily="18" charset="-127"/>
                <a:ea typeface="휴먼모음T" pitchFamily="18" charset="-127"/>
              </a:rPr>
              <a:t>미납시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국세체납처분의 예에 의하여 이를 징수할 수 있음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체납보험료의 분할납부</a:t>
            </a:r>
            <a:endParaRPr lang="en-US" altLang="ko-KR" sz="2200" spc="-16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공단은 보험료를 </a:t>
            </a:r>
            <a:r>
              <a:rPr lang="en-US" altLang="ko-KR" sz="2200" b="0" spc="-16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b="0" spc="-16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회 이상 체납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한 자에게 </a:t>
            </a:r>
            <a:r>
              <a:rPr lang="ko-KR" altLang="en-US" sz="2200" b="0" spc="-16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분할납부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승인을 할 수 있음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보험료의 분할납부 승인을 받으려면 건강보험 체납보험료 분할납부신청서를 공단에 제출함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공단은 분할납부 승인을 받은 자가 정당한 사유 없이 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200" b="0" spc="-16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회 이상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그 승인된 보험료를 납부하지 아니한 때에는 그 분할납부의 승인을 취소함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분할납부 신청을 받으면 승인을 하되 분할 납부하는 횟수는 </a:t>
            </a:r>
            <a:r>
              <a:rPr lang="en-US" altLang="ko-KR" sz="2200" b="0" spc="-16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24</a:t>
            </a:r>
            <a:r>
              <a:rPr lang="ko-KR" altLang="en-US" sz="2200" b="0" spc="-16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회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이내로 함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200" b="0" spc="-16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885"/>
    </mc:Choice>
    <mc:Fallback xmlns="">
      <p:transition spd="slow" advTm="24288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C4474063-5CEF-459A-A598-D6A1A395FDCC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6</a:t>
            </a:r>
            <a:r>
              <a:rPr lang="ko-KR" altLang="en-US" dirty="0">
                <a:ea typeface="굴림" charset="-127"/>
              </a:rPr>
              <a:t>절 보험료 관련 이행사항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38282" y="1428737"/>
            <a:ext cx="871543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300"/>
              </a:spcAft>
            </a:pPr>
            <a:endParaRPr lang="en-US" altLang="ko-KR" sz="22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300"/>
              </a:spcAft>
            </a:pPr>
            <a:r>
              <a:rPr lang="en-US" altLang="ko-KR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7. </a:t>
            </a:r>
            <a:r>
              <a:rPr lang="ko-KR" altLang="en-US" sz="2400" dirty="0" err="1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연체금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300"/>
              </a:spcAft>
            </a:pPr>
            <a:r>
              <a:rPr lang="ko-KR" altLang="en-US" sz="2300" b="0" spc="-170" dirty="0" err="1">
                <a:latin typeface="휴먼모음T" pitchFamily="18" charset="-127"/>
                <a:ea typeface="휴먼모음T" pitchFamily="18" charset="-127"/>
              </a:rPr>
              <a:t>연체금이란</a:t>
            </a: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 보험료와 부당이득금을 납부기한까지 납부하지 아니한 때 고지금액에 가산하여 징수하는 금액</a:t>
            </a:r>
            <a:endParaRPr lang="en-US" altLang="ko-KR" sz="2300" b="0" spc="-170" dirty="0">
              <a:latin typeface="휴먼모음T" pitchFamily="18" charset="-127"/>
              <a:ea typeface="휴먼모음T" pitchFamily="18" charset="-127"/>
            </a:endParaRPr>
          </a:p>
          <a:p>
            <a:pPr marL="324000" lvl="1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공단은 보험료 등의 납부의무자가 </a:t>
            </a:r>
            <a:r>
              <a:rPr lang="ko-KR" altLang="en-US" sz="2300" b="0" u="sng" spc="-17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납부기한까지 </a:t>
            </a:r>
            <a:r>
              <a:rPr lang="ko-KR" altLang="en-US" sz="2300" b="0" u="sng" spc="-170" dirty="0" err="1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미납시</a:t>
            </a:r>
            <a:r>
              <a:rPr lang="ko-KR" altLang="en-US" sz="2300" b="0" u="sng" spc="-17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그 납부기한이 경과한 날부터 매</a:t>
            </a:r>
            <a:r>
              <a:rPr lang="en-US" altLang="ko-KR" sz="2300" b="0" spc="-17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일이 </a:t>
            </a:r>
            <a:r>
              <a:rPr lang="ko-KR" altLang="en-US" sz="2300" b="0" spc="-170" dirty="0" err="1">
                <a:latin typeface="휴먼모음T" pitchFamily="18" charset="-127"/>
                <a:ea typeface="휴먼모음T" pitchFamily="18" charset="-127"/>
              </a:rPr>
              <a:t>경과할때</a:t>
            </a: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 마다 체납된 보험료 등의 </a:t>
            </a:r>
            <a:r>
              <a:rPr lang="en-US" altLang="ko-KR" sz="2300" b="0" spc="-170" dirty="0">
                <a:latin typeface="휴먼모음T" pitchFamily="18" charset="-127"/>
                <a:ea typeface="휴먼모음T" pitchFamily="18" charset="-127"/>
              </a:rPr>
              <a:t>3000</a:t>
            </a: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분</a:t>
            </a:r>
            <a:r>
              <a:rPr lang="ko-KR" altLang="en-US" sz="2300" u="sng" spc="-170" dirty="0">
                <a:latin typeface="휴먼모음T" pitchFamily="18" charset="-127"/>
                <a:ea typeface="휴먼모음T" pitchFamily="18" charset="-127"/>
              </a:rPr>
              <a:t>의 </a:t>
            </a:r>
            <a:r>
              <a:rPr lang="en-US" altLang="ko-KR" sz="2300" u="sng" spc="-17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에 해당하는 금액을 가산한 연체금을 징수</a:t>
            </a:r>
            <a:r>
              <a:rPr lang="en-US" altLang="ko-KR" sz="2300" b="0" spc="-170" dirty="0">
                <a:latin typeface="휴먼모음T" pitchFamily="18" charset="-127"/>
                <a:ea typeface="휴먼모음T" pitchFamily="18" charset="-127"/>
              </a:rPr>
              <a:t>. 1</a:t>
            </a: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천분의 </a:t>
            </a:r>
            <a:r>
              <a:rPr lang="en-US" altLang="ko-KR" sz="2300" b="0" spc="-170" dirty="0">
                <a:latin typeface="휴먼모음T" pitchFamily="18" charset="-127"/>
                <a:ea typeface="휴먼모음T" pitchFamily="18" charset="-127"/>
              </a:rPr>
              <a:t>9</a:t>
            </a: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를 넘지 못함</a:t>
            </a:r>
            <a:r>
              <a:rPr lang="en-US" altLang="ko-KR" sz="2300" b="0" spc="-17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24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210" dirty="0">
                <a:latin typeface="휴먼모음T" pitchFamily="18" charset="-127"/>
                <a:ea typeface="휴먼모음T" pitchFamily="18" charset="-127"/>
              </a:rPr>
              <a:t>천재</a:t>
            </a:r>
            <a:r>
              <a:rPr lang="en-US" sz="2300" spc="-210" dirty="0">
                <a:solidFill>
                  <a:srgbClr val="0000FF"/>
                </a:solidFill>
              </a:rPr>
              <a:t>·</a:t>
            </a:r>
            <a:r>
              <a:rPr lang="ko-KR" altLang="en-US" sz="2300" b="0" spc="-210" dirty="0">
                <a:latin typeface="휴먼모음T" pitchFamily="18" charset="-127"/>
                <a:ea typeface="휴먼모음T" pitchFamily="18" charset="-127"/>
              </a:rPr>
              <a:t>지변 기타 다음 사유가 있는 경우 </a:t>
            </a:r>
            <a:r>
              <a:rPr lang="ko-KR" altLang="en-US" sz="2300" b="0" spc="-210" dirty="0" err="1">
                <a:latin typeface="휴먼모음T" pitchFamily="18" charset="-127"/>
                <a:ea typeface="휴먼모음T" pitchFamily="18" charset="-127"/>
              </a:rPr>
              <a:t>연체금을</a:t>
            </a:r>
            <a:r>
              <a:rPr lang="ko-KR" altLang="en-US" sz="2300" b="0" spc="-210" dirty="0">
                <a:latin typeface="휴먼모음T" pitchFamily="18" charset="-127"/>
                <a:ea typeface="휴먼모음T" pitchFamily="18" charset="-127"/>
              </a:rPr>
              <a:t> 징수하지 않을 수 있음</a:t>
            </a:r>
            <a:endParaRPr lang="en-US" altLang="ko-KR" sz="2300" b="0" spc="-210" dirty="0">
              <a:latin typeface="휴먼모음T" pitchFamily="18" charset="-127"/>
              <a:ea typeface="휴먼모음T" pitchFamily="18" charset="-127"/>
            </a:endParaRPr>
          </a:p>
          <a:p>
            <a:pPr marL="504000" lvl="1" indent="-252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 전쟁 또는 사변으로 인한 체납의 경우</a:t>
            </a:r>
            <a:endParaRPr lang="en-US" altLang="ko-KR" sz="2300" b="0" spc="-170" dirty="0">
              <a:latin typeface="휴먼모음T" pitchFamily="18" charset="-127"/>
              <a:ea typeface="휴먼모음T" pitchFamily="18" charset="-127"/>
            </a:endParaRPr>
          </a:p>
          <a:p>
            <a:pPr marL="504000" lvl="1" indent="-252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 연체금의 금액이 공단의 정관이 정한 금액 이하인 경우</a:t>
            </a:r>
            <a:r>
              <a:rPr lang="en-US" altLang="ko-KR" sz="2300" b="0" spc="-170" dirty="0">
                <a:latin typeface="휴먼모음T" pitchFamily="18" charset="-127"/>
                <a:ea typeface="휴먼모음T" pitchFamily="18" charset="-127"/>
              </a:rPr>
              <a:t>(2</a:t>
            </a: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천원 미만</a:t>
            </a:r>
            <a:r>
              <a:rPr lang="en-US" altLang="ko-KR" sz="2300" b="0" spc="-17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504000" lvl="1" indent="-252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300" b="0" spc="-200" dirty="0">
                <a:latin typeface="휴먼모음T" pitchFamily="18" charset="-127"/>
                <a:ea typeface="휴먼모음T" pitchFamily="18" charset="-127"/>
              </a:rPr>
              <a:t> 사업장</a:t>
            </a:r>
            <a:r>
              <a:rPr lang="en-US" altLang="ko-KR" sz="23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200" dirty="0">
                <a:latin typeface="휴먼모음T" pitchFamily="18" charset="-127"/>
                <a:ea typeface="휴먼모음T" pitchFamily="18" charset="-127"/>
              </a:rPr>
              <a:t>사립학교의 폐업</a:t>
            </a:r>
            <a:r>
              <a:rPr lang="en-US" sz="2300" spc="-200" dirty="0">
                <a:solidFill>
                  <a:srgbClr val="0000FF"/>
                </a:solidFill>
              </a:rPr>
              <a:t>·</a:t>
            </a:r>
            <a:r>
              <a:rPr lang="ko-KR" altLang="en-US" sz="2300" b="0" spc="-200" dirty="0">
                <a:latin typeface="휴먼모음T" pitchFamily="18" charset="-127"/>
                <a:ea typeface="휴먼모음T" pitchFamily="18" charset="-127"/>
              </a:rPr>
              <a:t>폐쇄 또는 폐교로 체납액을 징수할 수 없는 경우</a:t>
            </a:r>
            <a:endParaRPr lang="en-US" altLang="ko-KR" sz="2300" b="0" spc="-200" dirty="0">
              <a:latin typeface="휴먼모음T" pitchFamily="18" charset="-127"/>
              <a:ea typeface="휴먼모음T" pitchFamily="18" charset="-127"/>
            </a:endParaRPr>
          </a:p>
          <a:p>
            <a:pPr marL="504000" lvl="1" indent="-252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 기타 </a:t>
            </a:r>
            <a:r>
              <a:rPr lang="ko-KR" altLang="en-US" sz="2300" b="0" spc="-170" dirty="0" err="1">
                <a:latin typeface="휴먼모음T" pitchFamily="18" charset="-127"/>
                <a:ea typeface="휴먼모음T" pitchFamily="18" charset="-127"/>
              </a:rPr>
              <a:t>연체금을</a:t>
            </a:r>
            <a:r>
              <a:rPr lang="ko-KR" altLang="en-US" sz="2300" b="0" spc="-170" dirty="0">
                <a:latin typeface="휴먼모음T" pitchFamily="18" charset="-127"/>
                <a:ea typeface="휴먼모음T" pitchFamily="18" charset="-127"/>
              </a:rPr>
              <a:t> 징수하기 곤란한 부득이한 사유가 있다고 인정하는 경우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31"/>
    </mc:Choice>
    <mc:Fallback xmlns="">
      <p:transition spd="slow" advTm="25933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C4474063-5CEF-459A-A598-D6A1A395FDCC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6</a:t>
            </a:r>
            <a:r>
              <a:rPr lang="ko-KR" altLang="en-US" dirty="0">
                <a:ea typeface="굴림" charset="-127"/>
              </a:rPr>
              <a:t>절 보험료 관련 이행사항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03512" y="1500175"/>
            <a:ext cx="878497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8.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결손처분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50" b="0" spc="-200" dirty="0">
                <a:latin typeface="휴먼모음T" pitchFamily="18" charset="-127"/>
                <a:ea typeface="휴먼모음T" pitchFamily="18" charset="-127"/>
              </a:rPr>
              <a:t>결손처분은 납부의무자가 경제적 능력이 없어 공단의 채권을 실현할 수 없을 경우 이를 방치하면 </a:t>
            </a:r>
            <a:r>
              <a:rPr lang="ko-KR" altLang="en-US" sz="2350" b="0" spc="-200" dirty="0">
                <a:solidFill>
                  <a:srgbClr val="3333FF"/>
                </a:solidFill>
                <a:latin typeface="휴먼모음T" pitchFamily="18" charset="-127"/>
                <a:ea typeface="휴먼모음T" pitchFamily="18" charset="-127"/>
              </a:rPr>
              <a:t>행정비용이 증가하기 </a:t>
            </a:r>
            <a:r>
              <a:rPr lang="ko-KR" altLang="en-US" sz="2350" b="0" spc="-200" dirty="0">
                <a:latin typeface="휴먼모음T" pitchFamily="18" charset="-127"/>
                <a:ea typeface="휴먼모음T" pitchFamily="18" charset="-127"/>
              </a:rPr>
              <a:t>때문에 이를 신속히 처리하는 것</a:t>
            </a:r>
            <a:r>
              <a:rPr lang="en-US" altLang="ko-KR" sz="2350" b="0" spc="-20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공단은 다음 각 항의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 해당하는 사유가 있는 때에는 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재정운영위원회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 의결을 얻어 보험료 등을 결손 처분할 수 있음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612000" lvl="1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체납처분이 끝나고 체납액에 충당될 배분금액이 그 체납액에 미치지 못하는 경우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lvl="1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해당 권리에 대한 소멸시효가 완성된 경우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lvl="1" indent="-360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그 밖에 징수할 가능성이 없다고 인정되는 경우로서 대통령령으로 정하는 경우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1800"/>
              </a:spcAft>
              <a:buFont typeface="Wingdings" pitchFamily="2" charset="2"/>
              <a:buChar char="§"/>
            </a:pP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공단은 위 ③항에 따라 결손처분을 한 후 압류할 수 있는 다른 재산이 있는 것을 발견한 때는 지체 없이 그 처분을 취소하고 체납처분을 해야 함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400" b="0" spc="-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379"/>
    </mc:Choice>
    <mc:Fallback xmlns="">
      <p:transition spd="slow" advTm="2683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43E12-C9AD-42C6-96EC-1FC75C5916C9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charset="-127"/>
              </a:rPr>
              <a:t>Contents</a:t>
            </a:r>
          </a:p>
        </p:txBody>
      </p: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3581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5151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5152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>
                  <a:solidFill>
                    <a:srgbClr val="000000"/>
                  </a:solidFill>
                </a:rPr>
                <a:t>보험급여(2)</a:t>
              </a:r>
            </a:p>
          </p:txBody>
        </p:sp>
        <p:sp>
          <p:nvSpPr>
            <p:cNvPr id="5153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3962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26" name="AutoShape 16"/>
          <p:cNvSpPr>
            <a:spLocks noChangeArrowheads="1"/>
          </p:cNvSpPr>
          <p:nvPr/>
        </p:nvSpPr>
        <p:spPr bwMode="gray">
          <a:xfrm>
            <a:off x="3581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gray">
          <a:xfrm>
            <a:off x="4191000" y="2308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28" name="Text Box 18"/>
          <p:cNvSpPr txBox="1">
            <a:spLocks noChangeArrowheads="1"/>
          </p:cNvSpPr>
          <p:nvPr/>
        </p:nvSpPr>
        <p:spPr bwMode="gray">
          <a:xfrm>
            <a:off x="3735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0" name="AutoShape 16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1" name="Text Box 17"/>
          <p:cNvSpPr txBox="1">
            <a:spLocks noChangeArrowheads="1"/>
          </p:cNvSpPr>
          <p:nvPr/>
        </p:nvSpPr>
        <p:spPr bwMode="gray">
          <a:xfrm>
            <a:off x="4343400" y="2983707"/>
            <a:ext cx="3429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sz="2400" dirty="0">
                <a:solidFill>
                  <a:srgbClr val="C0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보험료</a:t>
            </a:r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gray">
          <a:xfrm>
            <a:off x="3651251" y="29178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962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4" name="AutoShape 16"/>
          <p:cNvSpPr>
            <a:spLocks noChangeArrowheads="1"/>
          </p:cNvSpPr>
          <p:nvPr/>
        </p:nvSpPr>
        <p:spPr bwMode="gray">
          <a:xfrm>
            <a:off x="3581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gray">
          <a:xfrm>
            <a:off x="4191000" y="36798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이의신청 및 심판청구</a:t>
            </a: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gray">
          <a:xfrm>
            <a:off x="3651251" y="36036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962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8" name="AutoShape 16"/>
          <p:cNvSpPr>
            <a:spLocks noChangeArrowheads="1"/>
          </p:cNvSpPr>
          <p:nvPr/>
        </p:nvSpPr>
        <p:spPr bwMode="gray">
          <a:xfrm>
            <a:off x="3581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gray">
          <a:xfrm>
            <a:off x="4191000" y="43656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 err="1">
                <a:solidFill>
                  <a:srgbClr val="000000"/>
                </a:solidFill>
              </a:rPr>
              <a:t>보칙과</a:t>
            </a:r>
            <a:r>
              <a:rPr lang="ko-KR" altLang="en-US" dirty="0">
                <a:solidFill>
                  <a:srgbClr val="000000"/>
                </a:solidFill>
              </a:rPr>
              <a:t> 벌칙</a:t>
            </a: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gray">
          <a:xfrm>
            <a:off x="3651251" y="42894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3962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42" name="AutoShape 16"/>
          <p:cNvSpPr>
            <a:spLocks noChangeArrowheads="1"/>
          </p:cNvSpPr>
          <p:nvPr/>
        </p:nvSpPr>
        <p:spPr bwMode="gray">
          <a:xfrm>
            <a:off x="3581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43" name="Text Box 17"/>
          <p:cNvSpPr txBox="1">
            <a:spLocks noChangeArrowheads="1"/>
          </p:cNvSpPr>
          <p:nvPr/>
        </p:nvSpPr>
        <p:spPr bwMode="gray">
          <a:xfrm>
            <a:off x="4191000" y="5051425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노인장기요양보험제도</a:t>
            </a:r>
          </a:p>
        </p:txBody>
      </p:sp>
      <p:sp>
        <p:nvSpPr>
          <p:cNvPr id="5144" name="Text Box 18"/>
          <p:cNvSpPr txBox="1">
            <a:spLocks noChangeArrowheads="1"/>
          </p:cNvSpPr>
          <p:nvPr/>
        </p:nvSpPr>
        <p:spPr bwMode="gray">
          <a:xfrm>
            <a:off x="3651251" y="49752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149" name="Rectangle 32"/>
          <p:cNvSpPr>
            <a:spLocks noChangeArrowheads="1"/>
          </p:cNvSpPr>
          <p:nvPr/>
        </p:nvSpPr>
        <p:spPr bwMode="auto">
          <a:xfrm>
            <a:off x="5049839" y="2271713"/>
            <a:ext cx="219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건강보험심사평가원</a:t>
            </a:r>
          </a:p>
        </p:txBody>
      </p:sp>
    </p:spTree>
    <p:extLst>
      <p:ext uri="{BB962C8B-B14F-4D97-AF65-F5344CB8AC3E}">
        <p14:creationId xmlns:p14="http://schemas.microsoft.com/office/powerpoint/2010/main" val="37691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88"/>
    </mc:Choice>
    <mc:Fallback xmlns="">
      <p:transition spd="slow" advTm="160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167306" y="6500835"/>
            <a:ext cx="2133600" cy="244475"/>
          </a:xfrm>
          <a:noFill/>
        </p:spPr>
        <p:txBody>
          <a:bodyPr/>
          <a:lstStyle/>
          <a:p>
            <a:fld id="{A0D28D15-87D5-4F6C-BDF5-E389A7AF8A2E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952596" y="1785926"/>
            <a:ext cx="8153400" cy="438628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B4B4"/>
              </a:gs>
              <a:gs pos="50000">
                <a:srgbClr val="FFFFFF"/>
              </a:gs>
              <a:gs pos="100000">
                <a:srgbClr val="5EB4B4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절 보험료의 개요</a:t>
            </a:r>
            <a:endParaRPr lang="en-US" altLang="ko-KR" sz="2800" b="0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절 보험료징수 및 산정</a:t>
            </a:r>
            <a:endParaRPr lang="en-US" altLang="ko-KR" sz="2800" b="0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절 직장가입자 보험료 </a:t>
            </a:r>
            <a:r>
              <a:rPr lang="ko-KR" altLang="en-US" sz="2800" b="0" dirty="0" err="1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부과체게</a:t>
            </a:r>
            <a:endParaRPr lang="en-US" altLang="ko-KR" sz="2800" b="0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절 지역가입자 보험료 부과체계</a:t>
            </a:r>
            <a:endParaRPr lang="en-US" altLang="ko-KR" sz="2800" b="0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절 보험료와 건강보험 재정</a:t>
            </a:r>
            <a:endParaRPr lang="en-US" altLang="ko-KR" sz="2800" b="0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ko-KR" altLang="en-US" sz="2800" b="0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절 보험료 관련 이행사항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738414" y="714356"/>
            <a:ext cx="7072362" cy="523220"/>
          </a:xfrm>
          <a:prstGeom prst="rect">
            <a:avLst/>
          </a:prstGeom>
          <a:gradFill>
            <a:gsLst>
              <a:gs pos="0">
                <a:srgbClr val="000080"/>
              </a:gs>
              <a:gs pos="100000">
                <a:srgbClr val="0000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10</a:t>
            </a:r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장  보험료</a:t>
            </a:r>
            <a:endParaRPr lang="en-US" altLang="ko-KR" sz="28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59"/>
    </mc:Choice>
    <mc:Fallback xmlns="">
      <p:transition spd="slow" advTm="446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5520" y="1484784"/>
            <a:ext cx="8640960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보험료의 의의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보험료의 정의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보험료란 보험자인 공단이 가입자 및 피부양자의 보험급여 실시에 필요한 재원을 마련하기 위하여 가입자와 사용자 등으로부터 징수하는 금액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보험료의 특성 ① 공공성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② 각자의 경제적 능력에 따라 공평하게 부담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③ 공동부담의 원칙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④ 부과방식은 법규에 의해 결정되고 공권력에 의해 강제적으로 징수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⑤ 납부한 보험료의 크기에 비례하는 보험급여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반대급부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를 청구할 수 없음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80" dirty="0">
                <a:latin typeface="휴먼모음T" pitchFamily="18" charset="-127"/>
                <a:ea typeface="휴먼모음T" pitchFamily="18" charset="-127"/>
              </a:rPr>
              <a:t>보험료 징수는 ①근로자인 직장가입자의 보험료납부의무자인 </a:t>
            </a:r>
            <a:r>
              <a:rPr lang="ko-KR" altLang="en-US" sz="2400" b="0" spc="-18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사용자</a:t>
            </a:r>
            <a:r>
              <a:rPr lang="en-US" altLang="ko-KR" sz="2400" b="0" spc="-180" dirty="0">
                <a:latin typeface="휴먼모음T" pitchFamily="18" charset="-127"/>
                <a:ea typeface="휴먼모음T" pitchFamily="18" charset="-127"/>
              </a:rPr>
              <a:t>, ②</a:t>
            </a:r>
            <a:r>
              <a:rPr lang="ko-KR" altLang="en-US" sz="2400" b="0" spc="-180" dirty="0">
                <a:latin typeface="휴먼모음T" pitchFamily="18" charset="-127"/>
                <a:ea typeface="휴먼모음T" pitchFamily="18" charset="-127"/>
              </a:rPr>
              <a:t>공무원</a:t>
            </a:r>
            <a:r>
              <a:rPr lang="en-US" sz="2400" spc="-180" dirty="0"/>
              <a:t> ·</a:t>
            </a:r>
            <a:r>
              <a:rPr lang="ko-KR" altLang="en-US" sz="2400" b="0" spc="-180" dirty="0">
                <a:latin typeface="휴먼모음T" pitchFamily="18" charset="-127"/>
                <a:ea typeface="휴먼모음T" pitchFamily="18" charset="-127"/>
              </a:rPr>
              <a:t>교직원인 직장가입자의 보험료납부 의무자인 </a:t>
            </a:r>
            <a:r>
              <a:rPr lang="ko-KR" altLang="en-US" sz="2400" b="0" spc="-18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국가</a:t>
            </a:r>
            <a:r>
              <a:rPr lang="en-US" sz="2400" spc="-180" dirty="0">
                <a:solidFill>
                  <a:srgbClr val="FF0000"/>
                </a:solidFill>
              </a:rPr>
              <a:t>·</a:t>
            </a:r>
            <a:r>
              <a:rPr lang="ko-KR" altLang="en-US" sz="2400" b="0" spc="-18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지방자치단체</a:t>
            </a:r>
            <a:r>
              <a:rPr lang="en-US" sz="2400" spc="-180" dirty="0">
                <a:solidFill>
                  <a:srgbClr val="FF0000"/>
                </a:solidFill>
              </a:rPr>
              <a:t>·</a:t>
            </a:r>
            <a:r>
              <a:rPr lang="ko-KR" altLang="en-US" sz="2400" b="0" spc="-18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사립학교</a:t>
            </a:r>
            <a:r>
              <a:rPr lang="en-US" altLang="ko-KR" sz="2400" b="0" spc="-180" dirty="0">
                <a:latin typeface="휴먼모음T" pitchFamily="18" charset="-127"/>
                <a:ea typeface="휴먼모음T" pitchFamily="18" charset="-127"/>
              </a:rPr>
              <a:t>, ③</a:t>
            </a:r>
            <a:r>
              <a:rPr lang="ko-KR" altLang="en-US" sz="2400" b="0" spc="-180" dirty="0">
                <a:latin typeface="휴먼모음T" pitchFamily="18" charset="-127"/>
                <a:ea typeface="휴먼모음T" pitchFamily="18" charset="-127"/>
              </a:rPr>
              <a:t>지역가입자의 보험료납부 의무자인 </a:t>
            </a:r>
            <a:r>
              <a:rPr lang="ko-KR" altLang="en-US" sz="2400" b="0" spc="-18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세대주</a:t>
            </a:r>
            <a:r>
              <a:rPr lang="ko-KR" altLang="en-US" sz="2400" b="0" spc="-180" dirty="0">
                <a:latin typeface="휴먼모음T" pitchFamily="18" charset="-127"/>
                <a:ea typeface="휴먼모음T" pitchFamily="18" charset="-127"/>
              </a:rPr>
              <a:t> 등으로부터 징수</a:t>
            </a:r>
            <a:endParaRPr lang="en-US" altLang="ko-KR" sz="2400" b="0" spc="-18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국가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는 예산의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범위안에서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지역가입자의 보험료 일부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를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부담할 수 있음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4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보험료의 개요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533"/>
    </mc:Choice>
    <mc:Fallback xmlns="">
      <p:transition spd="slow" advTm="2015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7528" y="1571612"/>
            <a:ext cx="8429684" cy="475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보험료 부과원칙</a:t>
            </a:r>
            <a:endParaRPr lang="en-US" altLang="ko-KR" sz="240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건강보험은 단기보험이므로 적립방식이 아닌 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연도별 부과방식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을 사용       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보험료는 </a:t>
            </a: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재정수지가 균형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을 이루도록 부과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부담자의 </a:t>
            </a: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경제적 부담능력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에 맞추어 부과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 err="1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보험료율의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 결정방식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dirty="0" err="1">
                <a:latin typeface="휴먼모음T" pitchFamily="18" charset="-127"/>
                <a:ea typeface="휴먼모음T" pitchFamily="18" charset="-127"/>
              </a:rPr>
              <a:t>보험료율은</a:t>
            </a:r>
            <a:r>
              <a:rPr lang="ko-KR" altLang="en-US" sz="2400" b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각자가 부담해야 할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보험료액을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결정하기 위하여 각자의 기준금액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예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소득 등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 승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하는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요율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요율의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크기는 보험자의 수지상등의 원칙에 따라 보험자의 보험급여를 충당할 수 있는 범위 내에서 결정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endParaRPr lang="ko-KR" altLang="en-US" sz="2400" b="0" spc="-14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보험료의 개요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277"/>
    </mc:Choice>
    <mc:Fallback xmlns="">
      <p:transition spd="slow" advTm="11827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416" y="1571612"/>
            <a:ext cx="10585176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 부과의 상한선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보수기준보험료는 개인별로 보험료 납부액에 큰 차이가 발생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많은 국가들이 상한선을 정함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이는 일정액에 도달하는 임금이나 소득까지만 보험료를 내고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상한선을 넘는 소득에 대해서는 보험료를 지불할 필요가 없음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을 의미함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solidFill>
                  <a:srgbClr val="FF0000"/>
                </a:solidFill>
                <a:latin typeface="HY수평선B" pitchFamily="18" charset="-127"/>
                <a:ea typeface="HY수평선B" pitchFamily="18" charset="-127"/>
              </a:rPr>
              <a:t>상한선을 정하는 이유</a:t>
            </a:r>
            <a:r>
              <a:rPr lang="en-US" altLang="ko-KR" sz="2400" b="0" spc="-150" dirty="0">
                <a:solidFill>
                  <a:srgbClr val="FF0000"/>
                </a:solidFill>
                <a:latin typeface="HY수평선B" pitchFamily="18" charset="-127"/>
                <a:ea typeface="HY수평선B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보험료와 급여자격이 서로 어느 정도 일치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상한선을 정하지 않으면 소득이 높은 사람은 그들이 받을 수 있을 것으로 예상되는 급여보다 훨씬 더 많은 보험료를 내야 하므로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형평성의 문제가 발생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보험체계에 저항 발생 </a:t>
            </a:r>
            <a:endParaRPr lang="en-US" altLang="ko-KR" sz="2400" b="0" spc="-15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우리나라 건강보험도 지역가입자의 경우 명목적으로 상한선이 설정되어 있고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직장가입자에 대해서도 상한선을 설정하고 있음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2022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년도 </a:t>
            </a:r>
            <a:r>
              <a:rPr lang="ko-KR" altLang="en-US" sz="2400" b="0" spc="-15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상한액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직장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지역 동일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: 365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만원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하한선 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직장 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19,500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원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지역 </a:t>
            </a:r>
            <a:r>
              <a:rPr lang="en-US" altLang="ko-KR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14,650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원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보험료의 개요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937"/>
    </mc:Choice>
    <mc:Fallback xmlns="">
      <p:transition spd="slow" advTm="16493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59496" y="2204864"/>
            <a:ext cx="9073008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보험료징수</a:t>
            </a:r>
            <a:endParaRPr lang="en-US" altLang="ko-KR" sz="240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800" b="0" spc="-190" dirty="0">
                <a:latin typeface="휴먼모음T" pitchFamily="18" charset="-127"/>
                <a:ea typeface="휴먼모음T" pitchFamily="18" charset="-127"/>
              </a:rPr>
              <a:t>직장가입자는 </a:t>
            </a:r>
            <a:r>
              <a:rPr lang="ko-KR" altLang="en-US" sz="2800" spc="-19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보수월액</a:t>
            </a:r>
            <a:r>
              <a:rPr lang="ko-KR" altLang="en-US" sz="2800" b="0" spc="-190" dirty="0">
                <a:latin typeface="휴먼모음T" pitchFamily="18" charset="-127"/>
                <a:ea typeface="휴먼모음T" pitchFamily="18" charset="-127"/>
              </a:rPr>
              <a:t>에 </a:t>
            </a:r>
            <a:r>
              <a:rPr lang="ko-KR" altLang="en-US" sz="2800" b="0" spc="-19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보험료율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(2022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년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2400" b="0" spc="-19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6.99%/</a:t>
            </a:r>
            <a:r>
              <a:rPr lang="en-US" altLang="ko-KR" sz="2400" b="0" spc="-19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3.495%</a:t>
            </a:r>
            <a:r>
              <a:rPr lang="ko-KR" altLang="en-US" sz="2400" b="0" spc="-19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본인부담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: 100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50</a:t>
            </a:r>
            <a:r>
              <a:rPr lang="en-US" altLang="ko-KR" sz="2800" b="0" spc="-19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800" b="0" spc="-190" dirty="0">
                <a:latin typeface="휴먼모음T" pitchFamily="18" charset="-127"/>
                <a:ea typeface="휴먼모음T" pitchFamily="18" charset="-127"/>
              </a:rPr>
              <a:t>을 곱하여 얻은 금액</a:t>
            </a:r>
            <a:r>
              <a:rPr lang="en-US" altLang="ko-KR" sz="2800" b="0" spc="-190" dirty="0">
                <a:latin typeface="휴먼모음T" pitchFamily="18" charset="-127"/>
                <a:ea typeface="휴먼모음T" pitchFamily="18" charset="-127"/>
              </a:rPr>
              <a:t>+ </a:t>
            </a:r>
            <a:r>
              <a:rPr lang="ko-KR" altLang="en-US" sz="2800" b="0" spc="-190" dirty="0">
                <a:latin typeface="휴먼모음T" pitchFamily="18" charset="-127"/>
                <a:ea typeface="휴먼모음T" pitchFamily="18" charset="-127"/>
              </a:rPr>
              <a:t>일정소득 초과시 </a:t>
            </a:r>
            <a:r>
              <a:rPr lang="ko-KR" altLang="en-US" sz="2800" spc="-19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소득월액</a:t>
            </a:r>
            <a:r>
              <a:rPr lang="en-US" altLang="ko-KR" sz="2400" spc="-19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(3,400</a:t>
            </a:r>
            <a:r>
              <a:rPr lang="ko-KR" altLang="en-US" sz="2400" spc="-19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만원 초과 금액</a:t>
            </a:r>
            <a:r>
              <a:rPr lang="en-US" altLang="ko-KR" sz="2400" spc="-19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800" b="0" spc="-190" dirty="0">
                <a:latin typeface="휴먼모음T" pitchFamily="18" charset="-127"/>
                <a:ea typeface="휴먼모음T" pitchFamily="18" charset="-127"/>
              </a:rPr>
              <a:t>에 </a:t>
            </a:r>
            <a:r>
              <a:rPr lang="ko-KR" altLang="en-US" sz="2800" b="0" spc="-190" dirty="0" err="1">
                <a:latin typeface="휴먼모음T" pitchFamily="18" charset="-127"/>
                <a:ea typeface="휴먼모음T" pitchFamily="18" charset="-127"/>
              </a:rPr>
              <a:t>보험료율</a:t>
            </a:r>
            <a:r>
              <a:rPr lang="ko-KR" altLang="en-US" sz="2800" b="0" spc="-190" dirty="0">
                <a:latin typeface="휴먼모음T" pitchFamily="18" charset="-127"/>
                <a:ea typeface="휴먼모음T" pitchFamily="18" charset="-127"/>
              </a:rPr>
              <a:t> 곱한 금액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9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본인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이 모두 부담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800" b="0" spc="-190" dirty="0">
                <a:latin typeface="휴먼모음T" pitchFamily="18" charset="-127"/>
                <a:ea typeface="휴먼모음T" pitchFamily="18" charset="-127"/>
              </a:rPr>
              <a:t>지역가입자의 월별 </a:t>
            </a:r>
            <a:r>
              <a:rPr lang="ko-KR" altLang="en-US" sz="2800" b="0" spc="-190" dirty="0" err="1">
                <a:latin typeface="휴먼모음T" pitchFamily="18" charset="-127"/>
                <a:ea typeface="휴먼모음T" pitchFamily="18" charset="-127"/>
              </a:rPr>
              <a:t>보험료액은</a:t>
            </a:r>
            <a:r>
              <a:rPr lang="ko-KR" altLang="en-US" sz="2800" b="0" spc="-19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800" b="0" spc="-19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세대단위</a:t>
            </a:r>
            <a:r>
              <a:rPr lang="ko-KR" altLang="en-US" sz="2800" b="0" spc="-190" dirty="0">
                <a:latin typeface="휴먼모음T" pitchFamily="18" charset="-127"/>
                <a:ea typeface="휴먼모음T" pitchFamily="18" charset="-127"/>
              </a:rPr>
              <a:t>로 산정하되</a:t>
            </a:r>
            <a:r>
              <a:rPr lang="en-US" altLang="ko-KR" sz="2800" b="0" spc="-19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800" b="0" spc="-190" dirty="0">
                <a:latin typeface="휴먼모음T" pitchFamily="18" charset="-127"/>
                <a:ea typeface="휴먼모음T" pitchFamily="18" charset="-127"/>
              </a:rPr>
              <a:t>지역가입자가 속한 세대의 월별 보험료액은 보험료부과점수에 </a:t>
            </a:r>
            <a:r>
              <a:rPr lang="ko-KR" altLang="en-US" sz="2800" b="0" spc="-19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보험료부과 점수당 금액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(2022</a:t>
            </a:r>
            <a:r>
              <a:rPr lang="ko-KR" altLang="en-US" sz="2400" b="0" spc="-190" dirty="0">
                <a:latin typeface="휴먼모음T" pitchFamily="18" charset="-127"/>
                <a:ea typeface="휴먼모음T" pitchFamily="18" charset="-127"/>
              </a:rPr>
              <a:t>년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2400" b="0" spc="-19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205.3</a:t>
            </a:r>
            <a:r>
              <a:rPr lang="en-US" altLang="ko-KR" sz="2400" b="0" spc="-19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800" b="0" spc="-190" dirty="0">
                <a:latin typeface="휴먼모음T" pitchFamily="18" charset="-127"/>
                <a:ea typeface="휴먼모음T" pitchFamily="18" charset="-127"/>
              </a:rPr>
              <a:t>을 곱한 금액</a:t>
            </a:r>
            <a:endParaRPr lang="en-US" altLang="ko-KR" sz="2800" b="0" spc="-19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보험료 징수 및 산정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195"/>
    </mc:Choice>
    <mc:Fallback xmlns="">
      <p:transition spd="slow" advTm="18119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27448" y="1412777"/>
            <a:ext cx="10354399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 산정방식</a:t>
            </a:r>
            <a:endParaRPr lang="en-US" altLang="ko-KR" sz="240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360000" algn="just">
              <a:spcAft>
                <a:spcPts val="600"/>
              </a:spcAft>
              <a:buAutoNum type="arabicParenR"/>
            </a:pPr>
            <a:r>
              <a:rPr lang="ko-KR" altLang="en-US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직장가입자</a:t>
            </a:r>
            <a:endParaRPr lang="en-US" altLang="ko-KR" sz="240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가입자 개인별로 산정되고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부과는 사업장 단위임</a:t>
            </a:r>
            <a:r>
              <a:rPr lang="en-US" altLang="ko-KR" sz="2400" b="0" spc="-20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직장가입자의 보험료는 </a:t>
            </a:r>
            <a:r>
              <a:rPr lang="ko-KR" altLang="en-US" sz="2400" b="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보수월액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에 일정한 </a:t>
            </a:r>
            <a:r>
              <a:rPr lang="ko-KR" altLang="en-US" sz="2400" b="0" spc="-200" dirty="0" err="1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보험료율</a:t>
            </a:r>
            <a:r>
              <a:rPr lang="ko-KR" altLang="en-US" sz="2400" b="0" spc="-200" dirty="0" err="1">
                <a:latin typeface="휴먼모음T" pitchFamily="18" charset="-127"/>
                <a:ea typeface="휴먼모음T" pitchFamily="18" charset="-127"/>
              </a:rPr>
              <a:t>을</a:t>
            </a:r>
            <a:r>
              <a:rPr lang="ko-KR" altLang="en-US" sz="2400" b="0" spc="-200" dirty="0">
                <a:latin typeface="휴먼모음T" pitchFamily="18" charset="-127"/>
                <a:ea typeface="휴먼모음T" pitchFamily="18" charset="-127"/>
              </a:rPr>
              <a:t> 곱하여 산정</a:t>
            </a:r>
            <a:r>
              <a:rPr lang="en-US" altLang="ko-KR" sz="2200" spc="-2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(2012.9.1</a:t>
            </a:r>
            <a:r>
              <a:rPr lang="ko-KR" altLang="en-US" sz="2200" spc="-2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부터 일정금액 초과 소득월액에 대해서도 부과</a:t>
            </a:r>
            <a:r>
              <a:rPr lang="en-US" altLang="ko-KR" sz="2200" spc="-2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200" spc="-2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연 종합소득</a:t>
            </a:r>
            <a:r>
              <a:rPr lang="en-US" altLang="ko-KR" sz="200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이자</a:t>
            </a:r>
            <a:r>
              <a:rPr lang="en-US" altLang="ko-KR" sz="2000" b="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배당</a:t>
            </a:r>
            <a:r>
              <a:rPr lang="en-US" altLang="ko-KR" sz="2000" b="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사업소득 등</a:t>
            </a:r>
            <a:r>
              <a:rPr lang="en-US" altLang="ko-KR" sz="200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40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spc="-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3,4</a:t>
            </a:r>
            <a:r>
              <a:rPr lang="en-US" altLang="ko-KR" sz="2200" spc="-2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00</a:t>
            </a:r>
            <a:r>
              <a:rPr lang="ko-KR" altLang="en-US" sz="2200" spc="-2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만원 초과액</a:t>
            </a:r>
            <a:r>
              <a:rPr lang="en-US" altLang="ko-KR" sz="2200" spc="-2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*</a:t>
            </a:r>
            <a:r>
              <a:rPr lang="ko-KR" altLang="en-US" sz="2200" spc="-200" dirty="0" err="1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보험료율</a:t>
            </a:r>
            <a:r>
              <a:rPr lang="en-US" altLang="ko-KR" sz="2200" spc="-2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= </a:t>
            </a:r>
            <a:r>
              <a:rPr lang="ko-KR" altLang="en-US" sz="2200" spc="-2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전액부담</a:t>
            </a:r>
            <a:r>
              <a:rPr lang="en-US" altLang="ko-KR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en-US" altLang="ko-KR" sz="1600" spc="-20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직장가입자가 받는 보수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국민건강보험법 시행령 제</a:t>
            </a:r>
            <a:r>
              <a:rPr lang="en-US" altLang="ko-KR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33</a:t>
            </a:r>
            <a:r>
              <a:rPr lang="ko-KR" altLang="en-US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조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* 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보수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봉급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급료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보수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세비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임금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상여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수당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직급보조비 등</a:t>
            </a:r>
            <a:endParaRPr lang="en-US" altLang="ko-KR" sz="2000" b="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         (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퇴직금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현상금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 err="1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번역료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원고료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비과세근로소득은 제외</a:t>
            </a: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0" lvl="1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지역가입자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지역가입자의 월별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보험료액은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세대단위로 산정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지역가입자가 속한 세대의 월별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보험료액은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산정된 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보험료부과점수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 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보험료부과 점수당 금액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을 곱하여 산정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보험료 부과점수는 지역가입자의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소득</a:t>
            </a:r>
            <a:r>
              <a:rPr lang="en-US" sz="2400" spc="-150" dirty="0">
                <a:solidFill>
                  <a:srgbClr val="0000FF"/>
                </a:solidFill>
              </a:rPr>
              <a:t>·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재산 및 자동차에 </a:t>
            </a:r>
            <a:r>
              <a:rPr lang="ko-KR" altLang="en-US" sz="2400" b="0" spc="-15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부과하는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점수를 </a:t>
            </a:r>
            <a:r>
              <a:rPr lang="ko-KR" altLang="en-US" sz="2400" b="0" spc="-150" dirty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합하여 산정함</a:t>
            </a:r>
            <a:endParaRPr lang="en-US" altLang="ko-KR" sz="2400" b="0" spc="-150" dirty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보험료 징수 및 산정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292"/>
    </mc:Choice>
    <mc:Fallback xmlns="">
      <p:transition spd="slow" advTm="20929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0.5|4.3"/>
</p:tagLst>
</file>

<file path=ppt/theme/theme1.xml><?xml version="1.0" encoding="utf-8"?>
<a:theme xmlns:a="http://schemas.openxmlformats.org/drawingml/2006/main" name="238TGp_spraut_light_s">
  <a:themeElements>
    <a:clrScheme name="238TGp_spraut_light_s 2">
      <a:dk1>
        <a:srgbClr val="30311D"/>
      </a:dk1>
      <a:lt1>
        <a:srgbClr val="FFFFFF"/>
      </a:lt1>
      <a:dk2>
        <a:srgbClr val="FF66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272817"/>
      </a:accent4>
      <a:accent5>
        <a:srgbClr val="AFD7B8"/>
      </a:accent5>
      <a:accent6>
        <a:srgbClr val="1292D3"/>
      </a:accent6>
      <a:hlink>
        <a:srgbClr val="F5B821"/>
      </a:hlink>
      <a:folHlink>
        <a:srgbClr val="A1A18B"/>
      </a:folHlink>
    </a:clrScheme>
    <a:fontScheme name="238TGp_spraut_light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38TGp_spraut_light_s 1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009999"/>
        </a:accent1>
        <a:accent2>
          <a:srgbClr val="E0691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CB5E15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2">
        <a:dk1>
          <a:srgbClr val="30311D"/>
        </a:dk1>
        <a:lt1>
          <a:srgbClr val="FFFFFF"/>
        </a:lt1>
        <a:dk2>
          <a:srgbClr val="FF66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272817"/>
        </a:accent4>
        <a:accent5>
          <a:srgbClr val="AFD7B8"/>
        </a:accent5>
        <a:accent6>
          <a:srgbClr val="1292D3"/>
        </a:accent6>
        <a:hlink>
          <a:srgbClr val="F5B821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3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276EEF"/>
        </a:accent2>
        <a:accent3>
          <a:srgbClr val="FFFFFF"/>
        </a:accent3>
        <a:accent4>
          <a:srgbClr val="272817"/>
        </a:accent4>
        <a:accent5>
          <a:srgbClr val="E5B2B2"/>
        </a:accent5>
        <a:accent6>
          <a:srgbClr val="2263D9"/>
        </a:accent6>
        <a:hlink>
          <a:srgbClr val="64C3F2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238TGp_spraut_light_s</Template>
  <TotalTime>12423</TotalTime>
  <Words>2075</Words>
  <Application>Microsoft Office PowerPoint</Application>
  <PresentationFormat>와이드스크린</PresentationFormat>
  <Paragraphs>223</Paragraphs>
  <Slides>24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HY강B</vt:lpstr>
      <vt:lpstr>HY견고딕</vt:lpstr>
      <vt:lpstr>HY궁서</vt:lpstr>
      <vt:lpstr>HY수평선B</vt:lpstr>
      <vt:lpstr>굴림</vt:lpstr>
      <vt:lpstr>한컴 소망 B</vt:lpstr>
      <vt:lpstr>휴먼모음T</vt:lpstr>
      <vt:lpstr>휴먼엑스포</vt:lpstr>
      <vt:lpstr>휴먼옛체</vt:lpstr>
      <vt:lpstr>Arial</vt:lpstr>
      <vt:lpstr>Verdana</vt:lpstr>
      <vt:lpstr>Wingdings</vt:lpstr>
      <vt:lpstr>238TGp_spraut_light_s</vt:lpstr>
      <vt:lpstr>Image</vt:lpstr>
      <vt:lpstr>우리나라의 사회보험제도</vt:lpstr>
      <vt:lpstr>Contents</vt:lpstr>
      <vt:lpstr>Contents</vt:lpstr>
      <vt:lpstr>PowerPoint 프레젠테이션</vt:lpstr>
      <vt:lpstr>제1절 보험료의 개요</vt:lpstr>
      <vt:lpstr>제1절 보험료의 개요</vt:lpstr>
      <vt:lpstr>제1절 보험료의 개요</vt:lpstr>
      <vt:lpstr>제2절 보험료 징수 및 산정</vt:lpstr>
      <vt:lpstr>제2절 보험료 징수 및 산정</vt:lpstr>
      <vt:lpstr>제3절 직장가입자 보험료 부과체계</vt:lpstr>
      <vt:lpstr>PowerPoint 프레젠테이션</vt:lpstr>
      <vt:lpstr>제4절 지역가입자 보험료 부과체계</vt:lpstr>
      <vt:lpstr>제5절 보험료와 건강보험 재정</vt:lpstr>
      <vt:lpstr>제5절 보험료와 건강보험 재정</vt:lpstr>
      <vt:lpstr>제5절 보험료와 건강보험 재정</vt:lpstr>
      <vt:lpstr>제5절 보험료와 건강보험 재정</vt:lpstr>
      <vt:lpstr>제6절 보험료 관련 이행사항</vt:lpstr>
      <vt:lpstr>제6절 보험료 관련 이행사항</vt:lpstr>
      <vt:lpstr>제6절 보험료 관련 이행사항</vt:lpstr>
      <vt:lpstr>제6절 보험료 관련 이행사항</vt:lpstr>
      <vt:lpstr>제6절 보험료 관련 이행사항</vt:lpstr>
      <vt:lpstr>제6절 보험료 관련 이행사항</vt:lpstr>
      <vt:lpstr>제6절 보험료 관련 이행사항</vt:lpstr>
      <vt:lpstr>제6절 보험료 관련 이행사항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JCHAO 의 10단계  평가 모델</dc:title>
  <dc:creator>samsung</dc:creator>
  <cp:lastModifiedBy>김명중</cp:lastModifiedBy>
  <cp:revision>545</cp:revision>
  <cp:lastPrinted>2013-08-09T07:07:19Z</cp:lastPrinted>
  <dcterms:created xsi:type="dcterms:W3CDTF">2009-03-29T08:20:08Z</dcterms:created>
  <dcterms:modified xsi:type="dcterms:W3CDTF">2022-05-15T07:27:57Z</dcterms:modified>
</cp:coreProperties>
</file>