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3" r:id="rId2"/>
    <p:sldId id="394" r:id="rId3"/>
    <p:sldId id="434" r:id="rId4"/>
    <p:sldId id="396" r:id="rId5"/>
    <p:sldId id="397" r:id="rId6"/>
    <p:sldId id="398" r:id="rId7"/>
    <p:sldId id="431" r:id="rId8"/>
    <p:sldId id="399" r:id="rId9"/>
    <p:sldId id="408" r:id="rId10"/>
    <p:sldId id="436" r:id="rId11"/>
    <p:sldId id="409" r:id="rId12"/>
    <p:sldId id="410" r:id="rId13"/>
    <p:sldId id="411" r:id="rId14"/>
    <p:sldId id="412" r:id="rId15"/>
    <p:sldId id="413" r:id="rId16"/>
    <p:sldId id="415" r:id="rId17"/>
    <p:sldId id="416" r:id="rId18"/>
    <p:sldId id="417" r:id="rId19"/>
    <p:sldId id="419" r:id="rId20"/>
    <p:sldId id="423" r:id="rId21"/>
    <p:sldId id="433" r:id="rId22"/>
    <p:sldId id="427" r:id="rId23"/>
  </p:sldIdLst>
  <p:sldSz cx="12192000" cy="6858000"/>
  <p:notesSz cx="6858000" cy="9144000"/>
  <p:defaultTextStyle>
    <a:defPPr>
      <a:defRPr lang="en-US"/>
    </a:defPPr>
    <a:lvl1pPr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5F5F5F"/>
    <a:srgbClr val="808080"/>
    <a:srgbClr val="000000"/>
    <a:srgbClr val="CC0000"/>
    <a:srgbClr val="5EB4B4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72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D88784C-7E3A-4B30-9AB5-EB5C1719E979}" type="datetimeFigureOut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8B8FE67-C0CC-4B9B-84BA-3580BB026F2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42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fld id="{A44957E6-6E95-4620-A2C6-CFCD8F9557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9240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 descr="238"/>
          <p:cNvPicPr>
            <a:picLocks noChangeAspect="1" noChangeArrowheads="1"/>
          </p:cNvPicPr>
          <p:nvPr/>
        </p:nvPicPr>
        <p:blipFill>
          <a:blip r:embed="rId2" cstate="print"/>
          <a:srcRect t="1578"/>
          <a:stretch>
            <a:fillRect/>
          </a:stretch>
        </p:blipFill>
        <p:spPr bwMode="ltGray">
          <a:xfrm>
            <a:off x="-12699" y="0"/>
            <a:ext cx="569383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4"/>
          <p:cNvSpPr>
            <a:spLocks noChangeArrowheads="1"/>
          </p:cNvSpPr>
          <p:nvPr/>
        </p:nvSpPr>
        <p:spPr bwMode="auto">
          <a:xfrm>
            <a:off x="203200" y="228600"/>
            <a:ext cx="117856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pic>
        <p:nvPicPr>
          <p:cNvPr id="6" name="Picture 6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6000" y="5867401"/>
            <a:ext cx="914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91200" y="2895600"/>
            <a:ext cx="5384800" cy="685800"/>
          </a:xfrm>
          <a:effectLst/>
        </p:spPr>
        <p:txBody>
          <a:bodyPr/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4038600"/>
            <a:ext cx="53848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553201"/>
            <a:ext cx="2844800" cy="244475"/>
          </a:xfrm>
        </p:spPr>
        <p:txBody>
          <a:bodyPr/>
          <a:lstStyle>
            <a:lvl1pPr algn="l">
              <a:defRPr sz="10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9BA8499-64A0-4F02-8DCF-65DDA53DC061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4267200" y="6553201"/>
            <a:ext cx="38608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000" b="0"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42400" y="6553201"/>
            <a:ext cx="2844800" cy="244475"/>
          </a:xfrm>
        </p:spPr>
        <p:txBody>
          <a:bodyPr/>
          <a:lstStyle>
            <a:lvl1pPr algn="r">
              <a:defRPr sz="1000" b="0"/>
            </a:lvl1pPr>
          </a:lstStyle>
          <a:p>
            <a:pPr>
              <a:defRPr/>
            </a:pPr>
            <a:fld id="{97E9A97D-2BC9-4143-B3BE-92FE9E6795E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E9FC5-5EFF-43E0-BC2B-53D03C6553BF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173B6-0AD2-4D7F-9012-CDBD3220537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3000" y="714375"/>
            <a:ext cx="2717800" cy="56102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714375"/>
            <a:ext cx="7950200" cy="56102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80A49-EFAE-4DDD-88FB-9F7683B48E3A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299DD-881A-44C9-BB0C-1E66DB2B2C0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200" y="714375"/>
            <a:ext cx="97536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34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447800"/>
            <a:ext cx="5334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074A4-AF99-4C37-A443-3A64455FA1EF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31EE7-D2D5-4218-88D4-FF766888C61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200" y="714375"/>
            <a:ext cx="97536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447800"/>
            <a:ext cx="10871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179C7-9F4E-43EF-8AFF-A7CE9F5F5B25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EBB24-A797-4E8C-91E0-22F797B037A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CC2FC-D8C1-40F4-812D-882A11C1D585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77EA5-6554-4DE1-9991-C2FF9598E17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7574E-8BFB-4E86-BD4A-F85F42FB43DE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3EC04-E377-465D-BBB0-834E1E74DC8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34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447800"/>
            <a:ext cx="5334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A23D5-8C47-40A0-BD03-D35FBAE0A6AC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B3948-454D-499B-9176-FBD8C64667C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E51B-E7CD-4815-879C-753EA9CD9388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8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7509F-2B91-43C1-8393-C5C962A220F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4E4F9-C664-4EB8-8D7B-9D735BCFCE87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42AA8-51DC-4E7C-A95E-53F1B210C5B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97A1F-D0A2-40AC-A701-C515E6D797CA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3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BE6EB-9785-4AFE-9EF7-9ABFD83F5E2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F3C5D-8189-4A97-9C13-C625D9E23C36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0C85A-EC57-47DC-B0E1-A985784103E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B6B91-EFFB-4656-8654-0CDD3BA8E967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C5BAF-56CD-4767-BB84-FADE9DAF9BA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81"/>
          <p:cNvGraphicFramePr>
            <a:graphicFrameLocks noChangeAspect="1"/>
          </p:cNvGraphicFramePr>
          <p:nvPr/>
        </p:nvGraphicFramePr>
        <p:xfrm>
          <a:off x="203200" y="609600"/>
          <a:ext cx="1178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22857143" imgH="2819048" progId="">
                  <p:embed/>
                </p:oleObj>
              </mc:Choice>
              <mc:Fallback>
                <p:oleObj name="Image" r:id="rId15" imgW="22857143" imgH="2819048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609600"/>
                        <a:ext cx="11785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2"/>
          <p:cNvGraphicFramePr>
            <a:graphicFrameLocks noChangeAspect="1"/>
          </p:cNvGraphicFramePr>
          <p:nvPr/>
        </p:nvGraphicFramePr>
        <p:xfrm>
          <a:off x="10668000" y="6019801"/>
          <a:ext cx="91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7" imgW="1494385" imgH="1182930" progId="">
                  <p:embed/>
                </p:oleObj>
              </mc:Choice>
              <mc:Fallback>
                <p:oleObj name="Image" r:id="rId17" imgW="1494385" imgH="1182930" progId="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0" y="6019801"/>
                        <a:ext cx="91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727200" y="714375"/>
            <a:ext cx="975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10871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8026400" y="304801"/>
            <a:ext cx="2540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900">
                <a:latin typeface="Verdana" pitchFamily="34" charset="0"/>
              </a:defRPr>
            </a:lvl1pPr>
          </a:lstStyle>
          <a:p>
            <a:fld id="{6A462D10-CB84-4029-B078-7752DF6E0244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1092" name="AutoShape 68"/>
          <p:cNvSpPr>
            <a:spLocks noChangeArrowheads="1"/>
          </p:cNvSpPr>
          <p:nvPr/>
        </p:nvSpPr>
        <p:spPr bwMode="auto">
          <a:xfrm>
            <a:off x="203200" y="228600"/>
            <a:ext cx="117856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gray">
          <a:xfrm>
            <a:off x="3048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latinLnBrk="0">
              <a:defRPr/>
            </a:pPr>
            <a:endParaRPr lang="en-US" altLang="ko-KR" sz="1000" b="0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gray">
          <a:xfrm>
            <a:off x="4267200" y="6553201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defRPr/>
            </a:pPr>
            <a:endParaRPr lang="en-US" altLang="ko-KR" sz="1000" b="0"/>
          </a:p>
        </p:txBody>
      </p:sp>
      <p:sp>
        <p:nvSpPr>
          <p:cNvPr id="1101" name="Rectangle 7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876800" y="64770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400"/>
            </a:lvl1pPr>
          </a:lstStyle>
          <a:p>
            <a:fld id="{F92135F9-579B-433F-BBA7-41E39253FA3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C67A5-224D-444A-8D7D-6A47EA053846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3075" name="Picture 1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5" y="4214819"/>
            <a:ext cx="2481263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24166" y="2819400"/>
            <a:ext cx="7339034" cy="6858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ko-KR" altLang="en-US" sz="4800" dirty="0">
                <a:ea typeface="굴림" charset="-127"/>
              </a:rPr>
              <a:t>우리나라의 사회보험제도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2133600" y="1295400"/>
            <a:ext cx="7696200" cy="2819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943600" y="2286000"/>
            <a:ext cx="4419600" cy="2667000"/>
          </a:xfrm>
          <a:prstGeom prst="rect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82"/>
    </mc:Choice>
    <mc:Fallback xmlns="">
      <p:transition spd="slow" advTm="348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9720" y="1571612"/>
            <a:ext cx="8286808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96000" lvl="1" indent="-457200" algn="just">
              <a:spcAft>
                <a:spcPts val="600"/>
              </a:spcAft>
            </a:pPr>
            <a:r>
              <a:rPr lang="en-US" altLang="ko-KR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소멸시효 완성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: 3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년간 행사하지 않으면 소멸시효 완성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marL="360000" indent="-180000" algn="just"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보험료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u="sng" spc="-160" dirty="0" err="1">
                <a:latin typeface="휴먼모음T" pitchFamily="18" charset="-127"/>
                <a:ea typeface="휴먼모음T" pitchFamily="18" charset="-127"/>
              </a:rPr>
              <a:t>연체금</a:t>
            </a:r>
            <a:r>
              <a:rPr lang="ko-KR" altLang="en-US" sz="2200" b="0" u="sng" spc="-16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u="sng" spc="-160" dirty="0">
                <a:solidFill>
                  <a:srgbClr val="333399"/>
                </a:solidFill>
                <a:latin typeface="휴먼모음T" pitchFamily="18" charset="-127"/>
                <a:ea typeface="휴먼모음T" pitchFamily="18" charset="-127"/>
              </a:rPr>
              <a:t>및</a:t>
            </a:r>
            <a:r>
              <a:rPr lang="ko-KR" altLang="en-US" sz="2200" b="0" u="sng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가산금</a:t>
            </a:r>
            <a:r>
              <a:rPr lang="ko-KR" altLang="en-US" sz="2200" b="0" u="sng" spc="-160" dirty="0">
                <a:latin typeface="휴먼모음T" pitchFamily="18" charset="-127"/>
                <a:ea typeface="휴먼모음T" pitchFamily="18" charset="-127"/>
              </a:rPr>
              <a:t>을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징수할 권리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marL="360000" indent="-180000" algn="just"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보험료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u="sng" spc="-160" dirty="0" err="1">
                <a:latin typeface="휴먼모음T" pitchFamily="18" charset="-127"/>
                <a:ea typeface="휴먼모음T" pitchFamily="18" charset="-127"/>
              </a:rPr>
              <a:t>연체금</a:t>
            </a:r>
            <a:r>
              <a:rPr lang="ko-KR" altLang="en-US" sz="2200" b="0" u="sng" spc="-160" dirty="0">
                <a:latin typeface="휴먼모음T" pitchFamily="18" charset="-127"/>
                <a:ea typeface="휴먼모음T" pitchFamily="18" charset="-127"/>
              </a:rPr>
              <a:t> 및 </a:t>
            </a:r>
            <a:r>
              <a:rPr lang="ko-KR" altLang="en-US" sz="2200" b="0" u="sng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가산금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을 과오 납부한 금액을 환급 받을 권리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marL="360000" indent="-180000" algn="just"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보험급여를 받을 권리        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marL="360000" indent="-180000" algn="just"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보험급여비용을 받을 권리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marL="360000" indent="-180000" algn="just"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과다 납부된 본인일부부담금을 돌려 받을 권리 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marL="360000" indent="-1800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법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61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조에 따른 근로복지공단의 권리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Aft>
                <a:spcPts val="600"/>
              </a:spcAft>
            </a:pPr>
            <a:r>
              <a:rPr lang="en-US" altLang="ko-KR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시효의 중단</a:t>
            </a:r>
            <a:endParaRPr lang="en-US" altLang="ko-KR" sz="220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360000" indent="-180000" algn="just"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보험료의 고지 또는 독촉        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marL="360000" indent="-180000" algn="just"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보험급여 또는 보험급여비용의 청구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 </a:t>
            </a:r>
            <a:r>
              <a:rPr lang="ko-KR" altLang="en-US" dirty="0" err="1"/>
              <a:t>칙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283"/>
    </mc:Choice>
    <mc:Fallback xmlns="">
      <p:transition spd="slow" advTm="1542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03512" y="1428736"/>
            <a:ext cx="8856984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근로자 권익보호 및 신고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0" lvl="1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근로자 권익보호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400" b="0" spc="-180" dirty="0">
                <a:latin typeface="휴먼모음T" pitchFamily="18" charset="-127"/>
                <a:ea typeface="휴먼모음T" pitchFamily="18" charset="-127"/>
              </a:rPr>
              <a:t>사용자는 근로자가 </a:t>
            </a:r>
            <a:r>
              <a:rPr lang="ko-KR" altLang="en-US" sz="2400" b="0" spc="-18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직장가입자 되는 것을 방해</a:t>
            </a:r>
            <a:r>
              <a:rPr lang="ko-KR" altLang="en-US" sz="2400" b="0" spc="-180" dirty="0">
                <a:latin typeface="휴먼모음T" pitchFamily="18" charset="-127"/>
                <a:ea typeface="휴먼모음T" pitchFamily="18" charset="-127"/>
              </a:rPr>
              <a:t>하거나 자신이 부담하는 부담금이 증가되는 것을 피할 목적으로 </a:t>
            </a:r>
            <a:r>
              <a:rPr lang="ko-KR" altLang="en-US" sz="2400" b="0" spc="-18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정당한 사유 없이 근로자 승급 또는 임금인상을 하지 않거나 해고 등</a:t>
            </a:r>
            <a:r>
              <a:rPr lang="ko-KR" altLang="en-US" sz="24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80" dirty="0">
                <a:latin typeface="휴먼모음T" pitchFamily="18" charset="-127"/>
                <a:ea typeface="휴먼모음T" pitchFamily="18" charset="-127"/>
              </a:rPr>
              <a:t>불리한 조치를 할 수 없음</a:t>
            </a:r>
            <a:r>
              <a:rPr lang="en-US" altLang="ko-KR" sz="2400" b="0" spc="-18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0" lvl="1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신고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공단은 직장가입자 및 세대주에게 가입자의 거주지변경 또는 보수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소득 등을 신고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서류제출을 요구 할 수 있음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0" lvl="1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소득 축소</a:t>
            </a: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·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탈루 자료 송부</a:t>
            </a:r>
            <a:r>
              <a:rPr lang="ko-KR" altLang="en-US" sz="24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  </a:t>
            </a:r>
            <a:endParaRPr lang="en-US" altLang="ko-KR" sz="2400" b="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공단은 신고한 보수 또는 소득 등에 축소 또는 탈루가 있다고 인정하는 경우에는 보건복지부장관을 거쳐 소득의 축소 또는 탈루에 관한 사항을 문서로 국세청장에게 송부할 수 있음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소득축소탈루심사위원회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심사→보건복지부장관→국세청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</a:t>
            </a:r>
            <a:r>
              <a:rPr lang="ko-KR" altLang="en-US" dirty="0" err="1"/>
              <a:t>보칙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373"/>
    </mc:Choice>
    <mc:Fallback xmlns="">
      <p:transition spd="slow" advTm="20237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38282" y="1500174"/>
            <a:ext cx="8643998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자료제공</a:t>
            </a: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보고와 감사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96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자료제공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공단 및 심사평가원은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국가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지방자치단체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요양기관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보험사업자 및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보험료율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산출기관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그 밖의 공공단체 등에 대하여 건강보험사업을 위하여 필요한 자료의 제공을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요청</a:t>
            </a:r>
            <a:endParaRPr lang="en-US" altLang="ko-KR" sz="2400" b="0" spc="-15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자료 제공을 요청 받은 자는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성실히 이에 응하여야 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사용료와 수수료 면제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보고와 검사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보건복지부장관은 사용자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직장가입자 또는 세대주에게 가입자의 이동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소득이나 그밖에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필요한 사항에 관한 보고 또는 서류제출을 명하거나 소속공무원이 관계인이게 질문을 하게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하거나 관계서류를 검사할 수 있음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 </a:t>
            </a:r>
            <a:r>
              <a:rPr lang="ko-KR" altLang="en-US" dirty="0" err="1"/>
              <a:t>칙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91"/>
    </mc:Choice>
    <mc:Fallback xmlns="">
      <p:transition spd="slow" advTm="7689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38282" y="1428737"/>
            <a:ext cx="8643998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4.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업무정지처분 및 과징금 부과</a:t>
            </a:r>
            <a:endParaRPr lang="en-US" altLang="ko-KR" sz="24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의의</a:t>
            </a:r>
            <a:endParaRPr lang="en-US" altLang="ko-KR" sz="23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요양기관의 업무정지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요양기관으로서의 법률관계를 일정기간 동안 정지시키는 것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3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업무정지 기간 동안 요양기관은 요양급여를 실시 할 수 없음</a:t>
            </a:r>
            <a:r>
              <a:rPr lang="en-US" altLang="ko-KR" sz="23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하지만 </a:t>
            </a:r>
            <a:r>
              <a:rPr lang="ko-KR" altLang="en-US" sz="23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자동차보험환자</a:t>
            </a:r>
            <a:r>
              <a:rPr lang="en-US" altLang="ko-KR" sz="23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산재환자</a:t>
            </a:r>
            <a:r>
              <a:rPr lang="en-US" altLang="ko-KR" sz="23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의료급여환자 및 일반 환자에 대해서는 의료행위를 할 수 있음</a:t>
            </a:r>
            <a:r>
              <a:rPr lang="en-US" altLang="ko-KR" sz="23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업무정지 사유</a:t>
            </a:r>
            <a:r>
              <a:rPr lang="en-US" altLang="ko-KR" sz="23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230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30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년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의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범위안에서</a:t>
            </a:r>
            <a:endParaRPr lang="ko-KR" altLang="en-US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68000" lvl="1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속임수나 그 밖의 부당한 방법으로 보험자</a:t>
            </a:r>
            <a:r>
              <a:rPr lang="en-US" altLang="ko-KR" sz="2300" spc="-150" dirty="0"/>
              <a:t>·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가입자 및 피부양자에게 요양급여비용을 부담하게 한 경우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68000" lvl="1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제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97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조제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항에 따른 명령에 위반하거나 거짓보고를 하거나 거짓서류를 제출하거나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소속공무원의 검사 또는 질문을 거부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방해 또는 기피한 때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68000" lvl="1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정당한 사유 없이 요양기관이 제</a:t>
            </a:r>
            <a:r>
              <a:rPr lang="en-US" altLang="ko-KR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41</a:t>
            </a: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조의</a:t>
            </a:r>
            <a:r>
              <a:rPr lang="en-US" altLang="ko-KR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3 </a:t>
            </a: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제</a:t>
            </a:r>
            <a:r>
              <a:rPr lang="en-US" altLang="ko-KR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항에 따른 결정을 신청하지 아니하고 속임수나 그 밖의 부당한 방법으로 행위</a:t>
            </a:r>
            <a:r>
              <a:rPr lang="en-US" altLang="ko-KR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치료재료를 가입자 또는 피부양자에게 실시 또는 사용하고 비용을 부담시킨 경우</a:t>
            </a:r>
            <a:r>
              <a:rPr lang="en-US" altLang="ko-KR" sz="23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신설</a:t>
            </a:r>
            <a:r>
              <a:rPr lang="en-US" altLang="ko-KR" sz="23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3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endParaRPr lang="en-US" altLang="ko-KR" sz="2300" b="0" u="sng" spc="-15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 </a:t>
            </a:r>
            <a:r>
              <a:rPr lang="ko-KR" altLang="en-US" dirty="0" err="1"/>
              <a:t>칙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985"/>
    </mc:Choice>
    <mc:Fallback xmlns="">
      <p:transition spd="slow" advTm="19298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38282" y="1500174"/>
            <a:ext cx="8643998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96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과징금</a:t>
            </a:r>
            <a:r>
              <a:rPr lang="en-US" altLang="ko-KR" sz="20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(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업무정치처분 및 과징금부과의 기준</a:t>
            </a:r>
            <a:r>
              <a:rPr lang="en-US" altLang="ko-KR" sz="2000" b="0" spc="-150" dirty="0"/>
              <a:t>: 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P.305-306 </a:t>
            </a:r>
            <a:r>
              <a:rPr lang="ko-KR" altLang="en-US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참조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업무정지처분이 그 요양기관을 이용하는 자에게 심한 불편을 주거나 기타 특별한 사유가 있다고 인정되는 때에는 그 업무정지처분에 갈음하여 속임수나 그 밖의 부당한 방법으로 부담하게 한 금액의 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배 이하의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금액을 과징금으로 부과</a:t>
            </a:r>
            <a:r>
              <a:rPr lang="en-US" altLang="ko-KR" sz="2300" spc="-150" dirty="0"/>
              <a:t>·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징수할 수 있음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12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개월의 범위 안에서 분할 납부 가능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4)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위반사실의 공표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업무정지 또는 과징금에 따른 행정처분을 받은 요양기관 중 </a:t>
            </a:r>
            <a:r>
              <a:rPr lang="ko-KR" altLang="en-US" sz="23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서류를 위조</a:t>
            </a:r>
            <a:r>
              <a:rPr lang="en-US" altLang="ko-KR" sz="2300" u="sng" spc="-150" dirty="0">
                <a:solidFill>
                  <a:srgbClr val="FF0000"/>
                </a:solidFill>
              </a:rPr>
              <a:t>·</a:t>
            </a:r>
            <a:r>
              <a:rPr lang="ko-KR" altLang="en-US" sz="23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변조하여 요양급여비용을 거짓으로 청구한 요양기관으로서</a:t>
            </a:r>
            <a:r>
              <a:rPr lang="en-US" altLang="ko-KR" sz="23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3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endParaRPr lang="en-US" altLang="ko-KR" sz="2300" b="0" u="sng" spc="-15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</a:pP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①거짓으로 청구한 금액이 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천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500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만원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이상인 경우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432000" lvl="1" indent="-252000" algn="just">
              <a:spcAft>
                <a:spcPts val="600"/>
              </a:spcAft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b="0" spc="-180" dirty="0">
                <a:latin typeface="휴먼모음T" pitchFamily="18" charset="-127"/>
                <a:ea typeface="휴먼모음T" pitchFamily="18" charset="-127"/>
              </a:rPr>
              <a:t>②</a:t>
            </a:r>
            <a:r>
              <a:rPr lang="ko-KR" altLang="en-US" sz="2200" b="0" spc="-180" dirty="0">
                <a:latin typeface="휴먼모음T" pitchFamily="18" charset="-127"/>
                <a:ea typeface="휴먼모음T" pitchFamily="18" charset="-127"/>
              </a:rPr>
              <a:t>요양급여비용 총액 중 거짓으로 청구한 금액의 비율이 </a:t>
            </a:r>
            <a:r>
              <a:rPr lang="en-US" altLang="ko-KR" sz="22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2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2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20</a:t>
            </a:r>
            <a:r>
              <a:rPr lang="ko-KR" altLang="en-US" sz="22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이상인 </a:t>
            </a:r>
            <a:r>
              <a:rPr lang="ko-KR" altLang="en-US" sz="2200" b="0" spc="-180" dirty="0">
                <a:latin typeface="휴먼모음T" pitchFamily="18" charset="-127"/>
                <a:ea typeface="휴먼모음T" pitchFamily="18" charset="-127"/>
              </a:rPr>
              <a:t>경우 </a:t>
            </a:r>
            <a:endParaRPr lang="en-US" altLang="ko-KR" sz="2200" b="0" spc="-18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</a:pPr>
            <a:r>
              <a:rPr lang="ko-KR" altLang="en-US" sz="23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 </a:t>
            </a:r>
            <a:r>
              <a:rPr lang="ko-KR" altLang="en-US" sz="23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그 위반행위</a:t>
            </a:r>
            <a:r>
              <a:rPr lang="en-US" altLang="ko-KR" sz="23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처분내용</a:t>
            </a:r>
            <a:r>
              <a:rPr lang="en-US" altLang="ko-KR" sz="23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해당 요양기관의 명칭</a:t>
            </a:r>
            <a:r>
              <a:rPr lang="en-US" altLang="ko-KR" sz="2300" u="sng" spc="-150" dirty="0">
                <a:solidFill>
                  <a:srgbClr val="C00000"/>
                </a:solidFill>
              </a:rPr>
              <a:t>·</a:t>
            </a:r>
            <a:r>
              <a:rPr lang="ko-KR" altLang="en-US" sz="23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주소 및 대표자 성명 등을 공표할 수 있음</a:t>
            </a:r>
            <a:r>
              <a:rPr lang="en-US" altLang="ko-KR" sz="23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 </a:t>
            </a:r>
            <a:r>
              <a:rPr lang="ko-KR" altLang="en-US" dirty="0" err="1"/>
              <a:t>칙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11"/>
    </mc:Choice>
    <mc:Fallback xmlns="">
      <p:transition spd="slow" advTm="5771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38282" y="1428736"/>
            <a:ext cx="864399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5. </a:t>
            </a:r>
            <a:r>
              <a:rPr lang="ko-KR" altLang="en-US" sz="2400" u="sng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정보유지</a:t>
            </a:r>
            <a:r>
              <a:rPr lang="en-US" altLang="ko-KR" sz="1600" u="sng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1600" u="sng" strike="sngStrike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비밀유지</a:t>
            </a:r>
            <a:r>
              <a:rPr lang="en-US" altLang="ko-KR" sz="1600" u="sng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1600" u="sng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용어변경</a:t>
            </a:r>
            <a:r>
              <a:rPr lang="en-US" altLang="ko-KR" sz="1600" u="sng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공단 등에 대한 감독</a:t>
            </a: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포상금지급 등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300" spc="-160" dirty="0">
                <a:solidFill>
                  <a:srgbClr val="FF0000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300" spc="-160" dirty="0">
                <a:solidFill>
                  <a:srgbClr val="FF0000"/>
                </a:solidFill>
                <a:latin typeface="HY수평선B" pitchFamily="18" charset="-127"/>
                <a:ea typeface="HY수평선B" pitchFamily="18" charset="-127"/>
              </a:rPr>
              <a:t>정보</a:t>
            </a:r>
            <a:r>
              <a:rPr lang="ko-KR" altLang="en-US" sz="23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유지</a:t>
            </a:r>
            <a:endParaRPr lang="en-US" altLang="ko-KR" sz="230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공단</a:t>
            </a:r>
            <a:r>
              <a:rPr lang="en-US" altLang="ko-KR" sz="2300" spc="-160" dirty="0"/>
              <a:t>·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심사평가원 및 대행청구단체에 종사하였던 사람 또는 종사하는 사람은 그 업무상 알게 된 비밀을 누설해서는 안됨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300" b="0" spc="-160" dirty="0">
              <a:latin typeface="휴먼모음T" pitchFamily="18" charset="-127"/>
              <a:ea typeface="휴먼모음T" pitchFamily="18" charset="-127"/>
            </a:endParaRP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3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3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공단 등에 대한 감독</a:t>
            </a:r>
            <a:endParaRPr lang="en-US" altLang="ko-KR" sz="230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3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복지부장관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은 공단 및 심평원에 사업에 관한 보고를 명하거나 사업 또는 재산상황을 검사하여 정관 또는 규정의 변경 기타 필요한 처분을 명하는 등 감독상 필요한 조치를 할 수 있음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3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3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포상금 지급 </a:t>
            </a:r>
            <a:endParaRPr lang="en-US" altLang="ko-KR" sz="230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공단은 속임수나 그 밖의 부당한 방법으로 보험급여비용을 지급받은 요양기관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부당청구 요양기관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을 신고한 자에 대하여 포상금을 지급할 수 있음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300" b="0" spc="-230" dirty="0">
                <a:latin typeface="휴먼모음T" pitchFamily="18" charset="-127"/>
                <a:ea typeface="휴먼모음T" pitchFamily="18" charset="-127"/>
              </a:rPr>
              <a:t>공단은 포상금 지급 신청을 한 날부터 </a:t>
            </a:r>
            <a:r>
              <a:rPr lang="en-US" altLang="ko-KR" sz="2300" b="0" spc="-23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300" b="0" spc="-23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개월 </a:t>
            </a:r>
            <a:r>
              <a:rPr lang="ko-KR" altLang="en-US" sz="2300" b="0" spc="-230" dirty="0">
                <a:latin typeface="휴먼모음T" pitchFamily="18" charset="-127"/>
                <a:ea typeface="휴먼모음T" pitchFamily="18" charset="-127"/>
              </a:rPr>
              <a:t>이내에 </a:t>
            </a:r>
            <a:r>
              <a:rPr lang="ko-KR" altLang="en-US" sz="2300" b="0" spc="-230" dirty="0" err="1">
                <a:latin typeface="휴먼모음T" pitchFamily="18" charset="-127"/>
                <a:ea typeface="휴먼모음T" pitchFamily="18" charset="-127"/>
              </a:rPr>
              <a:t>신고인에게</a:t>
            </a:r>
            <a:r>
              <a:rPr lang="ko-KR" altLang="en-US" sz="2300" b="0" spc="-230" dirty="0">
                <a:latin typeface="휴먼모음T" pitchFamily="18" charset="-127"/>
                <a:ea typeface="휴먼모음T" pitchFamily="18" charset="-127"/>
              </a:rPr>
              <a:t> 포상금을 지급</a:t>
            </a:r>
            <a:endParaRPr lang="en-US" altLang="ko-KR" sz="2300" b="0" spc="-230" dirty="0">
              <a:latin typeface="휴먼모음T" pitchFamily="18" charset="-127"/>
              <a:ea typeface="휴먼모음T" pitchFamily="18" charset="-127"/>
            </a:endParaRP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3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4) </a:t>
            </a:r>
            <a:r>
              <a:rPr lang="ko-KR" altLang="en-US" sz="23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장려금 지급</a:t>
            </a:r>
            <a:r>
              <a:rPr lang="en-US" altLang="ko-KR" sz="2300" spc="-16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절감금액의 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70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이내에서 요양기관에 지급</a:t>
            </a:r>
            <a:r>
              <a:rPr lang="en-US" altLang="ko-KR" sz="22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신설조항</a:t>
            </a:r>
            <a:r>
              <a:rPr lang="en-US" altLang="ko-KR" sz="22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2200" b="0" spc="-16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 </a:t>
            </a:r>
            <a:r>
              <a:rPr lang="ko-KR" altLang="en-US" dirty="0" err="1"/>
              <a:t>칙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23"/>
    </mc:Choice>
    <mc:Fallback xmlns="">
      <p:transition spd="slow" advTm="13322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9720" y="1428736"/>
            <a:ext cx="857256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6</a:t>
            </a:r>
            <a:r>
              <a:rPr lang="en-US" altLang="ko-KR" sz="23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ko-KR" altLang="en-US" sz="23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권한위임 및 업무위탁</a:t>
            </a:r>
            <a:endParaRPr lang="en-US" altLang="ko-KR" sz="23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복지부장관의 권한은 그 일부를 특별시장</a:t>
            </a:r>
            <a:r>
              <a:rPr lang="en-US" altLang="ko-KR" sz="2200" spc="-150" dirty="0"/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광역시장</a:t>
            </a:r>
            <a:r>
              <a:rPr lang="en-US" altLang="ko-KR" sz="2200" spc="-150" dirty="0"/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도지사 또는 특별자치도지사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공단 또는 심사평가원에 위탁할 수 있음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공단은 보험료의 수납 또는 보험료납부의 확인에 관한 업무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보험급여비용의 지급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징수위탁근거법의 위탁에 따라 징수하는 보험료 및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분담금등의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수납 또는 납부확인 업무 등을 체신관서 또는 금융기관에 위탁할 수 있음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이사회의결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공단은 그 업무의 일부를 국가기관</a:t>
            </a:r>
            <a:r>
              <a:rPr lang="en-US" altLang="ko-KR" sz="2200" spc="-150" dirty="0"/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지방자치단체 또는 다른 법령에 의한 사회보험업무를 수행하는 법인 기타의 자에게 위탁할 수 있음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복지부장관의 승인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3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7. </a:t>
            </a:r>
            <a:r>
              <a:rPr lang="ko-KR" altLang="en-US" sz="23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소액처리</a:t>
            </a:r>
            <a:r>
              <a:rPr lang="en-US" altLang="ko-KR" sz="23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3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단수처리 및 국가재정지원</a:t>
            </a:r>
            <a:endParaRPr lang="en-US" altLang="ko-KR" sz="23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소액처리</a:t>
            </a:r>
            <a:endParaRPr lang="en-US" altLang="ko-KR" sz="23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공단은 징수하여야 할 금액이나 반환하여야 할 금액이 건당 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천원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미만인 경우에는 이를 징수 또는 반환하지 아니한다</a:t>
            </a:r>
            <a:r>
              <a:rPr lang="en-US" altLang="ko-KR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본인일부부담금</a:t>
            </a:r>
            <a:r>
              <a:rPr lang="ko-KR" altLang="en-US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b="0" spc="-15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환급금이나</a:t>
            </a:r>
            <a:r>
              <a:rPr lang="ko-KR" altLang="en-US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가입자나 피부양자에게 지급하여야 할 금액은 제외</a:t>
            </a:r>
            <a:r>
              <a:rPr lang="en-US" altLang="ko-KR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 </a:t>
            </a:r>
            <a:r>
              <a:rPr lang="ko-KR" altLang="en-US" dirty="0" err="1"/>
              <a:t>칙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44"/>
    </mc:Choice>
    <mc:Fallback xmlns="">
      <p:transition spd="slow" advTm="8494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9720" y="1428736"/>
            <a:ext cx="857256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96000" lvl="1" indent="-457200" algn="just">
              <a:spcAft>
                <a:spcPts val="0"/>
              </a:spcAft>
            </a:pPr>
            <a:r>
              <a:rPr lang="en-US" altLang="ko-KR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끝수처리</a:t>
            </a:r>
            <a:endParaRPr lang="en-US" altLang="ko-KR" sz="23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계산에 있어 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10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원미만의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단수는 계산하지 않는다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보험재정에 대한 정부지원</a:t>
            </a:r>
            <a:endParaRPr lang="en-US" altLang="ko-KR" sz="23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국가는 매년 예산의 범위 안에서 당해 연도 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보험료 예상수입액의 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14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에 상당하는 금액을 국고에서 공단에 지원함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지원된 재원은 다음 사업에 사용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   ①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가입자 및 피부양자에 대한 보험급여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   ② 건강보험사업에 대한 운영비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   ③ 보험료 경감에 대한 지원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공단은「</a:t>
            </a:r>
            <a:r>
              <a:rPr lang="ko-KR" altLang="en-US" sz="2300" b="0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국민건강증진법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」이 정하는 바에 따라 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국민건강증진기금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에서 자금을 지원받을 수 있음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지원된 재원은 다음사업에 사용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   ①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건강검진 등 건강증진에 관한 사업</a:t>
            </a:r>
          </a:p>
          <a:p>
            <a:pPr algn="just">
              <a:spcAft>
                <a:spcPts val="0"/>
              </a:spcAft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   ② 가입자와 피부양자의 흡연으로 인한 질병에 대한 보험급여</a:t>
            </a:r>
          </a:p>
          <a:p>
            <a:pPr algn="just">
              <a:spcAft>
                <a:spcPts val="0"/>
              </a:spcAft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   ③ 가입자와 피부양자 중 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65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세 이상 노인에 대한 보험급여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 </a:t>
            </a:r>
            <a:r>
              <a:rPr lang="ko-KR" altLang="en-US" dirty="0" err="1"/>
              <a:t>칙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37"/>
    </mc:Choice>
    <mc:Fallback xmlns="">
      <p:transition spd="slow" advTm="13213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38282" y="1428737"/>
            <a:ext cx="8786874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8.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외국인 등에 대한 특례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24000" indent="-252000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24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정</a:t>
            </a:r>
            <a:r>
              <a:rPr lang="ko-KR" altLang="en-US" sz="240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부는 외국 정부가 사용자인 사업장의 근로자의 건강보험에 관하여는 외국정부와 한 합의에 따라 이를 따로 정할 수 있다</a:t>
            </a:r>
            <a:r>
              <a:rPr lang="en-US" altLang="ko-KR" sz="240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400" spc="-18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just"/>
            <a:r>
              <a:rPr lang="en-US" altLang="ko-KR" sz="2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직장가입자 자격요건</a:t>
            </a:r>
            <a:r>
              <a:rPr lang="en-US" altLang="ko-KR" sz="2400" dirty="0"/>
              <a:t>: </a:t>
            </a:r>
            <a:r>
              <a:rPr lang="ko-KR" altLang="en-US" sz="2000" b="0" u="sng" dirty="0">
                <a:latin typeface="휴먼모음T" pitchFamily="18" charset="-127"/>
                <a:ea typeface="휴먼모음T" pitchFamily="18" charset="-127"/>
              </a:rPr>
              <a:t>근로자</a:t>
            </a:r>
            <a:r>
              <a:rPr lang="en-US" altLang="ko-KR" sz="2000" b="0" u="sng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u="sng" dirty="0">
                <a:latin typeface="휴먼모음T" pitchFamily="18" charset="-127"/>
                <a:ea typeface="휴먼모음T" pitchFamily="18" charset="-127"/>
              </a:rPr>
              <a:t>공무원 또는 교직원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이면서 다음 중 </a:t>
            </a:r>
            <a:r>
              <a:rPr lang="ko-KR" altLang="en-US" sz="2000" u="sng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하나</a:t>
            </a:r>
            <a:endParaRPr lang="ko-KR" altLang="en-US" sz="20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68000" indent="-360000" algn="just"/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①「주민등록법」에 따라 등록한 사람</a:t>
            </a:r>
            <a:endParaRPr lang="en-US" altLang="ko-KR" sz="2000" b="0" dirty="0">
              <a:latin typeface="휴먼모음T" pitchFamily="18" charset="-127"/>
              <a:ea typeface="휴먼모음T" pitchFamily="18" charset="-127"/>
            </a:endParaRPr>
          </a:p>
          <a:p>
            <a:pPr marL="468000" indent="-360000" algn="just"/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②</a:t>
            </a:r>
            <a:r>
              <a:rPr lang="ko-KR" altLang="en-US" sz="2000" b="0" spc="-100" dirty="0">
                <a:latin typeface="휴먼모음T" pitchFamily="18" charset="-127"/>
                <a:ea typeface="휴먼모음T" pitchFamily="18" charset="-127"/>
              </a:rPr>
              <a:t>「재외동포의 출입국과 법적 지위에 관한 법률」에 따라 국내거소신고를 한 사람</a:t>
            </a:r>
            <a:endParaRPr lang="en-US" altLang="ko-KR" sz="2000" b="0" spc="-100" dirty="0">
              <a:latin typeface="휴먼모음T" pitchFamily="18" charset="-127"/>
              <a:ea typeface="휴먼모음T" pitchFamily="18" charset="-127"/>
            </a:endParaRPr>
          </a:p>
          <a:p>
            <a:pPr marL="468000" indent="-360000" algn="just">
              <a:spcAft>
                <a:spcPts val="600"/>
              </a:spcAft>
            </a:pP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③「출입국관리법」외국인등록을 한 사람</a:t>
            </a:r>
          </a:p>
          <a:p>
            <a:pPr algn="just"/>
            <a:r>
              <a:rPr lang="en-US" altLang="ko-KR" sz="2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지역가입자 자격요건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직장가입자에 해당하지 아니하는 국내체류 외국인 </a:t>
            </a:r>
            <a:endParaRPr lang="en-US" altLang="ko-KR" sz="2000" b="0" dirty="0">
              <a:latin typeface="휴먼모음T" pitchFamily="18" charset="-127"/>
              <a:ea typeface="휴먼모음T" pitchFamily="18" charset="-127"/>
            </a:endParaRPr>
          </a:p>
          <a:p>
            <a:pPr algn="just"/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등이 다음 각 항의 요건을 </a:t>
            </a:r>
            <a:r>
              <a:rPr lang="ko-KR" altLang="en-US" sz="2000" u="sng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모두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 갖춘 경우</a:t>
            </a:r>
          </a:p>
          <a:p>
            <a:pPr marL="468000" indent="-360000" algn="just"/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① 직장가입자가 되는 재외국민 또는 외국인이 아닐 것</a:t>
            </a:r>
            <a:endParaRPr lang="en-US" altLang="ko-KR" sz="2000" b="0" dirty="0">
              <a:latin typeface="휴먼모음T" pitchFamily="18" charset="-127"/>
              <a:ea typeface="휴먼모음T" pitchFamily="18" charset="-127"/>
            </a:endParaRPr>
          </a:p>
          <a:p>
            <a:pPr marL="468000" indent="-360000" algn="just"/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② </a:t>
            </a:r>
            <a:r>
              <a:rPr lang="ko-KR" altLang="en-US" sz="2000" b="0" spc="-100" dirty="0">
                <a:latin typeface="휴먼모음T" pitchFamily="18" charset="-127"/>
                <a:ea typeface="휴먼모음T" pitchFamily="18" charset="-127"/>
              </a:rPr>
              <a:t>국내에 </a:t>
            </a:r>
            <a:r>
              <a:rPr lang="en-US" altLang="ko-KR" sz="2000" b="0" spc="-10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000" b="0" spc="-100" dirty="0" err="1">
                <a:latin typeface="휴먼모음T" pitchFamily="18" charset="-127"/>
                <a:ea typeface="휴먼모음T" pitchFamily="18" charset="-127"/>
              </a:rPr>
              <a:t>개월이상</a:t>
            </a:r>
            <a:r>
              <a:rPr lang="ko-KR" altLang="en-US" sz="2000" b="0" spc="-100" dirty="0">
                <a:latin typeface="휴먼모음T" pitchFamily="18" charset="-127"/>
                <a:ea typeface="휴먼모음T" pitchFamily="18" charset="-127"/>
              </a:rPr>
              <a:t> 거주하였거나 유학 등의 사유로 </a:t>
            </a:r>
            <a:r>
              <a:rPr lang="en-US" altLang="ko-KR" sz="20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0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개월 </a:t>
            </a:r>
            <a:r>
              <a:rPr lang="ko-KR" altLang="en-US" sz="2000" b="0" spc="-100" dirty="0">
                <a:latin typeface="휴먼모음T" pitchFamily="18" charset="-127"/>
                <a:ea typeface="휴먼모음T" pitchFamily="18" charset="-127"/>
              </a:rPr>
              <a:t>이상 거주할 것이 명백할 것</a:t>
            </a:r>
            <a:endParaRPr lang="en-US" altLang="ko-KR" sz="2000" b="0" spc="-100" dirty="0">
              <a:latin typeface="휴먼모음T" pitchFamily="18" charset="-127"/>
              <a:ea typeface="휴먼모음T" pitchFamily="18" charset="-127"/>
            </a:endParaRPr>
          </a:p>
          <a:p>
            <a:pPr marL="468000" indent="-360000" algn="just"/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③ 다음 각 목의 어느 하나에 해당할 것</a:t>
            </a:r>
          </a:p>
          <a:p>
            <a:pPr algn="just"/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   가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직장가입자 자격요건 ① 또는 ②에 해당하는 사람</a:t>
            </a:r>
          </a:p>
          <a:p>
            <a:pPr algn="just"/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   나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.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「출입국관리법」에 따라 외국인등록을 한 사람으로서 </a:t>
            </a:r>
            <a:r>
              <a:rPr lang="ko-KR" altLang="en-US" sz="2000" b="0" dirty="0" err="1">
                <a:latin typeface="휴먼모음T" pitchFamily="18" charset="-127"/>
                <a:ea typeface="휴먼모음T" pitchFamily="18" charset="-127"/>
              </a:rPr>
              <a:t>보건복지부령으로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 </a:t>
            </a:r>
            <a:endParaRPr lang="en-US" altLang="ko-KR" sz="2000" b="0" dirty="0">
              <a:latin typeface="휴먼모음T" pitchFamily="18" charset="-127"/>
              <a:ea typeface="휴먼모음T" pitchFamily="18" charset="-127"/>
            </a:endParaRPr>
          </a:p>
          <a:p>
            <a:pPr algn="just"/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      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정하는 체류자격이 있는 사람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시행규칙 별표 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9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에 따른 체류자격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2000" b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 </a:t>
            </a:r>
            <a:r>
              <a:rPr lang="ko-KR" altLang="en-US" dirty="0" err="1"/>
              <a:t>칙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05"/>
    </mc:Choice>
    <mc:Fallback xmlns="">
      <p:transition spd="slow" advTm="15040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38282" y="1428737"/>
            <a:ext cx="8643998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9.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실업자에 대한 특례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spc="-150" dirty="0" err="1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임의계속가입자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 자격</a:t>
            </a:r>
            <a:endParaRPr lang="en-US" altLang="ko-KR" sz="22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360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100" b="0" spc="-170" dirty="0">
                <a:latin typeface="휴먼모음T" pitchFamily="18" charset="-127"/>
                <a:ea typeface="휴먼모음T" pitchFamily="18" charset="-127"/>
              </a:rPr>
              <a:t>사용관계가 종료된 </a:t>
            </a:r>
            <a:r>
              <a:rPr lang="ko-KR" altLang="en-US" sz="2100" b="0" u="sng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직장가입자 중</a:t>
            </a:r>
            <a:r>
              <a:rPr lang="ko-KR" altLang="en-US" sz="2100" b="0" spc="-17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100" b="0" spc="-170" dirty="0" err="1">
                <a:latin typeface="휴먼모음T" pitchFamily="18" charset="-127"/>
                <a:ea typeface="휴먼모음T" pitchFamily="18" charset="-127"/>
              </a:rPr>
              <a:t>보건복지부령이</a:t>
            </a:r>
            <a:r>
              <a:rPr lang="ko-KR" altLang="en-US" sz="2100" b="0" spc="-170" dirty="0">
                <a:latin typeface="휴먼모음T" pitchFamily="18" charset="-127"/>
                <a:ea typeface="휴먼모음T" pitchFamily="18" charset="-127"/>
              </a:rPr>
              <a:t> 정하는 사람</a:t>
            </a:r>
            <a:r>
              <a:rPr lang="en-US" altLang="ko-KR" b="0" spc="-17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 이상 </a:t>
            </a:r>
            <a:r>
              <a:rPr lang="ko-KR" altLang="en-US" b="0" spc="-170" dirty="0">
                <a:latin typeface="휴먼모음T" pitchFamily="18" charset="-127"/>
                <a:ea typeface="휴먼모음T" pitchFamily="18" charset="-127"/>
              </a:rPr>
              <a:t>계속하여 직장가입 자격 유지</a:t>
            </a:r>
            <a:r>
              <a:rPr lang="en-US" altLang="ko-KR" b="0" spc="-17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100" b="0" spc="-170" dirty="0">
                <a:latin typeface="휴먼모음T" pitchFamily="18" charset="-127"/>
                <a:ea typeface="휴먼모음T" pitchFamily="18" charset="-127"/>
              </a:rPr>
              <a:t>가 지역가입자가 된 이후</a:t>
            </a:r>
            <a:r>
              <a:rPr lang="en-US" altLang="ko-KR" sz="2100" b="0" spc="-17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100" b="0" spc="-170" dirty="0">
                <a:latin typeface="휴먼모음T" pitchFamily="18" charset="-127"/>
                <a:ea typeface="휴먼모음T" pitchFamily="18" charset="-127"/>
              </a:rPr>
              <a:t> 최초로 고지 받은 지역가입자 보험료의 납부기한 이내에 공단에 직장가입자로서의 자격을 유지할 것을 신청한 경우에는 대통령령이 정하는 기간</a:t>
            </a:r>
            <a:r>
              <a:rPr lang="en-US" altLang="ko-KR" sz="2000" b="0" spc="-170" dirty="0">
                <a:latin typeface="휴먼모음T" pitchFamily="18" charset="-127"/>
                <a:ea typeface="휴먼모음T" pitchFamily="18" charset="-127"/>
              </a:rPr>
              <a:t>(36</a:t>
            </a:r>
            <a:r>
              <a:rPr lang="ko-KR" altLang="en-US" sz="2000" u="sng" spc="-17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개월</a:t>
            </a:r>
            <a:r>
              <a:rPr lang="en-US" altLang="ko-KR" sz="2000" u="sng" spc="-17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2100" b="0" spc="-170" dirty="0">
                <a:latin typeface="휴먼모음T" pitchFamily="18" charset="-127"/>
                <a:ea typeface="휴먼모음T" pitchFamily="18" charset="-127"/>
              </a:rPr>
              <a:t>동안 직장가입자의 자격을 유지함</a:t>
            </a:r>
            <a:r>
              <a:rPr lang="en-US" altLang="ko-KR" sz="2100" b="0" spc="-170" dirty="0">
                <a:latin typeface="휴먼모음T" pitchFamily="18" charset="-127"/>
                <a:ea typeface="휴먼모음T" pitchFamily="18" charset="-127"/>
              </a:rPr>
              <a:t>. / </a:t>
            </a:r>
            <a:r>
              <a:rPr lang="en-US" altLang="ko-KR" sz="2000" b="0" spc="-17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000" b="0" spc="-17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개월 내에 신청</a:t>
            </a:r>
            <a:endParaRPr lang="en-US" altLang="ko-KR" sz="2000" b="0" spc="-17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최근 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12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개월간의 </a:t>
            </a:r>
            <a:r>
              <a:rPr lang="ko-KR" altLang="en-US" sz="2100" b="0" spc="-150" dirty="0" err="1">
                <a:latin typeface="휴먼모음T" pitchFamily="18" charset="-127"/>
                <a:ea typeface="휴먼모음T" pitchFamily="18" charset="-127"/>
              </a:rPr>
              <a:t>보수월액을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 평균한 금액을 </a:t>
            </a:r>
            <a:r>
              <a:rPr lang="ko-KR" altLang="en-US" sz="2100" b="0" spc="-150" dirty="0" err="1">
                <a:latin typeface="휴먼모음T" pitchFamily="18" charset="-127"/>
                <a:ea typeface="휴먼모음T" pitchFamily="18" charset="-127"/>
              </a:rPr>
              <a:t>보수월액으로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 산정</a:t>
            </a:r>
            <a:endParaRPr lang="en-US" altLang="ko-KR" sz="21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100" b="0" spc="-150" dirty="0" err="1">
                <a:latin typeface="휴먼모음T" pitchFamily="18" charset="-127"/>
                <a:ea typeface="휴먼모음T" pitchFamily="18" charset="-127"/>
              </a:rPr>
              <a:t>임의계속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 가입자의 보험료는 </a:t>
            </a:r>
            <a:r>
              <a:rPr lang="ko-KR" altLang="en-US" sz="21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복지부장관이 </a:t>
            </a:r>
            <a:r>
              <a:rPr lang="ko-KR" altLang="en-US" sz="2100" b="0" u="sng" spc="-150" dirty="0" err="1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고시하는바에</a:t>
            </a:r>
            <a:r>
              <a:rPr lang="ko-KR" altLang="en-US" sz="21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따라 그 일부를 경감하고 있어 실제는 직장 자격 유지 때와 비슷하게 납부</a:t>
            </a:r>
            <a:endParaRPr lang="en-US" altLang="ko-KR" sz="2100" b="0" u="sng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spc="-150" dirty="0" err="1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임의계속가입자의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 가입</a:t>
            </a: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,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탈퇴 및 자격변동시기 등</a:t>
            </a:r>
            <a:endParaRPr lang="en-US" altLang="ko-KR" sz="22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가입 또는 탈퇴하려는 자는 </a:t>
            </a:r>
            <a:r>
              <a:rPr lang="ko-KR" altLang="en-US" sz="2100" b="0" spc="-150" dirty="0" err="1">
                <a:latin typeface="휴먼모음T" pitchFamily="18" charset="-127"/>
                <a:ea typeface="휴먼모음T" pitchFamily="18" charset="-127"/>
              </a:rPr>
              <a:t>임의계속가입</a:t>
            </a:r>
            <a:r>
              <a:rPr lang="en-US" altLang="ko-KR" sz="2100" spc="-150" dirty="0"/>
              <a:t>·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탈퇴신청서를 공단에 제출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다음 어느 하나에 해당하게 된 때에 지역가입자 또는 직장가입자로 그 자격이 변동됨</a:t>
            </a:r>
            <a:endParaRPr lang="en-US" altLang="ko-KR" sz="21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/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   </a:t>
            </a:r>
            <a:r>
              <a:rPr lang="ko-KR" altLang="en-US" sz="2100" b="0" spc="-150" dirty="0"/>
              <a:t> ▪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영 제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77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조에 따른 기간이 끝나는 날의 다음 </a:t>
            </a:r>
            <a:endParaRPr lang="en-US" altLang="ko-KR" sz="21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/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   </a:t>
            </a:r>
            <a:r>
              <a:rPr lang="ko-KR" altLang="en-US" sz="2100" b="0" spc="-150" dirty="0"/>
              <a:t> ▪ </a:t>
            </a:r>
            <a:r>
              <a:rPr lang="ko-KR" altLang="en-US" sz="2100" b="0" spc="-150" dirty="0" err="1">
                <a:latin typeface="휴먼모음T" pitchFamily="18" charset="-127"/>
                <a:ea typeface="휴먼모음T" pitchFamily="18" charset="-127"/>
              </a:rPr>
              <a:t>임의계속가입자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 탈퇴신청서가 접수된 날의 다음 날</a:t>
            </a:r>
          </a:p>
          <a:p>
            <a:pPr marL="72000" algn="just"/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   </a:t>
            </a:r>
            <a:r>
              <a:rPr lang="ko-KR" altLang="en-US" sz="2100" b="0" spc="-150" dirty="0"/>
              <a:t>▪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직장가입자인 사용자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근로자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공무원 또는 교직원이 된 날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 </a:t>
            </a:r>
            <a:r>
              <a:rPr lang="ko-KR" altLang="en-US" dirty="0" err="1"/>
              <a:t>칙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753"/>
    </mc:Choice>
    <mc:Fallback xmlns="">
      <p:transition spd="slow" advTm="2867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551DD9-A7BC-4D26-9431-59E2D5FDCC47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Contents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81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4127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4128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/>
                <a:t>사회보장의 이해</a:t>
              </a:r>
            </a:p>
          </p:txBody>
        </p:sp>
        <p:sp>
          <p:nvSpPr>
            <p:cNvPr id="4129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3962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2" name="AutoShape 16"/>
          <p:cNvSpPr>
            <a:spLocks noChangeArrowheads="1"/>
          </p:cNvSpPr>
          <p:nvPr/>
        </p:nvSpPr>
        <p:spPr bwMode="gray">
          <a:xfrm>
            <a:off x="3581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gray">
          <a:xfrm>
            <a:off x="4191000" y="23082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04" name="Text Box 18"/>
          <p:cNvSpPr txBox="1">
            <a:spLocks noChangeArrowheads="1"/>
          </p:cNvSpPr>
          <p:nvPr/>
        </p:nvSpPr>
        <p:spPr bwMode="gray">
          <a:xfrm>
            <a:off x="3735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3962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6" name="AutoShape 16"/>
          <p:cNvSpPr>
            <a:spLocks noChangeArrowheads="1"/>
          </p:cNvSpPr>
          <p:nvPr/>
        </p:nvSpPr>
        <p:spPr bwMode="gray">
          <a:xfrm>
            <a:off x="3581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7" name="Text Box 17"/>
          <p:cNvSpPr txBox="1">
            <a:spLocks noChangeArrowheads="1"/>
          </p:cNvSpPr>
          <p:nvPr/>
        </p:nvSpPr>
        <p:spPr bwMode="gray">
          <a:xfrm>
            <a:off x="4310050" y="2928934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latin typeface="굴림" pitchFamily="50" charset="-127"/>
                <a:ea typeface="굴림" pitchFamily="50" charset="-127"/>
              </a:rPr>
              <a:t>건강보험의 발전과정</a:t>
            </a:r>
          </a:p>
        </p:txBody>
      </p:sp>
      <p:sp>
        <p:nvSpPr>
          <p:cNvPr id="4108" name="Text Box 18"/>
          <p:cNvSpPr txBox="1">
            <a:spLocks noChangeArrowheads="1"/>
          </p:cNvSpPr>
          <p:nvPr/>
        </p:nvSpPr>
        <p:spPr bwMode="gray">
          <a:xfrm>
            <a:off x="3735388" y="29178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3962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0" name="AutoShape 16"/>
          <p:cNvSpPr>
            <a:spLocks noChangeArrowheads="1"/>
          </p:cNvSpPr>
          <p:nvPr/>
        </p:nvSpPr>
        <p:spPr bwMode="gray">
          <a:xfrm>
            <a:off x="3581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gray">
          <a:xfrm>
            <a:off x="4167174" y="3643314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latin typeface="굴림" pitchFamily="50" charset="-127"/>
                <a:ea typeface="굴림" pitchFamily="50" charset="-127"/>
              </a:rPr>
              <a:t>건강보험 일반</a:t>
            </a:r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gray">
          <a:xfrm>
            <a:off x="3735388" y="36036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3962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4" name="AutoShape 16"/>
          <p:cNvSpPr>
            <a:spLocks noChangeArrowheads="1"/>
          </p:cNvSpPr>
          <p:nvPr/>
        </p:nvSpPr>
        <p:spPr bwMode="gray">
          <a:xfrm>
            <a:off x="3581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5" name="Text Box 17"/>
          <p:cNvSpPr txBox="1">
            <a:spLocks noChangeArrowheads="1"/>
          </p:cNvSpPr>
          <p:nvPr/>
        </p:nvSpPr>
        <p:spPr bwMode="gray">
          <a:xfrm>
            <a:off x="4191000" y="43656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가입자</a:t>
            </a:r>
          </a:p>
        </p:txBody>
      </p:sp>
      <p:sp>
        <p:nvSpPr>
          <p:cNvPr id="4116" name="Text Box 18"/>
          <p:cNvSpPr txBox="1">
            <a:spLocks noChangeArrowheads="1"/>
          </p:cNvSpPr>
          <p:nvPr/>
        </p:nvSpPr>
        <p:spPr bwMode="gray">
          <a:xfrm>
            <a:off x="3735388" y="42894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3962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8" name="AutoShape 16"/>
          <p:cNvSpPr>
            <a:spLocks noChangeArrowheads="1"/>
          </p:cNvSpPr>
          <p:nvPr/>
        </p:nvSpPr>
        <p:spPr bwMode="gray">
          <a:xfrm>
            <a:off x="3581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9" name="Text Box 17"/>
          <p:cNvSpPr txBox="1">
            <a:spLocks noChangeArrowheads="1"/>
          </p:cNvSpPr>
          <p:nvPr/>
        </p:nvSpPr>
        <p:spPr bwMode="gray">
          <a:xfrm>
            <a:off x="4191000" y="50514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국민건강보험공단</a:t>
            </a:r>
          </a:p>
        </p:txBody>
      </p:sp>
      <p:sp>
        <p:nvSpPr>
          <p:cNvPr id="4120" name="Text Box 18"/>
          <p:cNvSpPr txBox="1">
            <a:spLocks noChangeArrowheads="1"/>
          </p:cNvSpPr>
          <p:nvPr/>
        </p:nvSpPr>
        <p:spPr bwMode="gray">
          <a:xfrm>
            <a:off x="3735388" y="49752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gray">
          <a:xfrm>
            <a:off x="3962400" y="5681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22" name="AutoShape 16"/>
          <p:cNvSpPr>
            <a:spLocks noChangeArrowheads="1"/>
          </p:cNvSpPr>
          <p:nvPr/>
        </p:nvSpPr>
        <p:spPr bwMode="gray">
          <a:xfrm>
            <a:off x="3581400" y="5562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23" name="Text Box 17"/>
          <p:cNvSpPr txBox="1">
            <a:spLocks noChangeArrowheads="1"/>
          </p:cNvSpPr>
          <p:nvPr/>
        </p:nvSpPr>
        <p:spPr bwMode="gray">
          <a:xfrm>
            <a:off x="4191000" y="57372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보험급여(1)</a:t>
            </a:r>
          </a:p>
        </p:txBody>
      </p:sp>
      <p:sp>
        <p:nvSpPr>
          <p:cNvPr id="4124" name="Text Box 18"/>
          <p:cNvSpPr txBox="1">
            <a:spLocks noChangeArrowheads="1"/>
          </p:cNvSpPr>
          <p:nvPr/>
        </p:nvSpPr>
        <p:spPr bwMode="gray">
          <a:xfrm>
            <a:off x="3735388" y="5661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125" name="Rectangle 49"/>
          <p:cNvSpPr>
            <a:spLocks noChangeArrowheads="1"/>
          </p:cNvSpPr>
          <p:nvPr/>
        </p:nvSpPr>
        <p:spPr bwMode="auto">
          <a:xfrm>
            <a:off x="5024431" y="2285993"/>
            <a:ext cx="1814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의료보장의 이해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"/>
    </mc:Choice>
    <mc:Fallback xmlns="">
      <p:transition spd="slow" advTm="230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03512" y="1471911"/>
            <a:ext cx="878497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벌칙</a:t>
            </a: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행정형벌</a:t>
            </a:r>
            <a:r>
              <a:rPr lang="en-US" altLang="ko-KR" sz="2400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</a:p>
          <a:p>
            <a:pPr marL="360000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가입자 및 피부양자의 개인정보를 직무상 목적 외의 용도로 이용하거나 정당한 사유 없이 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자에게 제공한 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 이하의 징역 또는 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2200" b="0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천만원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이하의 벌금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360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80" dirty="0">
                <a:latin typeface="휴먼모음T" pitchFamily="18" charset="-127"/>
                <a:ea typeface="휴먼모음T" pitchFamily="18" charset="-127"/>
              </a:rPr>
              <a:t>다음 각 항 어느 하나에 해당하는 자</a:t>
            </a:r>
            <a:r>
              <a:rPr lang="en-US" altLang="ko-KR" sz="2200" b="0" spc="-18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spc="-18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2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 이하의 징역 또는 </a:t>
            </a:r>
            <a:r>
              <a:rPr lang="en-US" altLang="ko-KR" sz="22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200" b="0" spc="-18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천만원</a:t>
            </a:r>
            <a:r>
              <a:rPr lang="ko-KR" altLang="en-US" sz="22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이하의 벌금</a:t>
            </a:r>
            <a:r>
              <a:rPr lang="en-US" altLang="ko-KR" sz="22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endParaRPr lang="ko-KR" altLang="en-US" sz="2200" b="0" spc="-18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612000" indent="-360000" algn="just">
              <a:buFont typeface="+mj-ea"/>
              <a:buAutoNum type="circleNumDbPlain"/>
            </a:pPr>
            <a:r>
              <a:rPr lang="ko-KR" altLang="en-US" sz="2000" b="0" spc="-170" dirty="0">
                <a:latin typeface="휴먼모음T" pitchFamily="18" charset="-127"/>
                <a:ea typeface="휴먼모음T" pitchFamily="18" charset="-127"/>
              </a:rPr>
              <a:t>대행청구단체의 종사자로서 거짓이나 그 밖의 부정한 방법으로 요양급여비용을 청구한 자</a:t>
            </a:r>
            <a:endParaRPr lang="en-US" altLang="ko-KR" sz="2000" b="0" spc="-170" dirty="0">
              <a:latin typeface="휴먼모음T" pitchFamily="18" charset="-127"/>
              <a:ea typeface="휴먼모음T" pitchFamily="18" charset="-127"/>
            </a:endParaRPr>
          </a:p>
          <a:p>
            <a:pPr marL="612000" indent="-3600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000" b="0" spc="-170" dirty="0" err="1">
                <a:latin typeface="휴먼모음T" pitchFamily="18" charset="-127"/>
                <a:ea typeface="휴먼모음T" pitchFamily="18" charset="-127"/>
              </a:rPr>
              <a:t>업무수행중</a:t>
            </a:r>
            <a:r>
              <a:rPr lang="ko-KR" altLang="en-US" sz="2000" b="0" spc="-170" dirty="0">
                <a:latin typeface="휴먼모음T" pitchFamily="18" charset="-127"/>
                <a:ea typeface="휴먼모음T" pitchFamily="18" charset="-127"/>
              </a:rPr>
              <a:t> 알게 된 정보를 직무상 목적 외의 용도로 이용하거나 제</a:t>
            </a:r>
            <a:r>
              <a:rPr lang="en-US" altLang="ko-KR" sz="2000" b="0" spc="-17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000" b="0" spc="-170" dirty="0">
                <a:latin typeface="휴먼모음T" pitchFamily="18" charset="-127"/>
                <a:ea typeface="휴먼모음T" pitchFamily="18" charset="-127"/>
              </a:rPr>
              <a:t>자에게 제공한 자</a:t>
            </a:r>
          </a:p>
          <a:p>
            <a:pPr marL="360000" indent="-252000" algn="just">
              <a:buFont typeface="Wingdings" pitchFamily="2" charset="2"/>
              <a:buChar char="§"/>
            </a:pPr>
            <a:r>
              <a:rPr lang="ko-KR" altLang="en-US" sz="2200" b="0" spc="-190" dirty="0">
                <a:latin typeface="휴먼모음T" pitchFamily="18" charset="-127"/>
                <a:ea typeface="휴먼모음T" pitchFamily="18" charset="-127"/>
              </a:rPr>
              <a:t>다음 각 항 어느 하나에 해당하는 자</a:t>
            </a:r>
            <a:r>
              <a:rPr lang="en-US" altLang="ko-KR" sz="2200" b="0" spc="-19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spc="-19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b="0" spc="-19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9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 이하의 징역 또는 </a:t>
            </a:r>
            <a:r>
              <a:rPr lang="en-US" altLang="ko-KR" sz="2200" b="0" spc="-19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9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천만원</a:t>
            </a:r>
            <a:r>
              <a:rPr lang="ko-KR" altLang="en-US" sz="2200" b="0" spc="-19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이하의 벌금</a:t>
            </a:r>
            <a:r>
              <a:rPr lang="en-US" altLang="ko-KR" sz="2200" b="0" spc="-19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endParaRPr lang="ko-KR" altLang="en-US" sz="2200" b="0" spc="-19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612000" indent="-360000" algn="just">
              <a:buFont typeface="+mj-ea"/>
              <a:buAutoNum type="circleNumDbPlain"/>
            </a:pPr>
            <a:r>
              <a:rPr lang="ko-KR" altLang="en-US" sz="2200" b="0" spc="-170" dirty="0">
                <a:latin typeface="휴먼모음T" pitchFamily="18" charset="-127"/>
                <a:ea typeface="휴먼모음T" pitchFamily="18" charset="-127"/>
              </a:rPr>
              <a:t>법 제</a:t>
            </a:r>
            <a:r>
              <a:rPr lang="en-US" altLang="ko-KR" sz="2200" b="0" spc="-170" dirty="0">
                <a:latin typeface="휴먼모음T" pitchFamily="18" charset="-127"/>
                <a:ea typeface="휴먼모음T" pitchFamily="18" charset="-127"/>
              </a:rPr>
              <a:t>42</a:t>
            </a:r>
            <a:r>
              <a:rPr lang="ko-KR" altLang="en-US" sz="2200" b="0" spc="-170" dirty="0">
                <a:latin typeface="휴먼모음T" pitchFamily="18" charset="-127"/>
                <a:ea typeface="휴먼모음T" pitchFamily="18" charset="-127"/>
              </a:rPr>
              <a:t>조의</a:t>
            </a:r>
            <a:r>
              <a:rPr lang="en-US" altLang="ko-KR" sz="2200" b="0" spc="-17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b="0" spc="-170" dirty="0">
                <a:latin typeface="휴먼모음T" pitchFamily="18" charset="-127"/>
                <a:ea typeface="휴먼모음T" pitchFamily="18" charset="-127"/>
              </a:rPr>
              <a:t>제</a:t>
            </a:r>
            <a:r>
              <a:rPr lang="en-US" altLang="ko-KR" sz="2200" b="0" spc="-17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70" dirty="0">
                <a:latin typeface="휴먼모음T" pitchFamily="18" charset="-127"/>
                <a:ea typeface="휴먼모음T" pitchFamily="18" charset="-127"/>
              </a:rPr>
              <a:t>항 및 제</a:t>
            </a:r>
            <a:r>
              <a:rPr lang="en-US" altLang="ko-KR" sz="2200" b="0" spc="-17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200" b="0" spc="-170" dirty="0">
                <a:latin typeface="휴먼모음T" pitchFamily="18" charset="-127"/>
                <a:ea typeface="휴먼모음T" pitchFamily="18" charset="-127"/>
              </a:rPr>
              <a:t>항을 위반하여 선별급여를 제공한 요양기관의 </a:t>
            </a:r>
            <a:r>
              <a:rPr lang="ko-KR" altLang="en-US" sz="2200" b="0" spc="-170" dirty="0" err="1">
                <a:latin typeface="휴먼모음T" pitchFamily="18" charset="-127"/>
                <a:ea typeface="휴먼모음T" pitchFamily="18" charset="-127"/>
              </a:rPr>
              <a:t>개설자</a:t>
            </a:r>
            <a:endParaRPr lang="en-US" altLang="ko-KR" sz="2200" b="0" spc="-170" dirty="0">
              <a:latin typeface="휴먼모음T" pitchFamily="18" charset="-127"/>
              <a:ea typeface="휴먼모음T" pitchFamily="18" charset="-127"/>
            </a:endParaRPr>
          </a:p>
          <a:p>
            <a:pPr marL="612000" indent="-360000" algn="just">
              <a:buFont typeface="+mj-ea"/>
              <a:buAutoNum type="circleNumDbPlain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법 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47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조제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항을 위반하여 대행청구단체가 아닌 자로 하여금 대행하게 한 자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indent="-360000" algn="just">
              <a:buFont typeface="+mj-ea"/>
              <a:buAutoNum type="circleNumDbPlain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법 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93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조를 위반한 사용자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indent="-360000" algn="just">
              <a:buFont typeface="+mj-ea"/>
              <a:buAutoNum type="circleNumDbPlain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법 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98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조제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항을 위반한 요양기관의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개설자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indent="-360000" algn="just">
              <a:buFont typeface="+mj-ea"/>
              <a:buAutoNum type="circleNumDbPlain"/>
            </a:pP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거짓이나 그 밖의 부정한 방법으로 보험급여를 받거나 타인으로 하여금 보험급여를 </a:t>
            </a:r>
            <a:r>
              <a:rPr lang="ko-KR" altLang="en-US" sz="2000" b="0" spc="-100" dirty="0">
                <a:latin typeface="휴먼모음T" pitchFamily="18" charset="-127"/>
                <a:ea typeface="휴먼모음T" pitchFamily="18" charset="-127"/>
              </a:rPr>
              <a:t>받게 한 자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4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벌 </a:t>
            </a:r>
            <a:r>
              <a:rPr lang="ko-KR" altLang="en-US" dirty="0" err="1"/>
              <a:t>칙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474"/>
    </mc:Choice>
    <mc:Fallback xmlns="">
      <p:transition spd="slow" advTm="16647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9720" y="1471910"/>
            <a:ext cx="857256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벌칙</a:t>
            </a: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행정형벌</a:t>
            </a:r>
            <a:r>
              <a:rPr lang="en-US" altLang="ko-KR" sz="2400" b="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):</a:t>
            </a:r>
            <a:r>
              <a:rPr lang="en-US" altLang="ko-KR" sz="2400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sz="2400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계속</a:t>
            </a:r>
            <a:endParaRPr lang="en-US" altLang="ko-KR" sz="2400" b="0" dirty="0">
              <a:solidFill>
                <a:srgbClr val="0000FF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68000" lvl="1" indent="-288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보고 또는 서류제출을 하지 아니한 자</a:t>
            </a:r>
            <a:r>
              <a:rPr lang="en-US" altLang="ko-KR" sz="2400" b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거짓으로 보고 하거나 거짓 서류를 제출한 자</a:t>
            </a:r>
            <a:r>
              <a:rPr lang="en-US" altLang="ko-KR" sz="2400" b="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 검사 또는 질문을 거부</a:t>
            </a:r>
            <a:r>
              <a:rPr lang="en-US" altLang="ko-KR" sz="2400" dirty="0"/>
              <a:t>·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방해 또는 기피한 자</a:t>
            </a:r>
            <a:r>
              <a:rPr lang="en-US" altLang="ko-KR" sz="2400" b="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dirty="0" err="1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천만원</a:t>
            </a:r>
            <a:r>
              <a:rPr lang="ko-KR" altLang="en-US" sz="2400" b="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이하의 벌금</a:t>
            </a:r>
            <a:endParaRPr lang="en-US" altLang="ko-KR" sz="2400" b="0" dirty="0">
              <a:latin typeface="휴먼모음T" pitchFamily="18" charset="-127"/>
              <a:ea typeface="휴먼모음T" pitchFamily="18" charset="-127"/>
            </a:endParaRPr>
          </a:p>
          <a:p>
            <a:pPr marL="468000" lvl="1" indent="-288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00" dirty="0" err="1">
                <a:latin typeface="휴먼모음T" pitchFamily="18" charset="-127"/>
                <a:ea typeface="휴먼모음T" pitchFamily="18" charset="-127"/>
              </a:rPr>
              <a:t>요양비명세서나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 요양명세를 적은 영수증을 내주지 아니한 자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500</a:t>
            </a:r>
            <a:r>
              <a:rPr lang="ko-KR" altLang="en-US" sz="2400" b="0" spc="-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만원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이하의 벌금</a:t>
            </a:r>
            <a:endParaRPr lang="en-US" altLang="ko-KR" sz="2400" b="0" spc="-100" dirty="0">
              <a:latin typeface="휴먼모음T" pitchFamily="18" charset="-127"/>
              <a:ea typeface="휴먼모음T" pitchFamily="18" charset="-127"/>
            </a:endParaRPr>
          </a:p>
          <a:p>
            <a:pPr marL="468000" lvl="1" indent="-288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00" dirty="0" err="1">
                <a:latin typeface="휴먼모음T" pitchFamily="18" charset="-127"/>
                <a:ea typeface="휴먼모음T" pitchFamily="18" charset="-127"/>
              </a:rPr>
              <a:t>양벌규정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법인의 대표자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법인 또는 개인의 대리인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사용인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그 밖의 종사자가 그 법인 또는 개인의 업무에 관하여 제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115~117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조 까지의 규정 중 어느 하나에 해당하는 위반행위를 하면 그 행위자를 벌하는 외에 그 법인 또는 개인에 대하여도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각 해당조문의 벌금형을 과함</a:t>
            </a:r>
            <a:endParaRPr lang="en-US" altLang="ko-KR" sz="2400" b="0" spc="-1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4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벌 </a:t>
            </a:r>
            <a:r>
              <a:rPr lang="ko-KR" altLang="en-US" dirty="0" err="1"/>
              <a:t>칙</a:t>
            </a:r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69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05"/>
    </mc:Choice>
    <mc:Fallback xmlns="">
      <p:transition spd="slow" advTm="6200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23435" y="1628801"/>
            <a:ext cx="8643998" cy="343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과태료</a:t>
            </a: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2400" dirty="0" err="1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행정질서벌</a:t>
            </a: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</a:p>
          <a:p>
            <a:pPr marL="360000" lvl="1" indent="-360000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불법이익을 환수할 목적으로 과태료부과 규정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을 둠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가입자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피부양자 또는 가입자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피부양자이었던 사람이 그 자격을 잃은 후  자격을 증명하던 서류를 사용하여 보험급여를 받은 경우에는 그가 받은 보험급여에 상당하는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금액이하의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과태료를 부과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360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건강보험증 또는 신분증명서의 양도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대여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그 밖의 부정한 사용을 통하여 보험급여를 받은 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건강보험증 또는 신분증명서를 양도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대여하여 보험급여를 받게 한 자 등에 대해 과태료부과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4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벌 </a:t>
            </a:r>
            <a:r>
              <a:rPr lang="ko-KR" altLang="en-US" dirty="0" err="1"/>
              <a:t>칙</a:t>
            </a:r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52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172"/>
    </mc:Choice>
    <mc:Fallback xmlns="">
      <p:transition spd="slow" advTm="1821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43E12-C9AD-42C6-96EC-1FC75C5916C9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 charset="-127"/>
              </a:rPr>
              <a:t>Contents</a:t>
            </a:r>
          </a:p>
        </p:txBody>
      </p:sp>
      <p:grpSp>
        <p:nvGrpSpPr>
          <p:cNvPr id="5124" name="Group 14"/>
          <p:cNvGrpSpPr>
            <a:grpSpLocks/>
          </p:cNvGrpSpPr>
          <p:nvPr/>
        </p:nvGrpSpPr>
        <p:grpSpPr bwMode="auto">
          <a:xfrm>
            <a:off x="3581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5151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5152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>
                  <a:solidFill>
                    <a:srgbClr val="000000"/>
                  </a:solidFill>
                </a:rPr>
                <a:t>보험급여(2)</a:t>
              </a:r>
            </a:p>
          </p:txBody>
        </p:sp>
        <p:sp>
          <p:nvSpPr>
            <p:cNvPr id="5153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3962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26" name="AutoShape 16"/>
          <p:cNvSpPr>
            <a:spLocks noChangeArrowheads="1"/>
          </p:cNvSpPr>
          <p:nvPr/>
        </p:nvSpPr>
        <p:spPr bwMode="gray">
          <a:xfrm>
            <a:off x="3581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gray">
          <a:xfrm>
            <a:off x="4191000" y="23082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28" name="Text Box 18"/>
          <p:cNvSpPr txBox="1">
            <a:spLocks noChangeArrowheads="1"/>
          </p:cNvSpPr>
          <p:nvPr/>
        </p:nvSpPr>
        <p:spPr bwMode="gray">
          <a:xfrm>
            <a:off x="3735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3962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0" name="AutoShape 16"/>
          <p:cNvSpPr>
            <a:spLocks noChangeArrowheads="1"/>
          </p:cNvSpPr>
          <p:nvPr/>
        </p:nvSpPr>
        <p:spPr bwMode="gray">
          <a:xfrm>
            <a:off x="3581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1" name="Text Box 17"/>
          <p:cNvSpPr txBox="1">
            <a:spLocks noChangeArrowheads="1"/>
          </p:cNvSpPr>
          <p:nvPr/>
        </p:nvSpPr>
        <p:spPr bwMode="gray">
          <a:xfrm>
            <a:off x="4191000" y="29940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보험료</a:t>
            </a:r>
          </a:p>
        </p:txBody>
      </p:sp>
      <p:sp>
        <p:nvSpPr>
          <p:cNvPr id="5132" name="Text Box 18"/>
          <p:cNvSpPr txBox="1">
            <a:spLocks noChangeArrowheads="1"/>
          </p:cNvSpPr>
          <p:nvPr/>
        </p:nvSpPr>
        <p:spPr bwMode="gray">
          <a:xfrm>
            <a:off x="3651251" y="29178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3962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4" name="AutoShape 16"/>
          <p:cNvSpPr>
            <a:spLocks noChangeArrowheads="1"/>
          </p:cNvSpPr>
          <p:nvPr/>
        </p:nvSpPr>
        <p:spPr bwMode="gray">
          <a:xfrm>
            <a:off x="3581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gray">
          <a:xfrm>
            <a:off x="4191000" y="3679826"/>
            <a:ext cx="3429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sz="2400" dirty="0">
                <a:solidFill>
                  <a:srgbClr val="C0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이의신청 및 심판청구</a:t>
            </a:r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gray">
          <a:xfrm>
            <a:off x="3651251" y="36036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3962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8" name="AutoShape 16"/>
          <p:cNvSpPr>
            <a:spLocks noChangeArrowheads="1"/>
          </p:cNvSpPr>
          <p:nvPr/>
        </p:nvSpPr>
        <p:spPr bwMode="gray">
          <a:xfrm>
            <a:off x="3581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9" name="Text Box 17"/>
          <p:cNvSpPr txBox="1">
            <a:spLocks noChangeArrowheads="1"/>
          </p:cNvSpPr>
          <p:nvPr/>
        </p:nvSpPr>
        <p:spPr bwMode="gray">
          <a:xfrm>
            <a:off x="4191000" y="4365626"/>
            <a:ext cx="3429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sz="2400" dirty="0" err="1">
                <a:solidFill>
                  <a:srgbClr val="FF0000"/>
                </a:solidFill>
                <a:ea typeface="HY궁서" panose="02030600000101010101"/>
              </a:rPr>
              <a:t>보칙과</a:t>
            </a:r>
            <a:r>
              <a:rPr lang="ko-KR" altLang="en-US" sz="2400" dirty="0">
                <a:solidFill>
                  <a:srgbClr val="FF0000"/>
                </a:solidFill>
                <a:ea typeface="HY궁서" panose="02030600000101010101"/>
              </a:rPr>
              <a:t> 벌칙</a:t>
            </a:r>
          </a:p>
        </p:txBody>
      </p:sp>
      <p:sp>
        <p:nvSpPr>
          <p:cNvPr id="5140" name="Text Box 18"/>
          <p:cNvSpPr txBox="1">
            <a:spLocks noChangeArrowheads="1"/>
          </p:cNvSpPr>
          <p:nvPr/>
        </p:nvSpPr>
        <p:spPr bwMode="gray">
          <a:xfrm>
            <a:off x="3651251" y="42894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3962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42" name="AutoShape 16"/>
          <p:cNvSpPr>
            <a:spLocks noChangeArrowheads="1"/>
          </p:cNvSpPr>
          <p:nvPr/>
        </p:nvSpPr>
        <p:spPr bwMode="gray">
          <a:xfrm>
            <a:off x="3581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43" name="Text Box 17"/>
          <p:cNvSpPr txBox="1">
            <a:spLocks noChangeArrowheads="1"/>
          </p:cNvSpPr>
          <p:nvPr/>
        </p:nvSpPr>
        <p:spPr bwMode="gray">
          <a:xfrm>
            <a:off x="4191000" y="5051425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노인장기요양보험제도</a:t>
            </a:r>
          </a:p>
        </p:txBody>
      </p:sp>
      <p:sp>
        <p:nvSpPr>
          <p:cNvPr id="5144" name="Text Box 18"/>
          <p:cNvSpPr txBox="1">
            <a:spLocks noChangeArrowheads="1"/>
          </p:cNvSpPr>
          <p:nvPr/>
        </p:nvSpPr>
        <p:spPr bwMode="gray">
          <a:xfrm>
            <a:off x="3651251" y="49752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149" name="Rectangle 32"/>
          <p:cNvSpPr>
            <a:spLocks noChangeArrowheads="1"/>
          </p:cNvSpPr>
          <p:nvPr/>
        </p:nvSpPr>
        <p:spPr bwMode="auto">
          <a:xfrm>
            <a:off x="5049839" y="2271713"/>
            <a:ext cx="2198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</a:rPr>
              <a:t>건강보험심사평가원</a:t>
            </a:r>
          </a:p>
        </p:txBody>
      </p:sp>
    </p:spTree>
    <p:extLst>
      <p:ext uri="{BB962C8B-B14F-4D97-AF65-F5344CB8AC3E}">
        <p14:creationId xmlns:p14="http://schemas.microsoft.com/office/powerpoint/2010/main" val="376912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7"/>
    </mc:Choice>
    <mc:Fallback xmlns="">
      <p:transition spd="slow" advTm="325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167306" y="6500835"/>
            <a:ext cx="2133600" cy="244475"/>
          </a:xfrm>
          <a:noFill/>
        </p:spPr>
        <p:txBody>
          <a:bodyPr/>
          <a:lstStyle/>
          <a:p>
            <a:fld id="{A0D28D15-87D5-4F6C-BDF5-E389A7AF8A2E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1927661" y="1785926"/>
            <a:ext cx="8153400" cy="438628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B4B4"/>
              </a:gs>
              <a:gs pos="50000">
                <a:srgbClr val="FFFFFF"/>
              </a:gs>
              <a:gs pos="100000">
                <a:srgbClr val="5EB4B4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이의신청의 의의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이의신청위원회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심판청구와 건강보험분쟁조정위원회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</a:t>
            </a:r>
            <a:r>
              <a:rPr lang="ko-KR" altLang="en-US" sz="2800" b="0" dirty="0" err="1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보칙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벌칙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927648" y="692696"/>
            <a:ext cx="7072362" cy="954107"/>
          </a:xfrm>
          <a:prstGeom prst="rect">
            <a:avLst/>
          </a:prstGeom>
          <a:gradFill>
            <a:gsLst>
              <a:gs pos="0">
                <a:srgbClr val="000080"/>
              </a:gs>
              <a:gs pos="100000">
                <a:srgbClr val="0000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11</a:t>
            </a:r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장 이의신청 및 심사청구</a:t>
            </a:r>
            <a:r>
              <a:rPr lang="en-US" altLang="ko-KR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, 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제 </a:t>
            </a:r>
            <a:r>
              <a:rPr lang="en-US" altLang="ko-KR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12</a:t>
            </a:r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장 </a:t>
            </a:r>
            <a:r>
              <a:rPr lang="ko-KR" altLang="en-US" sz="2800" dirty="0" err="1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보칙과</a:t>
            </a:r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 벌칙</a:t>
            </a:r>
            <a:endParaRPr lang="en-US" altLang="ko-KR" sz="2800" dirty="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96"/>
    </mc:Choice>
    <mc:Fallback xmlns="">
      <p:transition spd="slow" advTm="415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38282" y="1428736"/>
            <a:ext cx="8715436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</a:t>
            </a: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이의신청의 의의</a:t>
            </a:r>
            <a:endParaRPr lang="en-US" altLang="ko-KR" sz="24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가입자 및 피부양자의 자격</a:t>
            </a:r>
            <a:r>
              <a:rPr lang="en-US" altLang="ko-KR" sz="2300" spc="-150" dirty="0"/>
              <a:t>·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보험료 등</a:t>
            </a:r>
            <a:r>
              <a:rPr lang="en-US" altLang="ko-KR" sz="2300" spc="-150" dirty="0"/>
              <a:t>·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보험급여 및 보험급여비용에 관한 공단의 처분에 이의가 있는 자는 </a:t>
            </a:r>
            <a:r>
              <a:rPr lang="ko-KR" altLang="en-US" sz="23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공단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에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요양급여비용 및 요양급여의 적정성에 대한 평가 등에 관한 심사평가원의 처분에 이의가 있는 공단</a:t>
            </a:r>
            <a:r>
              <a:rPr lang="en-US" altLang="ko-KR" sz="2300" spc="-150" dirty="0"/>
              <a:t>·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요양기관 또는 그 밖의 자는 </a:t>
            </a:r>
            <a:r>
              <a:rPr lang="ko-KR" altLang="en-US" sz="23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심사평가원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에 이의신청을 할 수 있음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300" b="0" spc="-180" dirty="0">
                <a:latin typeface="휴먼모음T" pitchFamily="18" charset="-127"/>
                <a:ea typeface="휴먼모음T" pitchFamily="18" charset="-127"/>
              </a:rPr>
              <a:t>이의신청은 처분이 있음을 안 날부터 </a:t>
            </a:r>
            <a:r>
              <a:rPr lang="en-US" altLang="ko-KR" sz="23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90</a:t>
            </a:r>
            <a:r>
              <a:rPr lang="ko-KR" altLang="en-US" sz="23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일 </a:t>
            </a:r>
            <a:r>
              <a:rPr lang="ko-KR" altLang="en-US" sz="2300" b="0" spc="-180" dirty="0">
                <a:latin typeface="휴먼모음T" pitchFamily="18" charset="-127"/>
                <a:ea typeface="휴먼모음T" pitchFamily="18" charset="-127"/>
              </a:rPr>
              <a:t>이내에 문서</a:t>
            </a:r>
            <a:r>
              <a:rPr lang="en-US" altLang="ko-KR" sz="2300" b="0" spc="-18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80" dirty="0">
                <a:latin typeface="휴먼모음T" pitchFamily="18" charset="-127"/>
                <a:ea typeface="휴먼모음T" pitchFamily="18" charset="-127"/>
              </a:rPr>
              <a:t>전자문서 포함</a:t>
            </a:r>
            <a:r>
              <a:rPr lang="en-US" altLang="ko-KR" sz="2300" b="0" spc="-18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300" b="0" spc="-180" dirty="0">
                <a:latin typeface="휴먼모음T" pitchFamily="18" charset="-127"/>
                <a:ea typeface="휴먼모음T" pitchFamily="18" charset="-127"/>
              </a:rPr>
              <a:t>로 하여야 하며 처분이 있음을 안 날부터 </a:t>
            </a:r>
            <a:r>
              <a:rPr lang="en-US" altLang="ko-KR" sz="23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180</a:t>
            </a:r>
            <a:r>
              <a:rPr lang="ko-KR" altLang="en-US" sz="23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일</a:t>
            </a:r>
            <a:r>
              <a:rPr lang="ko-KR" altLang="en-US" sz="2300" b="0" spc="-180" dirty="0">
                <a:latin typeface="휴먼모음T" pitchFamily="18" charset="-127"/>
                <a:ea typeface="휴먼모음T" pitchFamily="18" charset="-127"/>
              </a:rPr>
              <a:t>을 경과하면 이를 제기하지 못함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96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이의신청위원회</a:t>
            </a:r>
            <a:endParaRPr lang="en-US" altLang="ko-KR" sz="24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96000" lvl="1" indent="-457200" algn="just">
              <a:spcAft>
                <a:spcPts val="0"/>
              </a:spcAft>
              <a:buAutoNum type="arabicParenR"/>
            </a:pP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구성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이의신청에 대한 처분업무를 효율적으로 수행하기 위하여 </a:t>
            </a:r>
            <a:r>
              <a:rPr lang="ko-KR" altLang="en-US" sz="220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공단 및 심사 평가원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에 각각 이의신청위원회를 설치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위원장 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명을 포함한 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25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명의 위원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96000" lvl="1" indent="-457200" algn="just">
              <a:spcAft>
                <a:spcPts val="0"/>
              </a:spcAft>
              <a:buAutoNum type="arabicParenR"/>
            </a:pPr>
            <a:r>
              <a:rPr lang="ko-KR" altLang="en-US" sz="2300" spc="-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이의신청 결정통지 및 기간</a:t>
            </a:r>
            <a:r>
              <a:rPr lang="en-US" altLang="ko-KR" sz="2400" b="0" spc="-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: </a:t>
            </a:r>
            <a:r>
              <a:rPr lang="en-US" altLang="ko-KR" sz="2200" b="0" spc="-20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60</a:t>
            </a:r>
            <a:r>
              <a:rPr lang="ko-KR" altLang="en-US" sz="2200" b="0" spc="-200" dirty="0" err="1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일</a:t>
            </a:r>
            <a:r>
              <a:rPr lang="ko-KR" altLang="en-US" sz="2200" b="0" spc="-200" dirty="0" err="1">
                <a:latin typeface="휴먼모음T" pitchFamily="18" charset="-127"/>
                <a:ea typeface="휴먼모음T" pitchFamily="18" charset="-127"/>
              </a:rPr>
              <a:t>이내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 결정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만료 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7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일전까지 신청인에게 통지</a:t>
            </a:r>
            <a:endParaRPr lang="en-US" altLang="ko-KR" sz="2200" spc="-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이의신청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674"/>
    </mc:Choice>
    <mc:Fallback xmlns="">
      <p:transition spd="slow" advTm="15467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38282" y="1357299"/>
            <a:ext cx="878687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심판청구</a:t>
            </a:r>
            <a:endParaRPr lang="en-US" altLang="ko-KR" sz="24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12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</a:t>
            </a:r>
            <a:r>
              <a:rPr lang="en-US" altLang="ko-KR" sz="24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) </a:t>
            </a:r>
            <a:r>
              <a:rPr lang="ko-KR" altLang="en-US" sz="24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의의</a:t>
            </a:r>
            <a:r>
              <a:rPr lang="en-US" altLang="ko-KR" sz="24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: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이의신청</a:t>
            </a:r>
            <a:r>
              <a:rPr lang="en-US" altLang="ko-KR" b="0" spc="-16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spc="-160" dirty="0">
                <a:latin typeface="휴먼모음T" pitchFamily="18" charset="-127"/>
                <a:ea typeface="휴먼모음T" pitchFamily="18" charset="-127"/>
              </a:rPr>
              <a:t>공단</a:t>
            </a:r>
            <a:r>
              <a:rPr lang="en-US" altLang="ko-KR" b="0" spc="-16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b="0" spc="-160" dirty="0">
                <a:latin typeface="휴먼모음T" pitchFamily="18" charset="-127"/>
                <a:ea typeface="휴먼모음T" pitchFamily="18" charset="-127"/>
              </a:rPr>
              <a:t>심평원</a:t>
            </a:r>
            <a:r>
              <a:rPr lang="en-US" altLang="ko-KR" b="0" spc="-16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에 대한 결정에 </a:t>
            </a:r>
            <a:r>
              <a:rPr lang="ko-KR" altLang="en-US" sz="2400" u="sng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불복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이 있는 자는 </a:t>
            </a:r>
            <a:r>
              <a:rPr lang="ko-KR" altLang="en-US" sz="240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건강보험분쟁조정위원회</a:t>
            </a:r>
            <a:r>
              <a:rPr lang="en-US" altLang="ko-KR" sz="240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보건복지부</a:t>
            </a:r>
            <a:r>
              <a:rPr lang="en-US" altLang="ko-KR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에 심판청구를 할 수 있음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24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90</a:t>
            </a:r>
            <a:r>
              <a:rPr lang="ko-KR" altLang="en-US" sz="24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일내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불복사유와 함께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4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</a:t>
            </a:r>
            <a:r>
              <a:rPr lang="ko-KR" altLang="en-US" sz="24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 심판청구서 제출</a:t>
            </a:r>
            <a:endParaRPr lang="en-US" altLang="ko-KR" sz="240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심판청구서를 </a:t>
            </a:r>
            <a:r>
              <a:rPr lang="ko-KR" altLang="en-US" sz="240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공단</a:t>
            </a:r>
            <a:r>
              <a:rPr lang="en-US" altLang="ko-KR" sz="240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심사평가원 또는 건강보험분쟁조정위원회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에</a:t>
            </a:r>
            <a:r>
              <a:rPr lang="ko-KR" altLang="en-US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제출</a:t>
            </a:r>
            <a:endParaRPr lang="en-US" altLang="ko-KR" sz="2400" b="0" spc="-160" dirty="0">
              <a:latin typeface="휴먼모음T" pitchFamily="18" charset="-127"/>
              <a:ea typeface="휴먼모음T" pitchFamily="18" charset="-127"/>
            </a:endParaRPr>
          </a:p>
          <a:p>
            <a:pPr marL="324000" lvl="1" indent="-457200" algn="just">
              <a:spcAft>
                <a:spcPts val="0"/>
              </a:spcAft>
            </a:pPr>
            <a:r>
              <a:rPr lang="en-US" altLang="ko-KR" sz="24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4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심판청구 결정의 통지</a:t>
            </a:r>
            <a:r>
              <a:rPr lang="ko-KR" altLang="en-US" sz="24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 </a:t>
            </a:r>
            <a:endParaRPr lang="en-US" altLang="ko-KR" sz="2400" b="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위원장은 심판청구에 대하여 결정을 한 때에는 결정서에 서명 또는 </a:t>
            </a:r>
            <a:r>
              <a:rPr lang="ko-KR" altLang="en-US" sz="2400" b="0" spc="-160" dirty="0" err="1">
                <a:latin typeface="휴먼모음T" pitchFamily="18" charset="-127"/>
                <a:ea typeface="휴먼모음T" pitchFamily="18" charset="-127"/>
              </a:rPr>
              <a:t>기명날인하여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 지체 없이 </a:t>
            </a:r>
            <a:r>
              <a:rPr lang="ko-KR" altLang="en-US" sz="2400" b="0" spc="-160" dirty="0" err="1">
                <a:latin typeface="휴먼모음T" pitchFamily="18" charset="-127"/>
                <a:ea typeface="휴먼모음T" pitchFamily="18" charset="-127"/>
              </a:rPr>
              <a:t>청구인에게는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 결정서의 정본을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처분을 한 자 및 이해관계인에게는 그 사본을 통지해야 함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24000" lvl="1" indent="-457200" algn="just">
              <a:spcAft>
                <a:spcPts val="0"/>
              </a:spcAft>
            </a:pPr>
            <a:r>
              <a:rPr lang="en-US" altLang="ko-KR" sz="24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4) </a:t>
            </a:r>
            <a:r>
              <a:rPr lang="ko-KR" altLang="en-US" sz="24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심판청구결정기간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60</a:t>
            </a:r>
            <a:r>
              <a:rPr lang="ko-KR" altLang="en-US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일내 결정</a:t>
            </a:r>
            <a:r>
              <a:rPr lang="en-US" altLang="ko-KR" sz="20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(30</a:t>
            </a:r>
            <a:r>
              <a:rPr lang="ko-KR" altLang="en-US" sz="20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일 연장 가능</a:t>
            </a:r>
            <a:r>
              <a:rPr lang="en-US" altLang="ko-KR" sz="2000" b="0" spc="-16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완료 전 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7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일전까지 </a:t>
            </a:r>
            <a:r>
              <a:rPr lang="ko-KR" altLang="en-US" sz="2400" b="0" spc="-160" dirty="0" err="1">
                <a:latin typeface="휴먼모음T" pitchFamily="18" charset="-127"/>
                <a:ea typeface="휴먼모음T" pitchFamily="18" charset="-127"/>
              </a:rPr>
              <a:t>청구인에게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 통지</a:t>
            </a:r>
            <a:endParaRPr lang="en-US" altLang="ko-KR" sz="2400" b="0" spc="-16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심판청구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0"/>
    </mc:Choice>
    <mc:Fallback xmlns="">
      <p:transition spd="slow" advTm="11439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BE6EB-9785-4AFE-9EF7-9ABFD83F5E25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3595160" y="44625"/>
            <a:ext cx="449353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건강보험 심판청구 업무 흐름도</a:t>
            </a:r>
          </a:p>
        </p:txBody>
      </p:sp>
      <p:pic>
        <p:nvPicPr>
          <p:cNvPr id="2050" name="Picture 2" descr="d:\Users\hywoman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619474"/>
            <a:ext cx="8928992" cy="51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1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43"/>
    </mc:Choice>
    <mc:Fallback xmlns="">
      <p:transition spd="slow" advTm="2524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91425" y="1412776"/>
            <a:ext cx="8590855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96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건강보험분쟁조정위원회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42900" indent="-342900" algn="just">
              <a:spcAft>
                <a:spcPts val="60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의의</a:t>
            </a:r>
            <a:r>
              <a:rPr lang="en-US" altLang="ko-KR" sz="24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공단 및 심평원의 이의신청에 대한 결정에 불복이 있는 자는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보건복지부장관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소속하의 건강보험분쟁조정위원회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분쟁조정위원회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에 심판청구를 할 수 있음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just"/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구성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위원장은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장관제청으로 대통령이 임명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60</a:t>
            </a:r>
            <a:r>
              <a:rPr lang="ko-KR" altLang="en-US" sz="24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명이내의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위원으로 구성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위원자격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교재참고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just"/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회의</a:t>
            </a:r>
            <a:r>
              <a:rPr lang="ko-KR" altLang="en-US" sz="24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  </a:t>
            </a:r>
            <a:endParaRPr lang="en-US" altLang="ko-KR" sz="2400" b="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위원장은 회의를 소집하며 그 의장이 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분쟁조정위원회에 간사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인을 두되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복지부장관이 그 소속 공무원 중에서 임명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간사는 위원장의 명을 받아 분쟁조정위원회의 사무를 처리함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심판청구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21"/>
    </mc:Choice>
    <mc:Fallback xmlns="">
      <p:transition spd="slow" advTm="6042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9720" y="1571613"/>
            <a:ext cx="8429684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시효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252000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시효는 일치하는지에 관계없이 그대로 존중하고 그에 적합한 법률효과를 발생시키는 제도</a:t>
            </a:r>
            <a:endParaRPr lang="en-US" altLang="ko-KR" sz="2400" b="0" spc="-19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252000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취득시효</a:t>
            </a:r>
            <a:r>
              <a:rPr lang="en-US" altLang="ko-KR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取得時效</a:t>
            </a:r>
            <a:r>
              <a:rPr lang="en-US" altLang="ko-KR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):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오랫동안 타인의 물건을 점유하는 사람에게 그 물건에 관한 권리를 부여</a:t>
            </a:r>
            <a:endParaRPr lang="en-US" altLang="ko-KR" sz="2400" b="0" spc="-16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252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소멸시효</a:t>
            </a:r>
            <a:r>
              <a:rPr lang="en-US" altLang="ko-KR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消滅時效</a:t>
            </a:r>
            <a:r>
              <a:rPr lang="en-US" altLang="ko-KR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):</a:t>
            </a:r>
            <a:r>
              <a:rPr lang="ko-KR" altLang="en-US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일정한 사실상태가 법률이 정한 기간 동안 계속된 경우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그 사실상의 상태가 진실된 법률관계와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일정한 기간 동안 권리를 행사하지 않으면 그 권리</a:t>
            </a:r>
            <a:r>
              <a:rPr lang="en-US" altLang="ko-KR" sz="2000" b="0" spc="-16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60" dirty="0">
                <a:latin typeface="휴먼모음T" pitchFamily="18" charset="-127"/>
                <a:ea typeface="휴먼모음T" pitchFamily="18" charset="-127"/>
              </a:rPr>
              <a:t>예를 들면</a:t>
            </a:r>
            <a:r>
              <a:rPr lang="en-US" altLang="ko-KR" sz="20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60" dirty="0">
                <a:latin typeface="휴먼모음T" pitchFamily="18" charset="-127"/>
                <a:ea typeface="휴먼모음T" pitchFamily="18" charset="-127"/>
              </a:rPr>
              <a:t>채권</a:t>
            </a:r>
            <a:r>
              <a:rPr lang="en-US" altLang="ko-KR" sz="2000" b="0" spc="-16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를 없어진 것으로 하는 것</a:t>
            </a:r>
            <a:endParaRPr lang="en-US" altLang="ko-KR" sz="2400" b="0" spc="-16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 </a:t>
            </a:r>
            <a:r>
              <a:rPr lang="ko-KR" altLang="en-US" dirty="0" err="1"/>
              <a:t>칙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167"/>
    </mc:Choice>
    <mc:Fallback xmlns="">
      <p:transition spd="slow" advTm="89167"/>
    </mc:Fallback>
  </mc:AlternateContent>
</p:sld>
</file>

<file path=ppt/theme/theme1.xml><?xml version="1.0" encoding="utf-8"?>
<a:theme xmlns:a="http://schemas.openxmlformats.org/drawingml/2006/main" name="238TGp_spraut_light_s">
  <a:themeElements>
    <a:clrScheme name="238TGp_spraut_light_s 2">
      <a:dk1>
        <a:srgbClr val="30311D"/>
      </a:dk1>
      <a:lt1>
        <a:srgbClr val="FFFFFF"/>
      </a:lt1>
      <a:dk2>
        <a:srgbClr val="FF66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272817"/>
      </a:accent4>
      <a:accent5>
        <a:srgbClr val="AFD7B8"/>
      </a:accent5>
      <a:accent6>
        <a:srgbClr val="1292D3"/>
      </a:accent6>
      <a:hlink>
        <a:srgbClr val="F5B821"/>
      </a:hlink>
      <a:folHlink>
        <a:srgbClr val="A1A18B"/>
      </a:folHlink>
    </a:clrScheme>
    <a:fontScheme name="238TGp_spraut_light_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38TGp_spraut_light_s 1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009999"/>
        </a:accent1>
        <a:accent2>
          <a:srgbClr val="E0691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CB5E15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2">
        <a:dk1>
          <a:srgbClr val="30311D"/>
        </a:dk1>
        <a:lt1>
          <a:srgbClr val="FFFFFF"/>
        </a:lt1>
        <a:dk2>
          <a:srgbClr val="FF66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272817"/>
        </a:accent4>
        <a:accent5>
          <a:srgbClr val="AFD7B8"/>
        </a:accent5>
        <a:accent6>
          <a:srgbClr val="1292D3"/>
        </a:accent6>
        <a:hlink>
          <a:srgbClr val="F5B821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3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24F4C"/>
        </a:accent1>
        <a:accent2>
          <a:srgbClr val="276EEF"/>
        </a:accent2>
        <a:accent3>
          <a:srgbClr val="FFFFFF"/>
        </a:accent3>
        <a:accent4>
          <a:srgbClr val="272817"/>
        </a:accent4>
        <a:accent5>
          <a:srgbClr val="E5B2B2"/>
        </a:accent5>
        <a:accent6>
          <a:srgbClr val="2263D9"/>
        </a:accent6>
        <a:hlink>
          <a:srgbClr val="64C3F2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238TGp_spraut_light_s</Template>
  <TotalTime>5576</TotalTime>
  <Words>2010</Words>
  <Application>Microsoft Office PowerPoint</Application>
  <PresentationFormat>와이드스크린</PresentationFormat>
  <Paragraphs>226</Paragraphs>
  <Slides>22</Slides>
  <Notes>17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HY견고딕</vt:lpstr>
      <vt:lpstr>HY궁서</vt:lpstr>
      <vt:lpstr>HY수평선B</vt:lpstr>
      <vt:lpstr>굴림</vt:lpstr>
      <vt:lpstr>궁서</vt:lpstr>
      <vt:lpstr>휴먼모음T</vt:lpstr>
      <vt:lpstr>휴먼엑스포</vt:lpstr>
      <vt:lpstr>휴먼옛체</vt:lpstr>
      <vt:lpstr>Arial</vt:lpstr>
      <vt:lpstr>Verdana</vt:lpstr>
      <vt:lpstr>Wingdings</vt:lpstr>
      <vt:lpstr>238TGp_spraut_light_s</vt:lpstr>
      <vt:lpstr>Image</vt:lpstr>
      <vt:lpstr>우리나라의 사회보험제도</vt:lpstr>
      <vt:lpstr>Contents</vt:lpstr>
      <vt:lpstr>Contents</vt:lpstr>
      <vt:lpstr>PowerPoint 프레젠테이션</vt:lpstr>
      <vt:lpstr>제1절 이의신청</vt:lpstr>
      <vt:lpstr>제2절 심판청구</vt:lpstr>
      <vt:lpstr>PowerPoint 프레젠테이션</vt:lpstr>
      <vt:lpstr>제2절 심판청구</vt:lpstr>
      <vt:lpstr>제3절 보 칙</vt:lpstr>
      <vt:lpstr>제3절 보 칙</vt:lpstr>
      <vt:lpstr>제3절 보칙</vt:lpstr>
      <vt:lpstr>제3절 보 칙</vt:lpstr>
      <vt:lpstr>제3절 보 칙</vt:lpstr>
      <vt:lpstr>제3절 보 칙</vt:lpstr>
      <vt:lpstr>제3절 보 칙</vt:lpstr>
      <vt:lpstr>제3절 보 칙</vt:lpstr>
      <vt:lpstr>제3절 보 칙</vt:lpstr>
      <vt:lpstr>제3절 보 칙</vt:lpstr>
      <vt:lpstr>제3절 보 칙</vt:lpstr>
      <vt:lpstr>제4절 벌 칙</vt:lpstr>
      <vt:lpstr>제4절 벌 칙</vt:lpstr>
      <vt:lpstr>제4절 벌 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JCHAO 의 10단계  평가 모델</dc:title>
  <dc:creator>samsung</dc:creator>
  <cp:lastModifiedBy>김명중</cp:lastModifiedBy>
  <cp:revision>226</cp:revision>
  <cp:lastPrinted>2013-11-27T08:04:58Z</cp:lastPrinted>
  <dcterms:created xsi:type="dcterms:W3CDTF">2009-03-29T08:20:08Z</dcterms:created>
  <dcterms:modified xsi:type="dcterms:W3CDTF">2021-08-26T06:55:22Z</dcterms:modified>
</cp:coreProperties>
</file>