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5" r:id="rId2"/>
    <p:sldId id="396" r:id="rId3"/>
    <p:sldId id="443" r:id="rId4"/>
    <p:sldId id="476" r:id="rId5"/>
    <p:sldId id="399" r:id="rId6"/>
    <p:sldId id="425" r:id="rId7"/>
    <p:sldId id="444" r:id="rId8"/>
    <p:sldId id="445" r:id="rId9"/>
    <p:sldId id="449" r:id="rId10"/>
    <p:sldId id="479" r:id="rId11"/>
    <p:sldId id="456" r:id="rId12"/>
    <p:sldId id="457" r:id="rId13"/>
    <p:sldId id="478" r:id="rId14"/>
    <p:sldId id="463" r:id="rId15"/>
    <p:sldId id="462" r:id="rId16"/>
    <p:sldId id="460" r:id="rId17"/>
    <p:sldId id="471" r:id="rId18"/>
    <p:sldId id="465" r:id="rId19"/>
    <p:sldId id="470" r:id="rId20"/>
    <p:sldId id="469" r:id="rId21"/>
    <p:sldId id="276" r:id="rId22"/>
  </p:sldIdLst>
  <p:sldSz cx="12192000" cy="6858000"/>
  <p:notesSz cx="6858000" cy="9144000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5F5F5F"/>
    <a:srgbClr val="808080"/>
    <a:srgbClr val="000000"/>
    <a:srgbClr val="CC0000"/>
    <a:srgbClr val="5EB4B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82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D88784C-7E3A-4B30-9AB5-EB5C1719E979}" type="datetimeFigureOut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8B8FE67-C0CC-4B9B-84BA-3580BB026F2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6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A44957E6-6E95-4620-A2C6-CFCD8F9557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98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 cstate="print"/>
          <a:srcRect t="1578"/>
          <a:stretch>
            <a:fillRect/>
          </a:stretch>
        </p:blipFill>
        <p:spPr bwMode="ltGray">
          <a:xfrm>
            <a:off x="-12699" y="0"/>
            <a:ext cx="56938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0" y="5867401"/>
            <a:ext cx="914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1200" y="2895600"/>
            <a:ext cx="53848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038600"/>
            <a:ext cx="5384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553201"/>
            <a:ext cx="28448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9BA8499-64A0-4F02-8DCF-65DDA53DC061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267200" y="6553201"/>
            <a:ext cx="38608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553201"/>
            <a:ext cx="28448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97E9A97D-2BC9-4143-B3BE-92FE9E6795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E9FC5-5EFF-43E0-BC2B-53D03C6553BF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173B6-0AD2-4D7F-9012-CDBD322053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3000" y="714375"/>
            <a:ext cx="271780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714375"/>
            <a:ext cx="795020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80A49-EFAE-4DDD-88FB-9F7683B48E3A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299DD-881A-44C9-BB0C-1E66DB2B2C0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074A4-AF99-4C37-A443-3A64455FA1EF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31EE7-D2D5-4218-88D4-FF766888C61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447800"/>
            <a:ext cx="10871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179C7-9F4E-43EF-8AFF-A7CE9F5F5B25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BB24-A797-4E8C-91E0-22F797B037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CC2FC-D8C1-40F4-812D-882A11C1D585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77EA5-6554-4DE1-9991-C2FF9598E1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7574E-8BFB-4E86-BD4A-F85F42FB43DE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3EC04-E377-465D-BBB0-834E1E74DC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A23D5-8C47-40A0-BD03-D35FBAE0A6AC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B3948-454D-499B-9176-FBD8C64667C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E51B-E7CD-4815-879C-753EA9CD9388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509F-2B91-43C1-8393-C5C962A220F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4E4F9-C664-4EB8-8D7B-9D735BCFCE87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2AA8-51DC-4E7C-A95E-53F1B210C5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97A1F-D0A2-40AC-A701-C515E6D797CA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E6EB-9785-4AFE-9EF7-9ABFD83F5E2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3C5D-8189-4A97-9C13-C625D9E23C36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C85A-EC57-47DC-B0E1-A985784103E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B6B91-EFFB-4656-8654-0CDD3BA8E967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C5BAF-56CD-4767-BB84-FADE9DAF9B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1"/>
          <p:cNvGraphicFramePr>
            <a:graphicFrameLocks noChangeAspect="1"/>
          </p:cNvGraphicFramePr>
          <p:nvPr/>
        </p:nvGraphicFramePr>
        <p:xfrm>
          <a:off x="203200" y="609600"/>
          <a:ext cx="1178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609600"/>
                        <a:ext cx="1178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2"/>
          <p:cNvGraphicFramePr>
            <a:graphicFrameLocks noChangeAspect="1"/>
          </p:cNvGraphicFramePr>
          <p:nvPr/>
        </p:nvGraphicFramePr>
        <p:xfrm>
          <a:off x="10668000" y="6019801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0" y="6019801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727200" y="714375"/>
            <a:ext cx="975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10871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8026400" y="304801"/>
            <a:ext cx="254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900">
                <a:latin typeface="Verdana" pitchFamily="34" charset="0"/>
              </a:defRPr>
            </a:lvl1pPr>
          </a:lstStyle>
          <a:p>
            <a:fld id="{6A462D10-CB84-4029-B078-7752DF6E0244}" type="datetime1">
              <a:rPr lang="ko-KR" altLang="en-US"/>
              <a:pPr/>
              <a:t>2022-05-30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3048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42672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8768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fld id="{F92135F9-579B-433F-BBA7-41E39253FA3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C67A5-224D-444A-8D7D-6A47EA053846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3075" name="Picture 1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5" y="4214819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81290" y="2819400"/>
            <a:ext cx="7481910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2133600" y="1295400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943600" y="2286000"/>
            <a:ext cx="4419600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55"/>
    </mc:Choice>
    <mc:Fallback xmlns="">
      <p:transition spd="slow" advTm="231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E04B5-457A-4A6C-BCB0-B39433B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8EFFC0-7D92-4E42-9741-B47063880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26EBCB-5D19-4201-B604-BFBD8790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"/>
            <a:ext cx="12072664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76"/>
    </mc:Choice>
    <mc:Fallback xmlns="">
      <p:transition spd="slow" advTm="1099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2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장기요양인정 신청 및 </a:t>
            </a:r>
            <a:r>
              <a:rPr lang="ko-KR" altLang="en-US" sz="2800" kern="0" dirty="0" err="1">
                <a:solidFill>
                  <a:schemeClr val="bg1"/>
                </a:solidFill>
                <a:latin typeface="+mj-lt"/>
                <a:cs typeface="+mj-cs"/>
              </a:rPr>
              <a:t>듭급판정</a:t>
            </a:r>
            <a:endParaRPr lang="ko-KR" altLang="en-US" sz="2800" kern="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4160" y="1628801"/>
            <a:ext cx="8424936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등급판정</a:t>
            </a:r>
          </a:p>
          <a:p>
            <a:pPr marL="396000" indent="-324000" algn="just">
              <a:spcAft>
                <a:spcPts val="1200"/>
              </a:spcAft>
              <a:buFont typeface="+mj-lt"/>
              <a:buAutoNum type="arabicParenR"/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차 판정</a:t>
            </a: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(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컴퓨터 판정</a:t>
            </a:r>
            <a:r>
              <a:rPr lang="en-US" altLang="ko-KR" sz="2400" b="0" spc="-150" dirty="0">
                <a:latin typeface="휴먼엑스포" pitchFamily="18" charset="-127"/>
                <a:ea typeface="휴먼엑스포" pitchFamily="18" charset="-127"/>
              </a:rPr>
              <a:t>):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신청인의 심신상태에 따라 통계적 방법에 의해 산출된 요양인정점수를 기준으로 컴퓨터에 의하여 장기요양등급을 산출한다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96000" indent="-324000" algn="just">
              <a:spcAft>
                <a:spcPts val="600"/>
              </a:spcAft>
              <a:buFont typeface="+mj-lt"/>
              <a:buAutoNum type="arabicParenR"/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차 판정</a:t>
            </a: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(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등급판정위원회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에서</a:t>
            </a:r>
            <a:r>
              <a:rPr lang="ko-KR" altLang="en-US" sz="240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심의 판정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540000" indent="-252000" algn="just">
              <a:buFont typeface="Wingdings" panose="05000000000000000000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복지 분야의 전문가로 구성된 등급판정위원회에서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차 판정결과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의사의 소견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조사자가 작성한 특기사항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기타 심의자료를 토대로 장기요양이 필요한 정도에 따라 최종 장기요양등급을 결정한다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540000" indent="-252000" algn="just">
              <a:buFont typeface="Wingdings" panose="05000000000000000000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처리기간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신청서 제출일로부터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30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이내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08"/>
    </mc:Choice>
    <mc:Fallback xmlns="">
      <p:transition spd="slow" advTm="13590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2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장기요양인정 신청 및 </a:t>
            </a:r>
            <a:r>
              <a:rPr lang="ko-KR" altLang="en-US" sz="2800" kern="0" dirty="0" err="1">
                <a:solidFill>
                  <a:schemeClr val="bg1"/>
                </a:solidFill>
                <a:latin typeface="+mj-lt"/>
                <a:cs typeface="+mj-cs"/>
              </a:rPr>
              <a:t>듭급판정</a:t>
            </a:r>
            <a:endParaRPr lang="ko-KR" altLang="en-US" sz="2800" kern="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9720" y="1571613"/>
            <a:ext cx="844142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장기요양인정 등 통보</a:t>
            </a: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등급판정위원회에서 장기요양등급이 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1~5</a:t>
            </a:r>
            <a:r>
              <a:rPr lang="ko-KR" altLang="en-US" sz="2400" b="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등급자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결정된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수급자에게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장기요양등급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유효기간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장기요양급여의 종류 등이 기재된 </a:t>
            </a:r>
            <a:r>
              <a:rPr lang="ko-KR" altLang="en-US" sz="2400" b="0" spc="-150" dirty="0">
                <a:latin typeface="한컴 소망 B" pitchFamily="18" charset="-127"/>
                <a:ea typeface="한컴 소망 B" pitchFamily="18" charset="-127"/>
              </a:rPr>
              <a:t>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장기요양인정서</a:t>
            </a:r>
            <a:r>
              <a:rPr lang="ko-KR" altLang="en-US" sz="2400" b="0" spc="-150" dirty="0">
                <a:latin typeface="한컴 소망 B" pitchFamily="18" charset="-127"/>
                <a:ea typeface="한컴 소망 B" pitchFamily="18" charset="-127"/>
              </a:rPr>
              <a:t>」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ko-KR" altLang="en-US" sz="2400" b="0" spc="-150" dirty="0">
                <a:latin typeface="한컴 소망 B" pitchFamily="18" charset="-127"/>
                <a:ea typeface="한컴 소망 B" pitchFamily="18" charset="-127"/>
              </a:rPr>
              <a:t>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표준장기요양이용계획서</a:t>
            </a:r>
            <a:r>
              <a:rPr lang="ko-KR" altLang="en-US" sz="2400" b="0" spc="-150" dirty="0">
                <a:latin typeface="한컴 소망 B" pitchFamily="18" charset="-127"/>
                <a:ea typeface="한컴 소망 B" pitchFamily="18" charset="-127"/>
              </a:rPr>
              <a:t>」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를 신청자에게 통보한다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600"/>
              </a:spcAft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  ※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수급자로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판정받지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못한 신청인에게도 별도 통보한다</a:t>
            </a:r>
          </a:p>
          <a:p>
            <a:pPr algn="just">
              <a:spcAft>
                <a:spcPts val="1200"/>
              </a:spcAft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  ※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급여제공 시기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등급판정일 다음 날부터 급여를 이용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할 수 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32"/>
    </mc:Choice>
    <mc:Fallback xmlns="">
      <p:transition spd="slow" advTm="571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15B24-2D8C-43A9-8B4B-0A7CB5A5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BE703B-49FF-403A-BFC8-1E9F8F5AE9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97AF5-2A25-43A0-81C4-BFA262C5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0"/>
            <a:ext cx="1207266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35"/>
    </mc:Choice>
    <mc:Fallback xmlns="">
      <p:transition spd="slow" advTm="1784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장기요양급여와 재원부담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97881"/>
              </p:ext>
            </p:extLst>
          </p:nvPr>
        </p:nvGraphicFramePr>
        <p:xfrm>
          <a:off x="1881158" y="2357431"/>
          <a:ext cx="8496944" cy="4119571"/>
        </p:xfrm>
        <a:graphic>
          <a:graphicData uri="http://schemas.openxmlformats.org/drawingml/2006/table">
            <a:tbl>
              <a:tblPr/>
              <a:tblGrid>
                <a:gridCol w="150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재가급여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서비스 내용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9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방문요양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25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210" baseline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요양보호사가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수급자의 집을 방문해서 목욕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배설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화장실이용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옷 갈아입기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머리감기 취사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생필품 구매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청소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주변정돈 등을 도와주는 급여</a:t>
                      </a:r>
                      <a:endParaRPr lang="ko-KR" altLang="en-US" sz="1400" b="1" kern="0" spc="-210" baseline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방문목욕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25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목욕설비를 갖춘 차량을 이용하여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수급자의 가정을 방문하여 목욕을 제공하는 급여</a:t>
                      </a:r>
                      <a:endParaRPr lang="ko-KR" altLang="en-US" sz="1400" b="1" kern="0" spc="-210" baseline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3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방문간호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25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방문간호사는 의사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한의사 또는 치과의사의 지시에 따라 가정 등을 방문하여 간호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진료의 보조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요양에 관한 상담 또는 구강위생을 제공하는 급여</a:t>
                      </a:r>
                      <a:endParaRPr lang="ko-KR" altLang="en-US" sz="1400" b="1" kern="0" spc="-210" baseline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marL="0" marR="0" indent="-34036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※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방문간호를 이용하고자 하는 </a:t>
                      </a:r>
                      <a:r>
                        <a:rPr lang="ko-KR" altLang="en-US" sz="1400" b="1" kern="0" spc="-210" baseline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수급자는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 사전에 의료기관에서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방문간호지시서를 발급받고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이를 방문간호 </a:t>
                      </a:r>
                      <a:r>
                        <a:rPr lang="ko-KR" altLang="en-US" sz="1400" b="1" kern="0" spc="-210" baseline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급여이용시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 기관에 제출</a:t>
                      </a:r>
                      <a:endParaRPr lang="ko-KR" altLang="en-US" sz="1400" b="1" kern="0" spc="-21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6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주ㆍ야간 보호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25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210" baseline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수급자를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하루 중 일정한 시간 동안 장기요양기관에 보호하여 목욕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식사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기본간호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치매관리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응급서비스 등 심신기능의 유지향상 위한 교육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훈련 등을 제공하는 급여</a:t>
                      </a:r>
                      <a:endParaRPr lang="ko-KR" altLang="en-US" sz="1400" b="1" kern="0" spc="-210" baseline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3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단기보호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25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부득이한 사유로 일시적으로 가족의 보호를 받을 수 없는 </a:t>
                      </a:r>
                      <a:r>
                        <a:rPr lang="ko-KR" altLang="en-US" sz="1400" b="1" kern="0" spc="-210" baseline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수급자에게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일정기간 동안 단기보호시설에 보호하여 목욕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식사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기본간호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치매관리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응급 서비스 신체활동지원과 심신기능의 유지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명조"/>
                        </a:rPr>
                        <a:t>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향상을 위한 교육</a:t>
                      </a:r>
                      <a:r>
                        <a:rPr lang="en-US" altLang="ko-KR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훈련 등을 제공하는 급여</a:t>
                      </a:r>
                      <a:endParaRPr lang="ko-KR" altLang="en-US" sz="1400" b="1" kern="0" spc="-210" baseline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0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※ </a:t>
                      </a:r>
                      <a:r>
                        <a:rPr lang="ko-KR" altLang="en-US" sz="1400" b="1" kern="10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월 </a:t>
                      </a:r>
                      <a:r>
                        <a:rPr lang="en-US" altLang="ko-KR" sz="1400" b="1" kern="10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15</a:t>
                      </a:r>
                      <a:r>
                        <a:rPr lang="ko-KR" altLang="en-US" sz="1400" b="1" kern="100" spc="-210" baseline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일이내</a:t>
                      </a:r>
                      <a:r>
                        <a:rPr lang="ko-KR" altLang="en-US" sz="1400" b="1" kern="10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 </a:t>
                      </a:r>
                      <a:r>
                        <a:rPr lang="en-US" altLang="ko-KR" sz="1400" b="1" kern="10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400" b="1" kern="10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연간 최대 </a:t>
                      </a:r>
                      <a:r>
                        <a:rPr lang="en-US" altLang="ko-KR" sz="1400" b="1" kern="10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210</a:t>
                      </a:r>
                      <a:r>
                        <a:rPr lang="ko-KR" altLang="en-US" sz="1400" b="1" kern="10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일</a:t>
                      </a:r>
                      <a:r>
                        <a:rPr lang="en-US" altLang="ko-KR" sz="1400" b="1" kern="10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 </a:t>
                      </a:r>
                      <a:r>
                        <a:rPr lang="ko-KR" altLang="en-US" sz="1400" b="1" kern="10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동안 이용가능</a:t>
                      </a:r>
                      <a:endParaRPr lang="ko-KR" altLang="en-US" sz="1400" b="1" kern="0" spc="-21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4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기타재가급여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복지용구대여 및 구입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25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수급자의 </a:t>
                      </a:r>
                      <a:r>
                        <a:rPr lang="ko-KR" altLang="en-US" sz="1400" b="1" kern="0" spc="-210" baseline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일상생활ㆍ신체활동</a:t>
                      </a:r>
                      <a:r>
                        <a:rPr lang="ko-KR" altLang="en-US" sz="1400" b="1" kern="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지원에 필요한 용구를 제공하거나 가정을 방문하여 재활에 관한 지원 등을 제공하는 급여</a:t>
                      </a:r>
                      <a:endParaRPr lang="ko-KR" altLang="en-US" sz="1400" b="1" kern="0" spc="-210" baseline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marL="0" marR="0" indent="-825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0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※ </a:t>
                      </a:r>
                      <a:r>
                        <a:rPr lang="ko-KR" altLang="en-US" sz="1400" b="1" kern="10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복지용구 연간 한도액 </a:t>
                      </a:r>
                      <a:r>
                        <a:rPr lang="en-US" altLang="ko-KR" sz="1400" b="1" kern="100" spc="-21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160</a:t>
                      </a:r>
                      <a:r>
                        <a:rPr lang="ko-KR" altLang="en-US" sz="1400" b="1" kern="100" spc="-21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만원</a:t>
                      </a:r>
                      <a:endParaRPr lang="ko-KR" altLang="en-US" sz="1400" b="1" kern="0" spc="-21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68" marR="5268" marT="5268" marB="5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38282" y="1428737"/>
            <a:ext cx="4572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6000" indent="-324000" algn="just" latinLnBrk="0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급여의 종류</a:t>
            </a:r>
          </a:p>
          <a:p>
            <a:pPr marL="432000" indent="-3240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재가급여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474"/>
    </mc:Choice>
    <mc:Fallback xmlns="">
      <p:transition spd="slow" advTm="3294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장기요양급여와 재원부담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09721" y="1500175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2000" indent="-3240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시설급여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94081"/>
              </p:ext>
            </p:extLst>
          </p:nvPr>
        </p:nvGraphicFramePr>
        <p:xfrm>
          <a:off x="1881158" y="2143116"/>
          <a:ext cx="8358246" cy="3143272"/>
        </p:xfrm>
        <a:graphic>
          <a:graphicData uri="http://schemas.openxmlformats.org/drawingml/2006/table">
            <a:tbl>
              <a:tblPr/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시설급여</a:t>
                      </a:r>
                      <a:endParaRPr lang="ko-KR" altLang="en-US" sz="2000" kern="0" spc="-15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035" marR="14035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50" baseline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서비스 내용</a:t>
                      </a:r>
                      <a:endParaRPr lang="ko-KR" altLang="en-US" sz="2000" kern="0" spc="-150" baseline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035" marR="14035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2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노인요양시설</a:t>
                      </a:r>
                      <a:endParaRPr lang="ko-KR" altLang="en-US" sz="2000" kern="0" spc="-15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035" marR="14035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25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50" baseline="0" dirty="0" err="1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치매ㆍ중풍</a:t>
                      </a:r>
                      <a:r>
                        <a:rPr lang="ko-KR" altLang="en-US" sz="2000" b="1" kern="0" spc="-150" baseline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등</a:t>
                      </a: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노인성질환 등으로 심신에 상당한 장애가 발생하여 도움을 필요로 하는 자를 </a:t>
                      </a:r>
                      <a:r>
                        <a:rPr lang="ko-KR" altLang="en-US" sz="2000" b="1" kern="0" spc="-150" baseline="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입소</a:t>
                      </a: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시켜</a:t>
                      </a: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ko-KR" altLang="en-US" sz="2000" b="1" kern="0" spc="-150" baseline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식사ㆍ요양과</a:t>
                      </a: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그 밖에 일상생활에 필요한 편의를 제공하는 장기요양급여</a:t>
                      </a:r>
                      <a:endParaRPr lang="ko-KR" altLang="en-US" sz="2000" b="1" kern="0" spc="-150" baseline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72000" marR="72000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노인요양공동생활가정</a:t>
                      </a:r>
                      <a:r>
                        <a:rPr lang="en-US" altLang="ko-KR" sz="2000" b="1" kern="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2000" b="1" kern="0" spc="-150" baseline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그룹홈</a:t>
                      </a:r>
                      <a:r>
                        <a:rPr lang="en-US" altLang="ko-KR" sz="2000" b="1" kern="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2000" kern="0" spc="-15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035" marR="14035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25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00" spc="-150" baseline="0" dirty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입소자 </a:t>
                      </a:r>
                      <a:r>
                        <a:rPr lang="en-US" altLang="ko-KR" sz="2000" b="1" u="sng" kern="100" spc="-150" baseline="0" dirty="0">
                          <a:solidFill>
                            <a:srgbClr val="FF0000"/>
                          </a:solidFill>
                          <a:effectLst/>
                          <a:latin typeface="휴먼명조"/>
                        </a:rPr>
                        <a:t>9</a:t>
                      </a:r>
                      <a:r>
                        <a:rPr lang="ko-KR" altLang="en-US" sz="2000" b="1" u="sng" kern="100" spc="-150" baseline="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인</a:t>
                      </a:r>
                      <a:r>
                        <a:rPr lang="ko-KR" altLang="en-US" sz="2000" b="1" kern="100" spc="-150" baseline="0" dirty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 이하</a:t>
                      </a:r>
                      <a:r>
                        <a:rPr lang="ko-KR" altLang="en-US" sz="2000" b="1" kern="10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</a:t>
                      </a:r>
                      <a:r>
                        <a:rPr lang="ko-KR" altLang="en-US" sz="2000" b="1" kern="100" spc="-150" baseline="0" dirty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노인의료복지시설</a:t>
                      </a:r>
                      <a:r>
                        <a:rPr lang="ko-KR" altLang="en-US" sz="2000" b="1" kern="10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로</a:t>
                      </a:r>
                      <a:r>
                        <a:rPr lang="ko-KR" altLang="en-US" sz="2000" b="1" kern="10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ko-KR" altLang="en-US" sz="2000" b="1" kern="0" spc="-150" baseline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치매ㆍ중풍</a:t>
                      </a: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등 노인성질환 등으로 심신에 상당한 장애가 발생하여 도움을 필요로 하는 자에게 </a:t>
                      </a:r>
                      <a:r>
                        <a:rPr lang="ko-KR" altLang="en-US" sz="2000" b="1" kern="0" spc="-150" baseline="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가정</a:t>
                      </a: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과 같은 주거 여건과 </a:t>
                      </a:r>
                      <a:r>
                        <a:rPr lang="ko-KR" altLang="en-US" sz="2000" b="1" kern="0" spc="-150" baseline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식사ㆍ요양과</a:t>
                      </a:r>
                      <a:r>
                        <a:rPr lang="ko-KR" altLang="en-US" sz="2000" b="1" kern="0" spc="-150" baseline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그 밖에 일상생활에 필요한 편의를 제공하는 장기요양급여</a:t>
                      </a:r>
                      <a:endParaRPr lang="ko-KR" altLang="en-US" sz="2000" b="1" kern="0" spc="-150" baseline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72000" marR="72000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67"/>
    </mc:Choice>
    <mc:Fallback xmlns="">
      <p:transition spd="slow" advTm="10816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장기요양급여와 재원부담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5520" y="1484785"/>
            <a:ext cx="857256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급여의 실시와 제한</a:t>
            </a:r>
          </a:p>
          <a:p>
            <a:pPr algn="just">
              <a:spcAft>
                <a:spcPts val="600"/>
              </a:spcAft>
            </a:pPr>
            <a:r>
              <a:rPr lang="en-US" altLang="ko-KR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급여의 실시 </a:t>
            </a:r>
            <a:endParaRPr lang="en-US" altLang="ko-KR" sz="240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장기요양인정서가 </a:t>
            </a:r>
            <a:r>
              <a:rPr lang="ko-KR" altLang="en-US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도달한 날부터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필요한 서비스 이용가능</a:t>
            </a: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본인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가족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이 자율적으로 장기요양기관 선택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계약한 후 이용</a:t>
            </a: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장기요양기관은 인정자와 구체적인 계약을 체결하고 내용에 따라 서비스를 실시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.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 단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70" dirty="0" err="1">
                <a:latin typeface="휴먼모음T" pitchFamily="18" charset="-127"/>
                <a:ea typeface="휴먼모음T" pitchFamily="18" charset="-127"/>
              </a:rPr>
              <a:t>의료급여수급권자는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 서비스 </a:t>
            </a:r>
            <a:r>
              <a:rPr lang="ko-KR" altLang="en-US" sz="2400" b="0" spc="-170" dirty="0" err="1">
                <a:latin typeface="휴먼모음T" pitchFamily="18" charset="-127"/>
                <a:ea typeface="휴먼모음T" pitchFamily="18" charset="-127"/>
              </a:rPr>
              <a:t>이용전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70" dirty="0" err="1">
                <a:latin typeface="휴먼모음T" pitchFamily="18" charset="-127"/>
                <a:ea typeface="휴먼모음T" pitchFamily="18" charset="-127"/>
              </a:rPr>
              <a:t>수급자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 관할 </a:t>
            </a:r>
            <a:r>
              <a:rPr lang="ko-KR" altLang="en-US" sz="2400" b="0" spc="-170" dirty="0" err="1">
                <a:latin typeface="휴먼모음T" pitchFamily="18" charset="-127"/>
                <a:ea typeface="휴먼모음T" pitchFamily="18" charset="-127"/>
              </a:rPr>
              <a:t>지자체의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 승인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입소이용의뢰서 및 재가서비스 이용내역서 발급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이 있어야 함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altLang="ko-KR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급여의 제한 </a:t>
            </a:r>
            <a:r>
              <a:rPr lang="en-US" altLang="ko-KR" sz="2400" spc="-16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:</a:t>
            </a:r>
            <a:r>
              <a:rPr lang="ko-KR" altLang="en-US" sz="2400" b="0" spc="-160" dirty="0"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다음의 경우 급여를 중단하거나 제공하지 아니함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540000" indent="-36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거짓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이나 그 밖의 부정한 방법으로 장기요양인정을 받은 경우</a:t>
            </a: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540000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고의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로 사고를 발생하도록 하거나 </a:t>
            </a:r>
            <a:r>
              <a:rPr lang="ko-KR" altLang="en-US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본인의 위법행위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에 기인하여 장기요 양인정을 받은 경우</a:t>
            </a:r>
            <a:endParaRPr lang="ko-KR" altLang="en-US" sz="2400" spc="-16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66"/>
    </mc:Choice>
    <mc:Fallback xmlns="">
      <p:transition spd="slow" advTm="11366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장기요양급여와 재원부담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81158" y="1500175"/>
            <a:ext cx="842968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2400" spc="-14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재원부담</a:t>
            </a:r>
          </a:p>
          <a:p>
            <a:pPr algn="just">
              <a:spcAft>
                <a:spcPts val="600"/>
              </a:spcAft>
              <a:buAutoNum type="arabicParenR"/>
            </a:pPr>
            <a:r>
              <a:rPr lang="ko-KR" altLang="en-US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장기요양보험료 징수 및 산정 </a:t>
            </a:r>
            <a:endParaRPr lang="en-US" altLang="ko-KR" sz="2400" spc="-14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장기요양보험료는 건강보험료액에 장기요양보험료율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(2022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년 기준  </a:t>
            </a:r>
            <a:r>
              <a:rPr lang="en-US" altLang="ko-KR" sz="2200" b="0" spc="-14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12.27%)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을 곱하여 산정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600"/>
              </a:spcAft>
            </a:pPr>
            <a:r>
              <a:rPr lang="en-US" altLang="ko-KR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국가의 부담 </a:t>
            </a:r>
            <a:endParaRPr lang="en-US" altLang="ko-KR" sz="2400" spc="-14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국고지원금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장기요양보험료 예상수입액의 </a:t>
            </a:r>
            <a:r>
              <a:rPr lang="en-US" altLang="ko-KR" sz="2400" b="0" spc="-14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20%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상당하는 금액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국가 및 지방자치단체 부담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의료급여수급권자에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대한 장기요양급여비용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의사소견서 발급비용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방문간호지시서 발급비용 중 공단이 부담해야 할 비용 및 관리운영비의 전액을 부담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33"/>
    </mc:Choice>
    <mc:Fallback xmlns="">
      <p:transition spd="slow" advTm="9913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장기요양급여와 재원부담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81158" y="1500175"/>
            <a:ext cx="842968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dirty="0" err="1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본인일부부담금</a:t>
            </a: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endParaRPr lang="en-US" altLang="ko-KR" sz="24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3429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재가급여 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당해 장기요양급여비용의 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15%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90" dirty="0" err="1">
                <a:latin typeface="휴먼모음T" pitchFamily="18" charset="-127"/>
                <a:ea typeface="휴먼모음T" pitchFamily="18" charset="-127"/>
              </a:rPr>
              <a:t>경감시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7.5%)</a:t>
            </a:r>
          </a:p>
          <a:p>
            <a:pPr marL="432000" indent="-3429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시설급여 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당해 장기요양급여비용의 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20%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90" dirty="0" err="1">
                <a:latin typeface="휴먼모음T" pitchFamily="18" charset="-127"/>
                <a:ea typeface="휴먼모음T" pitchFamily="18" charset="-127"/>
              </a:rPr>
              <a:t>경감시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10%)</a:t>
            </a:r>
          </a:p>
          <a:p>
            <a:pPr marL="432000" indent="-3429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90" dirty="0">
                <a:latin typeface="한컴 소망 M" pitchFamily="18" charset="-127"/>
                <a:ea typeface="한컴 소망 M" pitchFamily="18" charset="-127"/>
              </a:rPr>
              <a:t>「</a:t>
            </a:r>
            <a:r>
              <a:rPr lang="ko-KR" altLang="en-US" sz="2400" b="0" spc="-190" dirty="0" err="1">
                <a:latin typeface="휴먼모음T" pitchFamily="18" charset="-127"/>
                <a:ea typeface="휴먼모음T" pitchFamily="18" charset="-127"/>
              </a:rPr>
              <a:t>국민기초생활보장법</a:t>
            </a:r>
            <a:r>
              <a:rPr lang="ko-KR" altLang="en-US" sz="2400" b="0" spc="-190" dirty="0">
                <a:latin typeface="한컴 소망 M" pitchFamily="18" charset="-127"/>
                <a:ea typeface="한컴 소망 M" pitchFamily="18" charset="-127"/>
              </a:rPr>
              <a:t>」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에 따른 </a:t>
            </a:r>
            <a:r>
              <a:rPr lang="ko-KR" altLang="en-US" sz="2400" b="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의료급여 </a:t>
            </a:r>
            <a:r>
              <a:rPr lang="ko-KR" altLang="en-US" sz="2400" b="0" spc="-19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수급자</a:t>
            </a:r>
            <a:r>
              <a:rPr lang="ko-KR" altLang="en-US" sz="2400" b="0" spc="-190" dirty="0" err="1">
                <a:latin typeface="휴먼모음T" pitchFamily="18" charset="-127"/>
                <a:ea typeface="휴먼모음T" pitchFamily="18" charset="-127"/>
              </a:rPr>
              <a:t>는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90" dirty="0" err="1">
                <a:latin typeface="휴먼모음T" pitchFamily="18" charset="-127"/>
                <a:ea typeface="휴먼모음T" pitchFamily="18" charset="-127"/>
              </a:rPr>
              <a:t>본인일부부담금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전액 면제</a:t>
            </a:r>
            <a:endParaRPr lang="en-US" altLang="ko-KR" sz="2400" b="0" spc="-19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indent="-3429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90" dirty="0" err="1">
                <a:latin typeface="휴먼모음T" pitchFamily="18" charset="-127"/>
                <a:ea typeface="휴먼모음T" pitchFamily="18" charset="-127"/>
              </a:rPr>
              <a:t>의료급여수급권자</a:t>
            </a:r>
            <a:r>
              <a:rPr lang="en-US" altLang="ko-KR" sz="2200" b="0" spc="-19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90" dirty="0">
                <a:latin typeface="한컴 소망 B" pitchFamily="18" charset="-127"/>
                <a:ea typeface="한컴 소망 B" pitchFamily="18" charset="-127"/>
              </a:rPr>
              <a:t>「</a:t>
            </a:r>
            <a:r>
              <a:rPr lang="ko-KR" altLang="en-US" sz="2200" b="0" spc="-190" dirty="0" err="1">
                <a:latin typeface="휴먼모음T" pitchFamily="18" charset="-127"/>
                <a:ea typeface="휴먼모음T" pitchFamily="18" charset="-127"/>
              </a:rPr>
              <a:t>국민기초생활보장법</a:t>
            </a:r>
            <a:r>
              <a:rPr lang="ko-KR" altLang="en-US" sz="2200" b="0" spc="-190" dirty="0">
                <a:latin typeface="한컴 소망 B" pitchFamily="18" charset="-127"/>
                <a:ea typeface="한컴 소망 B" pitchFamily="18" charset="-127"/>
              </a:rPr>
              <a:t>」</a:t>
            </a:r>
            <a:r>
              <a:rPr lang="ko-KR" altLang="en-US" sz="2200" b="0" spc="-190" dirty="0">
                <a:latin typeface="휴먼모음T" pitchFamily="18" charset="-127"/>
                <a:ea typeface="휴먼모음T" pitchFamily="18" charset="-127"/>
              </a:rPr>
              <a:t>에 따른 의료급여 </a:t>
            </a:r>
            <a:r>
              <a:rPr lang="ko-KR" altLang="en-US" sz="2200" b="0" spc="-190" dirty="0" err="1">
                <a:latin typeface="휴먼모음T" pitchFamily="18" charset="-127"/>
                <a:ea typeface="휴먼모음T" pitchFamily="18" charset="-127"/>
              </a:rPr>
              <a:t>수급자</a:t>
            </a:r>
            <a:r>
              <a:rPr lang="ko-KR" altLang="en-US" sz="2200" b="0" spc="-190" dirty="0">
                <a:latin typeface="휴먼모음T" pitchFamily="18" charset="-127"/>
                <a:ea typeface="휴먼모음T" pitchFamily="18" charset="-127"/>
              </a:rPr>
              <a:t> 제외</a:t>
            </a:r>
            <a:r>
              <a:rPr lang="en-US" altLang="ko-KR" sz="2200" b="0" spc="-190" dirty="0">
                <a:latin typeface="휴먼모음T" pitchFamily="18" charset="-127"/>
                <a:ea typeface="휴먼모음T" pitchFamily="18" charset="-127"/>
              </a:rPr>
              <a:t>),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소득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재산 등이 일정 금액 이하인 자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천재지변 등으로 생계가 곤란한자 등은 </a:t>
            </a:r>
            <a:r>
              <a:rPr lang="ko-KR" altLang="en-US" sz="2400" b="0" spc="-190" dirty="0" err="1">
                <a:latin typeface="휴먼모음T" pitchFamily="18" charset="-127"/>
                <a:ea typeface="휴먼모음T" pitchFamily="18" charset="-127"/>
              </a:rPr>
              <a:t>본인일부부담금의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50%</a:t>
            </a:r>
            <a:r>
              <a:rPr lang="ko-KR" altLang="en-US" sz="2400" b="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를 </a:t>
            </a:r>
            <a:r>
              <a:rPr lang="ko-KR" altLang="en-US" sz="2400" b="0" spc="-19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감경</a:t>
            </a:r>
            <a:endParaRPr lang="en-US" altLang="ko-KR" sz="2400" b="0" spc="-19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637"/>
    </mc:Choice>
    <mc:Fallback xmlns="">
      <p:transition spd="slow" advTm="13163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4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관리운영체계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38282" y="1428737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9200" indent="-457200" algn="just" latinLnBrk="0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관리운영기관 </a:t>
            </a:r>
            <a:r>
              <a:rPr lang="ko-KR" altLang="en-US" sz="22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       </a:t>
            </a:r>
            <a:r>
              <a:rPr lang="ko-KR" altLang="en-US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보건복지부장관이 관장</a:t>
            </a:r>
            <a:r>
              <a:rPr lang="en-US" altLang="ko-KR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보험자는 공단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282" y="1857364"/>
            <a:ext cx="8715404" cy="484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798"/>
    </mc:Choice>
    <mc:Fallback xmlns="">
      <p:transition spd="slow" advTm="1977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51DD9-A7BC-4D26-9431-59E2D5FDCC47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4127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4128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/>
                <a:t>사회보장의 이해</a:t>
              </a:r>
            </a:p>
          </p:txBody>
        </p:sp>
        <p:sp>
          <p:nvSpPr>
            <p:cNvPr id="4129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2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6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gray">
          <a:xfrm>
            <a:off x="4310050" y="292893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건강보험의 발전과정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3735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gray">
          <a:xfrm>
            <a:off x="4191000" y="36798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건강보험 일반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3735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gray">
          <a:xfrm>
            <a:off x="4191000" y="43656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가입자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gray">
          <a:xfrm>
            <a:off x="3735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8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9" name="Text Box 17"/>
          <p:cNvSpPr txBox="1">
            <a:spLocks noChangeArrowheads="1"/>
          </p:cNvSpPr>
          <p:nvPr/>
        </p:nvSpPr>
        <p:spPr bwMode="gray">
          <a:xfrm>
            <a:off x="4191000" y="50514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국민건강보험공단</a:t>
            </a:r>
          </a:p>
        </p:txBody>
      </p:sp>
      <p:sp>
        <p:nvSpPr>
          <p:cNvPr id="4120" name="Text Box 18"/>
          <p:cNvSpPr txBox="1">
            <a:spLocks noChangeArrowheads="1"/>
          </p:cNvSpPr>
          <p:nvPr/>
        </p:nvSpPr>
        <p:spPr bwMode="gray">
          <a:xfrm>
            <a:off x="3735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3962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22" name="AutoShape 16"/>
          <p:cNvSpPr>
            <a:spLocks noChangeArrowheads="1"/>
          </p:cNvSpPr>
          <p:nvPr/>
        </p:nvSpPr>
        <p:spPr bwMode="gray">
          <a:xfrm>
            <a:off x="3581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23" name="Text Box 17"/>
          <p:cNvSpPr txBox="1">
            <a:spLocks noChangeArrowheads="1"/>
          </p:cNvSpPr>
          <p:nvPr/>
        </p:nvSpPr>
        <p:spPr bwMode="gray">
          <a:xfrm>
            <a:off x="4191000" y="5737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보험급여(1)</a:t>
            </a:r>
          </a:p>
        </p:txBody>
      </p:sp>
      <p:sp>
        <p:nvSpPr>
          <p:cNvPr id="4124" name="Text Box 18"/>
          <p:cNvSpPr txBox="1">
            <a:spLocks noChangeArrowheads="1"/>
          </p:cNvSpPr>
          <p:nvPr/>
        </p:nvSpPr>
        <p:spPr bwMode="gray">
          <a:xfrm>
            <a:off x="3735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5024431" y="2285993"/>
            <a:ext cx="1814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의료보장의 이해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3"/>
    </mc:Choice>
    <mc:Fallback xmlns="">
      <p:transition spd="slow" advTm="185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4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관리운영체계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38282" y="1571612"/>
            <a:ext cx="857256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24000" algn="just" latinLnBrk="0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en-US" altLang="ko-KR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장기요양위원회와 장기요양등급판정위원회 등</a:t>
            </a:r>
          </a:p>
          <a:p>
            <a:pPr marL="360000" indent="-2880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en-US" altLang="ko-KR" sz="2400" b="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) </a:t>
            </a:r>
            <a:r>
              <a:rPr lang="ko-KR" altLang="en-US" sz="2400" b="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장기요양위원회</a:t>
            </a:r>
            <a:r>
              <a:rPr lang="en-US" altLang="ko-KR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보건복지부 장관 소속</a:t>
            </a:r>
            <a:r>
              <a:rPr lang="en-US" altLang="ko-KR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위원장은 차관</a:t>
            </a:r>
            <a:r>
              <a:rPr lang="en-US" altLang="ko-KR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r>
              <a:rPr lang="ko-KR" altLang="en-US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000" b="0" spc="-200" dirty="0">
              <a:solidFill>
                <a:srgbClr val="FF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200" dirty="0" err="1">
                <a:latin typeface="휴먼모음T" pitchFamily="18" charset="-127"/>
                <a:ea typeface="휴먼모음T" pitchFamily="18" charset="-127"/>
              </a:rPr>
              <a:t>장기요양보험료율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200" dirty="0" err="1">
                <a:latin typeface="휴먼모음T" pitchFamily="18" charset="-127"/>
                <a:ea typeface="휴먼모음T" pitchFamily="18" charset="-127"/>
              </a:rPr>
              <a:t>가족요양비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200" dirty="0" err="1">
                <a:latin typeface="휴먼모음T" pitchFamily="18" charset="-127"/>
                <a:ea typeface="휴먼모음T" pitchFamily="18" charset="-127"/>
              </a:rPr>
              <a:t>특례요양비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 및 </a:t>
            </a:r>
            <a:r>
              <a:rPr lang="ko-KR" altLang="en-US" sz="2400" b="0" spc="-200" dirty="0" err="1">
                <a:latin typeface="휴먼모음T" pitchFamily="18" charset="-127"/>
                <a:ea typeface="휴먼모음T" pitchFamily="18" charset="-127"/>
              </a:rPr>
              <a:t>요양병원간병비의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 지급기준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재가 및 시설 급여비용 등 심의</a:t>
            </a:r>
            <a:endParaRPr lang="en-US" altLang="ko-KR" sz="2400" b="0" spc="-200" dirty="0">
              <a:latin typeface="휴먼모음T" pitchFamily="18" charset="-127"/>
              <a:ea typeface="휴먼모음T" pitchFamily="18" charset="-127"/>
            </a:endParaRPr>
          </a:p>
          <a:p>
            <a:pPr marL="360000" indent="-288000" algn="just">
              <a:spcAft>
                <a:spcPts val="0"/>
              </a:spcAft>
            </a:pPr>
            <a:r>
              <a:rPr lang="en-US" altLang="ko-KR" sz="2400" b="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b="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장기요양등급판정위원회</a:t>
            </a:r>
            <a:r>
              <a:rPr lang="en-US" altLang="ko-KR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공단 소속</a:t>
            </a:r>
            <a:r>
              <a:rPr lang="en-US" altLang="ko-KR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 marL="432000" indent="-2520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장기요양인정 및 장기요양등급 판정 등을 심의</a:t>
            </a:r>
            <a:endParaRPr lang="en-US" altLang="ko-KR" sz="2400" b="0" spc="-20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등급판정위원회는 </a:t>
            </a:r>
            <a:r>
              <a:rPr lang="ko-KR" altLang="en-US" sz="2400" u="sng" spc="-2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특별자치시</a:t>
            </a:r>
            <a:r>
              <a:rPr lang="en-US" altLang="ko-KR" sz="24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특별자치도</a:t>
            </a:r>
            <a:r>
              <a:rPr lang="en-US" altLang="ko-KR" sz="24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시</a:t>
            </a:r>
            <a:r>
              <a:rPr lang="en-US" altLang="ko-KR" sz="24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군</a:t>
            </a:r>
            <a:r>
              <a:rPr lang="en-US" altLang="ko-KR" sz="24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구 단위로 설치함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60000" indent="-288000" algn="just">
              <a:spcAft>
                <a:spcPts val="0"/>
              </a:spcAft>
            </a:pPr>
            <a:r>
              <a:rPr lang="en-US" altLang="ko-KR" sz="2400" b="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b="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장기요양심사위원회</a:t>
            </a:r>
            <a:r>
              <a:rPr lang="en-US" altLang="ko-KR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공단 소속</a:t>
            </a:r>
            <a:r>
              <a:rPr lang="en-US" altLang="ko-KR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 marL="432000" indent="-2520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공단의 처분에 대해 이의신청이 </a:t>
            </a:r>
            <a:r>
              <a:rPr lang="ko-KR" altLang="en-US" sz="2400" b="0" spc="-200" dirty="0" err="1">
                <a:latin typeface="휴먼모음T" pitchFamily="18" charset="-127"/>
                <a:ea typeface="휴먼모음T" pitchFamily="18" charset="-127"/>
              </a:rPr>
              <a:t>있을시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 이의신청사건 심의</a:t>
            </a:r>
            <a:endParaRPr lang="en-US" altLang="ko-KR" sz="2400" b="0" spc="-200" dirty="0">
              <a:latin typeface="휴먼모음T" pitchFamily="18" charset="-127"/>
              <a:ea typeface="휴먼모음T" pitchFamily="18" charset="-127"/>
            </a:endParaRPr>
          </a:p>
          <a:p>
            <a:pPr marL="360000" indent="-288000" algn="just">
              <a:spcAft>
                <a:spcPts val="0"/>
              </a:spcAft>
            </a:pPr>
            <a:r>
              <a:rPr lang="en-US" altLang="ko-KR" sz="2400" b="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4) </a:t>
            </a:r>
            <a:r>
              <a:rPr lang="ko-KR" altLang="en-US" sz="2400" b="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장기요양심판위원회</a:t>
            </a:r>
            <a:r>
              <a:rPr lang="en-US" altLang="ko-KR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보건복지부장관 소속</a:t>
            </a:r>
            <a:r>
              <a:rPr lang="en-US" altLang="ko-KR" sz="2000" b="0" spc="-200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 marL="432000" indent="-2520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공단의 이의신청 결정에 </a:t>
            </a:r>
            <a:r>
              <a:rPr lang="ko-KR" altLang="en-US" sz="2400" b="0" spc="-200" dirty="0" err="1">
                <a:latin typeface="휴먼모음T" pitchFamily="18" charset="-127"/>
                <a:ea typeface="휴먼모음T" pitchFamily="18" charset="-127"/>
              </a:rPr>
              <a:t>불복시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90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일 내에 장기요양심판위원회에 심사청구를 함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.</a:t>
            </a:r>
            <a:r>
              <a:rPr lang="ko-KR" altLang="en-US" sz="2400" b="0" spc="-200" dirty="0">
                <a:latin typeface="굴림" pitchFamily="50" charset="-127"/>
                <a:ea typeface="굴림" pitchFamily="50" charset="-127"/>
              </a:rPr>
              <a:t>  </a:t>
            </a:r>
            <a:endParaRPr lang="ko-KR" altLang="en-US" sz="2400" b="0" spc="-20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719"/>
    </mc:Choice>
    <mc:Fallback xmlns="">
      <p:transition spd="slow" advTm="17371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C468A-0E61-46F9-A4A2-4517F844ECAF}" type="slidenum">
              <a:rPr lang="ko-KR" altLang="en-US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White">
          <a:xfrm>
            <a:off x="6172200" y="2971800"/>
            <a:ext cx="38862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413"/>
    </mc:Choice>
    <mc:Fallback xmlns="">
      <p:transition spd="slow" advTm="869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4191000" y="29940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3651251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4191000" y="36798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이의신청 및 심판청구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3651251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4191000" y="4365626"/>
            <a:ext cx="3429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 err="1">
                <a:solidFill>
                  <a:srgbClr val="000000"/>
                </a:solidFill>
              </a:rPr>
              <a:t>보칙과</a:t>
            </a:r>
            <a:r>
              <a:rPr lang="ko-KR" altLang="en-US" dirty="0">
                <a:solidFill>
                  <a:srgbClr val="000000"/>
                </a:solidFill>
              </a:rPr>
              <a:t> 벌칙</a:t>
            </a:r>
          </a:p>
          <a:p>
            <a:pPr algn="ctr" eaLnBrk="0" latinLnBrk="0" hangingPunct="0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3651251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4095736" y="5051426"/>
            <a:ext cx="43577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2400" dirty="0">
                <a:solidFill>
                  <a:srgbClr val="C0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노인장기요양보험제도</a:t>
            </a: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3651251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5049839" y="2271713"/>
            <a:ext cx="219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건강보험심사평가원</a:t>
            </a:r>
          </a:p>
        </p:txBody>
      </p:sp>
    </p:spTree>
    <p:extLst>
      <p:ext uri="{BB962C8B-B14F-4D97-AF65-F5344CB8AC3E}">
        <p14:creationId xmlns:p14="http://schemas.microsoft.com/office/powerpoint/2010/main" val="37691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"/>
    </mc:Choice>
    <mc:Fallback xmlns="">
      <p:transition spd="slow" advTm="32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E932D1-E7A4-414C-8DBB-3D3B3178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608" y="714375"/>
            <a:ext cx="8913192" cy="533400"/>
          </a:xfrm>
        </p:spPr>
        <p:txBody>
          <a:bodyPr/>
          <a:lstStyle/>
          <a:p>
            <a:r>
              <a:rPr lang="ko-KR" altLang="en-US" dirty="0"/>
              <a:t>     제 </a:t>
            </a:r>
            <a:r>
              <a:rPr lang="en-US" altLang="ko-KR" dirty="0"/>
              <a:t>13</a:t>
            </a:r>
            <a:r>
              <a:rPr lang="ko-KR" altLang="en-US" dirty="0"/>
              <a:t>장 </a:t>
            </a:r>
            <a:r>
              <a:rPr lang="ko-KR" altLang="en-US" dirty="0" err="1"/>
              <a:t>노인장기요양보험제도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62136-7693-4D47-BB0F-60428C94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0" dirty="0"/>
          </a:p>
          <a:p>
            <a:r>
              <a:rPr lang="ko-KR" altLang="en-US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제 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절 </a:t>
            </a:r>
            <a:r>
              <a:rPr lang="ko-KR" altLang="en-US" sz="2400" b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노인장기요양보험제도의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개요</a:t>
            </a:r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 제 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절 장기요양인정 신청 및 등급판정</a:t>
            </a:r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 제 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절 장기요양급여와 재원부담</a:t>
            </a:r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 제 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절 관리운영체계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9C0ACD-2759-4FB0-B74D-0E96CEC74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87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70"/>
    </mc:Choice>
    <mc:Fallback xmlns="">
      <p:transition spd="slow" advTm="3177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71664" y="714356"/>
            <a:ext cx="698195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노인장기요양보험제도의 개요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09720" y="1428736"/>
            <a:ext cx="8572500" cy="527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의의 및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추진배경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</a:p>
          <a:p>
            <a:pPr marL="0" lvl="2" algn="just">
              <a:spcAft>
                <a:spcPts val="0"/>
              </a:spcAft>
              <a:buAutoNum type="arabicParenR"/>
            </a:pP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의의</a:t>
            </a:r>
            <a:endParaRPr lang="en-US" altLang="ko-KR" sz="24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68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노인장기요양보험제도는 </a:t>
            </a:r>
            <a:r>
              <a:rPr lang="ko-KR" altLang="en-US" sz="24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고령이나 치매</a:t>
            </a:r>
            <a:r>
              <a:rPr lang="en-US" altLang="ko-KR" sz="24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중풍 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등으로 인해 </a:t>
            </a:r>
            <a:r>
              <a:rPr lang="en-US" altLang="ko-KR" sz="24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24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개월 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이상 동안 혼자서 일상생활을 수행하기 어려운 노인 등에게 </a:t>
            </a:r>
            <a:r>
              <a:rPr lang="ko-KR" altLang="en-US" sz="24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신체활동 및 일상 활동 지원 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등의 장기요양급여를 제공함으로써 노후의 건강증진 및 생활안정을 도모하고 그 가족의 수발부담을 덜어주기 위해 사회연대 원리에 의하여 </a:t>
            </a:r>
            <a:r>
              <a:rPr lang="en-US" altLang="ko-KR" sz="24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2008</a:t>
            </a:r>
            <a:r>
              <a:rPr lang="ko-KR" altLang="en-US" sz="24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월 도입되어 운영하고 있는 제도</a:t>
            </a:r>
            <a:endParaRPr lang="en-US" altLang="ko-KR" sz="2400" b="0" spc="-200" dirty="0"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0"/>
              </a:spcAft>
            </a:pPr>
            <a:r>
              <a:rPr lang="en-US" altLang="ko-KR" sz="240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추진배경</a:t>
            </a:r>
          </a:p>
          <a:p>
            <a:pPr marL="468000" indent="-252000" algn="just">
              <a:buFont typeface="Wingdings" panose="05000000000000000000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치매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중풍 등 요양보호 필요 노인의 급격한 증가</a:t>
            </a:r>
            <a:endParaRPr lang="en-US" altLang="ko-KR" sz="2400" b="0" spc="-200" dirty="0">
              <a:latin typeface="휴먼모음T" pitchFamily="18" charset="-127"/>
              <a:ea typeface="휴먼모음T" pitchFamily="18" charset="-127"/>
            </a:endParaRPr>
          </a:p>
          <a:p>
            <a:pPr marL="468000" indent="-252000" algn="just">
              <a:buFont typeface="Wingdings" panose="05000000000000000000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요양 비용부담의 과중 </a:t>
            </a:r>
            <a:endParaRPr lang="en-US" altLang="ko-KR" sz="2400" b="0" spc="-200" dirty="0">
              <a:latin typeface="휴먼모음T" pitchFamily="18" charset="-127"/>
              <a:ea typeface="휴먼모음T" pitchFamily="18" charset="-127"/>
            </a:endParaRPr>
          </a:p>
          <a:p>
            <a:pPr marL="468000" indent="-252000" algn="just">
              <a:buFont typeface="Wingdings" panose="05000000000000000000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사회적 입원 현상으로 의료비 증가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노인을 돌볼 수 있는 가족이 없어 의료기관에 장기 입원→국민 의료비 증가</a:t>
            </a:r>
            <a:endParaRPr lang="en-US" altLang="ko-KR" sz="2400" b="0" spc="-200" dirty="0">
              <a:latin typeface="휴먼모음T" pitchFamily="18" charset="-127"/>
              <a:ea typeface="휴먼모음T" pitchFamily="18" charset="-127"/>
            </a:endParaRPr>
          </a:p>
          <a:p>
            <a:pPr marL="468000" indent="-252000" algn="just">
              <a:buFont typeface="Wingdings" panose="05000000000000000000" pitchFamily="2" charset="2"/>
              <a:buChar char="§"/>
            </a:pPr>
            <a:r>
              <a:rPr lang="ko-KR" altLang="en-US" sz="2400" b="0" spc="-200" dirty="0" err="1">
                <a:latin typeface="휴먼모음T" pitchFamily="18" charset="-127"/>
                <a:ea typeface="휴먼모음T" pitchFamily="18" charset="-127"/>
              </a:rPr>
              <a:t>저출산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핵가족화 등으로 가족 요양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돌봄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의 한계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467"/>
    </mc:Choice>
    <mc:Fallback xmlns="">
      <p:transition spd="slow" advTm="1274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38282" y="1500188"/>
            <a:ext cx="8643968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latinLnBrk="0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제도 도입의 경과</a:t>
            </a: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2001. 8 .15: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「</a:t>
            </a:r>
            <a:r>
              <a:rPr lang="ko-KR" altLang="en-US" sz="23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노인요양보장제도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」도입 발표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2003. 3   :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공적노인요양보장기획단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설치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2004.     :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공적노인요양보장제도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실행위원회 구성운영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2006. 2. 15: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정부법안 「</a:t>
            </a:r>
            <a:r>
              <a:rPr lang="ko-KR" altLang="en-US" sz="23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노인수발보험법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」국회 제출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2006. 2. 15~9. 13: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정부법안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노인수발보험법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을 포함한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개 의원입법안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/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                  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보건복지위원회 제출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2006. 11. 2: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국회차원의「대국민 의견수렴을 위한 공청회」 개최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2006. 11. 7~07. 2. 22: 11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차에 걸친 「법안심사소위원회」의 법안 심사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90" dirty="0">
                <a:latin typeface="휴먼모음T" pitchFamily="18" charset="-127"/>
                <a:ea typeface="휴먼모음T" pitchFamily="18" charset="-127"/>
              </a:rPr>
              <a:t>2007. 2. 22:</a:t>
            </a:r>
            <a:r>
              <a:rPr lang="ko-KR" altLang="en-US" sz="2300" b="0" spc="-190" dirty="0">
                <a:latin typeface="휴먼모음T" pitchFamily="18" charset="-127"/>
                <a:ea typeface="휴먼모음T" pitchFamily="18" charset="-127"/>
              </a:rPr>
              <a:t>「</a:t>
            </a:r>
            <a:r>
              <a:rPr lang="ko-KR" altLang="en-US" sz="2300" b="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노인장기요양보험법</a:t>
            </a:r>
            <a:r>
              <a:rPr lang="ko-KR" altLang="en-US" sz="2300" b="0" spc="-190" dirty="0">
                <a:latin typeface="휴먼모음T" pitchFamily="18" charset="-127"/>
                <a:ea typeface="휴먼모음T" pitchFamily="18" charset="-127"/>
              </a:rPr>
              <a:t>」여야 만장일치로 보건복지위원회 통과</a:t>
            </a:r>
            <a:endParaRPr lang="en-US" altLang="ko-KR" sz="2300" b="0" spc="-19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2007. 4. 2: 266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회 임시국회 「본회의」통과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2007. 4. 27: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대통령 공포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법률 제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8403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호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2008. 7. 1: </a:t>
            </a:r>
            <a:r>
              <a:rPr lang="ko-KR" altLang="en-US" sz="23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업무 운영개시</a:t>
            </a:r>
          </a:p>
        </p:txBody>
      </p:sp>
      <p:sp>
        <p:nvSpPr>
          <p:cNvPr id="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927648" y="714375"/>
            <a:ext cx="8553152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노인장기요양보험제도의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06"/>
    </mc:Choice>
    <mc:Fallback xmlns="">
      <p:transition spd="slow" advTm="2508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38282" y="1428736"/>
            <a:ext cx="85725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latinLnBrk="0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</a:t>
            </a: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sz="2400" spc="-150" dirty="0" err="1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수급자와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 수급요건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가입자</a:t>
            </a:r>
          </a:p>
          <a:p>
            <a:pPr marL="432000" indent="-216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전 국민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이</a:t>
            </a:r>
            <a:r>
              <a:rPr lang="ko-KR" altLang="en-US" sz="230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노인장기요양보험의 적용대상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50" dirty="0">
                <a:latin typeface="휴먼모음T" pitchFamily="18" charset="-127"/>
                <a:ea typeface="휴먼모음T" pitchFamily="18" charset="-127"/>
              </a:rPr>
              <a:t>사회보험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).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즉 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국민건강보험의 가입자는 동시에 노인장기요양보험에 가입됨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indent="-216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외국인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 경우 국민건강보험법 제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109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조에 따라 국민건강보험의 가입자가 되는 사람은 노인장기요양보험의 가입자도 됨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수급요건</a:t>
            </a:r>
          </a:p>
          <a:p>
            <a:pPr marL="432000" indent="-216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장기요양인정을 신청할 수 있는 자→ 장기요양보험가입자 또는 그 피부양자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「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의료급여법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」따른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의료급여수급권자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중 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65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세 이상의 노인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또는 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65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세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3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미만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 자로서 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치매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300" b="0" u="sng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뇌혈관성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질환 등 노인성 질환</a:t>
            </a:r>
            <a:r>
              <a:rPr lang="en-US" altLang="ko-KR" sz="16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대통령령 별표</a:t>
            </a:r>
            <a:r>
              <a:rPr lang="en-US" altLang="ko-KR" sz="16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1)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을 가진 자</a:t>
            </a:r>
            <a:endParaRPr lang="en-US" altLang="ko-KR" sz="2300" b="0" u="sng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indent="-216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노인장기요양보험가입자는 기존 건강보험의 혜택을 그대로 누릴 수 있음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즉 질병치료에 대한 사회보장제도로서의 건강보험과 요양서비스에 대한 노인장기요양보험을 </a:t>
            </a:r>
            <a:r>
              <a:rPr lang="ko-KR" altLang="en-US" sz="23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동시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 적용 받을 수 있음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3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Rectangle 2050"/>
          <p:cNvSpPr txBox="1">
            <a:spLocks noChangeArrowheads="1"/>
          </p:cNvSpPr>
          <p:nvPr/>
        </p:nvSpPr>
        <p:spPr bwMode="gray">
          <a:xfrm>
            <a:off x="2952728" y="75246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1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노인장기요양보험제도의 개요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630"/>
    </mc:Choice>
    <mc:Fallback xmlns="">
      <p:transition spd="slow" advTm="150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75520" y="1352520"/>
            <a:ext cx="8715436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노인장기요양보험제도의 주요 특징</a:t>
            </a:r>
          </a:p>
          <a:p>
            <a:pPr algn="just">
              <a:spcAft>
                <a:spcPts val="60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건강보험제도와 별도로 운영</a:t>
            </a:r>
          </a:p>
          <a:p>
            <a:pPr algn="just"/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사회보험방식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을 기본으로 한 </a:t>
            </a:r>
            <a:r>
              <a:rPr lang="ko-KR" altLang="en-US" sz="2200" spc="-150" dirty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국고지원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부가방식</a:t>
            </a:r>
          </a:p>
          <a:p>
            <a:pPr algn="just"/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 사회보험방식을 근간으로 일부는 공적부조 방식을 가미한 형태로 설계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운영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324000" algn="just">
              <a:buFont typeface="+mj-ea"/>
              <a:buAutoNum type="circleNumDbPlain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국민건강보험법의 적용을 받는 건강보험가입자의 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324000" algn="just"/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장기요양보험료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=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건강보험료액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×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12.27%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(2022</a:t>
            </a:r>
            <a:r>
              <a:rPr lang="ko-KR" altLang="en-US" b="0" spc="-150" dirty="0">
                <a:latin typeface="휴먼모음T" pitchFamily="18" charset="-127"/>
                <a:ea typeface="휴먼모음T" pitchFamily="18" charset="-127"/>
              </a:rPr>
              <a:t>년도 기준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540000" indent="-324000" algn="just"/>
            <a:r>
              <a:rPr lang="ko-KR" altLang="en-US" sz="2200" b="0" spc="-150" dirty="0">
                <a:latin typeface="휴먼모음T"/>
                <a:ea typeface="휴먼모음T"/>
              </a:rPr>
              <a:t>②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국가 및 지방자치단체 부담</a:t>
            </a:r>
          </a:p>
          <a:p>
            <a:pPr marL="648000" indent="-288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장기요양보험료 예상수입액의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20% +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공적부조의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적용을 받는 의료급여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수급권자의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장기요양급여비용 </a:t>
            </a:r>
          </a:p>
          <a:p>
            <a:pPr algn="just">
              <a:spcAft>
                <a:spcPts val="60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보험자 및 관리운영기관의 일원화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국민건강보험공단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 운영</a:t>
            </a:r>
          </a:p>
          <a:p>
            <a:pPr algn="just"/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노인중심의 급여</a:t>
            </a:r>
          </a:p>
          <a:p>
            <a:pPr marL="540000" indent="-288000" algn="just">
              <a:buFont typeface="Wingdings" pitchFamily="2" charset="2"/>
              <a:buChar char="§"/>
            </a:pPr>
            <a:r>
              <a:rPr lang="ko-KR" altLang="en-US" sz="2100" b="0" spc="-200" dirty="0">
                <a:latin typeface="휴먼모음T" pitchFamily="18" charset="-127"/>
                <a:ea typeface="휴먼모음T" pitchFamily="18" charset="-127"/>
              </a:rPr>
              <a:t>수급자격</a:t>
            </a:r>
            <a:r>
              <a:rPr lang="en-US" altLang="ko-KR" sz="2100" b="0" spc="-200" dirty="0">
                <a:latin typeface="휴먼모음T" pitchFamily="18" charset="-127"/>
                <a:ea typeface="휴먼모음T" pitchFamily="18" charset="-127"/>
              </a:rPr>
              <a:t>: 65</a:t>
            </a:r>
            <a:r>
              <a:rPr lang="ko-KR" altLang="en-US" sz="2100" b="0" spc="-200" dirty="0">
                <a:latin typeface="휴먼모음T" pitchFamily="18" charset="-127"/>
                <a:ea typeface="휴먼모음T" pitchFamily="18" charset="-127"/>
              </a:rPr>
              <a:t>세 이상의 노인 또는 </a:t>
            </a:r>
            <a:r>
              <a:rPr lang="en-US" altLang="ko-KR" sz="2100" b="0" spc="-200" dirty="0">
                <a:latin typeface="휴먼모음T" pitchFamily="18" charset="-127"/>
                <a:ea typeface="휴먼모음T" pitchFamily="18" charset="-127"/>
              </a:rPr>
              <a:t>65</a:t>
            </a:r>
            <a:r>
              <a:rPr lang="ko-KR" altLang="en-US" sz="2100" b="0" spc="-200" dirty="0">
                <a:latin typeface="휴먼모음T" pitchFamily="18" charset="-127"/>
                <a:ea typeface="휴먼모음T" pitchFamily="18" charset="-127"/>
              </a:rPr>
              <a:t>세 미만의 자로서 </a:t>
            </a:r>
            <a:r>
              <a:rPr lang="ko-KR" altLang="en-US" sz="2100" b="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치매</a:t>
            </a:r>
            <a:r>
              <a:rPr lang="en-US" altLang="ko-KR" sz="2100" b="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100" b="0" u="sng" spc="-2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뇌혈관성</a:t>
            </a:r>
            <a:r>
              <a:rPr lang="ko-KR" altLang="en-US" sz="2100" b="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질환 </a:t>
            </a:r>
            <a:r>
              <a:rPr lang="ko-KR" altLang="en-US" sz="2100" b="0" spc="-200" dirty="0">
                <a:latin typeface="휴먼모음T" pitchFamily="18" charset="-127"/>
                <a:ea typeface="휴먼모음T" pitchFamily="18" charset="-127"/>
              </a:rPr>
              <a:t>등 노인성질병을 가진 자 중 </a:t>
            </a:r>
            <a:r>
              <a:rPr lang="en-US" altLang="ko-KR" sz="21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2100" u="sng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개월 이상 </a:t>
            </a:r>
            <a:r>
              <a:rPr lang="ko-KR" altLang="en-US" sz="2100" b="0" spc="-200" dirty="0">
                <a:latin typeface="휴먼모음T" pitchFamily="18" charset="-127"/>
                <a:ea typeface="휴먼모음T" pitchFamily="18" charset="-127"/>
              </a:rPr>
              <a:t>혼자서 일상생활을 수행하기 어렵다고 인정되는 자</a:t>
            </a:r>
            <a:endParaRPr lang="en-US" altLang="ko-KR" sz="2100" b="0" spc="-200" dirty="0">
              <a:latin typeface="휴먼모음T" pitchFamily="18" charset="-127"/>
              <a:ea typeface="휴먼모음T" pitchFamily="18" charset="-127"/>
            </a:endParaRPr>
          </a:p>
          <a:p>
            <a:pPr marL="540000" indent="-288000" algn="just">
              <a:buFont typeface="Wingdings" pitchFamily="2" charset="2"/>
              <a:buChar char="§"/>
            </a:pPr>
            <a:r>
              <a:rPr lang="en-US" altLang="ko-KR" sz="21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65</a:t>
            </a:r>
            <a:r>
              <a:rPr lang="ko-KR" altLang="en-US" sz="21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세 </a:t>
            </a:r>
            <a:r>
              <a:rPr lang="ko-KR" altLang="en-US" sz="2100" b="0" u="sng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미만자의</a:t>
            </a:r>
            <a:r>
              <a:rPr lang="ko-KR" altLang="en-US" sz="21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노인성 질병이 없는 일반적인 장애인은 제외</a:t>
            </a:r>
          </a:p>
        </p:txBody>
      </p:sp>
      <p:sp>
        <p:nvSpPr>
          <p:cNvPr id="7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1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노인장기요양보험제도의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652"/>
    </mc:Choice>
    <mc:Fallback xmlns="">
      <p:transition spd="slow" advTm="1716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4" name="Rectangle 2050"/>
          <p:cNvSpPr txBox="1">
            <a:spLocks noChangeArrowheads="1"/>
          </p:cNvSpPr>
          <p:nvPr/>
        </p:nvSpPr>
        <p:spPr bwMode="gray">
          <a:xfrm>
            <a:off x="2952728" y="71435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제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2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절</a:t>
            </a:r>
            <a:r>
              <a:rPr lang="en-US" altLang="ko-KR" sz="2800" kern="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+mj-lt"/>
                <a:cs typeface="+mj-cs"/>
              </a:rPr>
              <a:t>장기요양인정 신청 및 등급판정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38282" y="1500175"/>
            <a:ext cx="8643998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en-US" altLang="ko-KR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인정신청</a:t>
            </a: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신청자격</a:t>
            </a:r>
            <a:r>
              <a:rPr lang="en-US" altLang="ko-KR" sz="230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 65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세 이상의 노인과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65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세 미만 중 노인성질병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치매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뇌혈관질환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파킨슨병 등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을 가진 자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신청인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본인 또는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대리인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본인의 가족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친족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이해관계인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사회 복지전담 공무원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시장</a:t>
            </a:r>
            <a:r>
              <a:rPr lang="en-US" altLang="ko-KR" sz="2100" b="0" spc="-150" dirty="0">
                <a:latin typeface="휴먼모음T"/>
                <a:ea typeface="휴먼모음T"/>
              </a:rPr>
              <a:t>·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군수</a:t>
            </a:r>
            <a:r>
              <a:rPr lang="en-US" altLang="ko-KR" sz="2100" b="0" spc="-150" dirty="0">
                <a:latin typeface="휴먼모음T"/>
                <a:ea typeface="휴먼모음T"/>
              </a:rPr>
              <a:t>·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구청장이 지정한 자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신청장소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국민건강보험 노인장기요양보험 운영센터나 장기요양 보험 홈페이지</a:t>
            </a:r>
            <a:endParaRPr lang="en-US" altLang="ko-KR" sz="21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구비서류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장기요양인정신청서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의사소견서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65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세 미만은 신청 시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65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세 이상은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등판위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자료제출 전까지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2.. 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인정조사</a:t>
            </a:r>
            <a:r>
              <a:rPr lang="en-US" altLang="ko-KR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방문조사</a:t>
            </a:r>
            <a:r>
              <a:rPr lang="en-US" altLang="ko-KR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신청서가 접수되면 공단 소속 장기요양 직원이 신청인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가족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에게 직접 방문하여 신청인의 심신의 기능상태 조사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anose="05000000000000000000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인정조사 항목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개 영역 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52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개 항목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신체기능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(ADL),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인지기능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행동변화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간호처치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재활영역 등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000" b="0" spc="-15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592"/>
    </mc:Choice>
    <mc:Fallback xmlns="">
      <p:transition spd="slow" advTm="16459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7.1|13.1|23.4|41.2"/>
</p:tagLst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6575</TotalTime>
  <Words>1426</Words>
  <Application>Microsoft Office PowerPoint</Application>
  <PresentationFormat>와이드스크린</PresentationFormat>
  <Paragraphs>192</Paragraphs>
  <Slides>21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HY궁서</vt:lpstr>
      <vt:lpstr>HY수평선B</vt:lpstr>
      <vt:lpstr>굴림</vt:lpstr>
      <vt:lpstr>한컴 소망 B</vt:lpstr>
      <vt:lpstr>한컴 소망 M</vt:lpstr>
      <vt:lpstr>휴먼명조</vt:lpstr>
      <vt:lpstr>휴먼모음T</vt:lpstr>
      <vt:lpstr>휴먼엑스포</vt:lpstr>
      <vt:lpstr>Arial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     제 13장 노인장기요양보험제도</vt:lpstr>
      <vt:lpstr>제1절 노인장기요양보험제도의 개요</vt:lpstr>
      <vt:lpstr>제1절 노인장기요양보험제도의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297</cp:revision>
  <dcterms:created xsi:type="dcterms:W3CDTF">2009-03-29T08:20:08Z</dcterms:created>
  <dcterms:modified xsi:type="dcterms:W3CDTF">2022-05-30T01:34:53Z</dcterms:modified>
</cp:coreProperties>
</file>