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72" r:id="rId2"/>
    <p:sldId id="373" r:id="rId3"/>
    <p:sldId id="394" r:id="rId4"/>
    <p:sldId id="375" r:id="rId5"/>
    <p:sldId id="392" r:id="rId6"/>
    <p:sldId id="376" r:id="rId7"/>
    <p:sldId id="377" r:id="rId8"/>
    <p:sldId id="378" r:id="rId9"/>
    <p:sldId id="379" r:id="rId10"/>
    <p:sldId id="370" r:id="rId11"/>
    <p:sldId id="368" r:id="rId12"/>
    <p:sldId id="386" r:id="rId13"/>
    <p:sldId id="380" r:id="rId14"/>
    <p:sldId id="398" r:id="rId15"/>
    <p:sldId id="399" r:id="rId16"/>
    <p:sldId id="381" r:id="rId17"/>
    <p:sldId id="382" r:id="rId18"/>
    <p:sldId id="383" r:id="rId19"/>
  </p:sldIdLst>
  <p:sldSz cx="12192000" cy="68580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6FFC7"/>
    <a:srgbClr val="0000FF"/>
    <a:srgbClr val="333399"/>
    <a:srgbClr val="5F5F5F"/>
    <a:srgbClr val="808080"/>
    <a:srgbClr val="000000"/>
    <a:srgbClr val="5EB4B4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4711" autoAdjust="0"/>
  </p:normalViewPr>
  <p:slideViewPr>
    <p:cSldViewPr>
      <p:cViewPr varScale="1">
        <p:scale>
          <a:sx n="104" d="100"/>
          <a:sy n="104" d="100"/>
        </p:scale>
        <p:origin x="10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F95A0A-DB83-47E3-A594-CF81A22EF9F2}" type="datetimeFigureOut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340AF5-E645-4AF0-93FE-366E8DA0E2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86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fld id="{CEE5EE87-9926-4BFD-B2AD-F81896EA306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735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0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531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ED3DEE-3C23-46D1-A51F-F639D27ED94C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1987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E3A08-227C-42CD-9FCA-04D49D2D564D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8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39AF2-9250-4371-AA40-2899BFCA6724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6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6BEDA-6877-4F06-8C60-3AE6F777B8DA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4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675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D59A1-BA99-4035-B9D5-EF508E4EB753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E5EE87-9926-4BFD-B2AD-F81896EA306D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8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819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144856-8B3A-4C70-9EDC-6A1F7E010710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E5EE87-9926-4BFD-B2AD-F81896EA306D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144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ko-KR" altLang="en-US" sz="1200" dirty="0"/>
              <a:t>심평원 이사회의 심의의결사항 및 회의는 공단의 규정을 준용</a:t>
            </a:r>
            <a:endParaRPr lang="ko-KR" altLang="en-US" dirty="0"/>
          </a:p>
        </p:txBody>
      </p:sp>
      <p:sp>
        <p:nvSpPr>
          <p:cNvPr id="37891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D2195E-A430-4A4B-A6AF-F1DF341F361E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9939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6C44B-F843-4EB4-BD52-616F6224DC8B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 descr="238"/>
          <p:cNvPicPr>
            <a:picLocks noChangeAspect="1" noChangeArrowheads="1"/>
          </p:cNvPicPr>
          <p:nvPr/>
        </p:nvPicPr>
        <p:blipFill>
          <a:blip r:embed="rId2"/>
          <a:srcRect t="1578"/>
          <a:stretch>
            <a:fillRect/>
          </a:stretch>
        </p:blipFill>
        <p:spPr bwMode="ltGray">
          <a:xfrm>
            <a:off x="-12699" y="0"/>
            <a:ext cx="569383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4"/>
          <p:cNvSpPr>
            <a:spLocks noChangeArrowheads="1"/>
          </p:cNvSpPr>
          <p:nvPr/>
        </p:nvSpPr>
        <p:spPr bwMode="auto">
          <a:xfrm>
            <a:off x="203200" y="228600"/>
            <a:ext cx="117856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latinLnBrk="0">
              <a:defRPr/>
            </a:pPr>
            <a:endParaRPr lang="ko-KR" altLang="en-US"/>
          </a:p>
        </p:txBody>
      </p:sp>
      <p:pic>
        <p:nvPicPr>
          <p:cNvPr id="6" name="Picture 6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6000" y="5867401"/>
            <a:ext cx="914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91200" y="2895600"/>
            <a:ext cx="5384800" cy="685800"/>
          </a:xfrm>
          <a:effectLst/>
        </p:spPr>
        <p:txBody>
          <a:bodyPr/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4038600"/>
            <a:ext cx="538480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553201"/>
            <a:ext cx="2844800" cy="244475"/>
          </a:xfrm>
        </p:spPr>
        <p:txBody>
          <a:bodyPr/>
          <a:lstStyle>
            <a:lvl1pPr algn="l">
              <a:defRPr sz="10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3323E3E2-5C0A-47EB-B0FF-4CE223ED903D}" type="datetime1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4267200" y="6553201"/>
            <a:ext cx="38608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000"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42400" y="6553201"/>
            <a:ext cx="2844800" cy="244475"/>
          </a:xfrm>
        </p:spPr>
        <p:txBody>
          <a:bodyPr/>
          <a:lstStyle>
            <a:lvl1pPr algn="r">
              <a:defRPr sz="1000" b="0"/>
            </a:lvl1pPr>
          </a:lstStyle>
          <a:p>
            <a:pPr>
              <a:defRPr/>
            </a:pPr>
            <a:fld id="{941EA4AE-38AA-4338-A947-CE24BDEE6B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DE6E7-7271-4859-9A74-0B220AA73CAE}" type="datetime1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84576-881E-4237-AE49-8FE8290E714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3000" y="714375"/>
            <a:ext cx="2717800" cy="56102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714375"/>
            <a:ext cx="7950200" cy="56102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65A04-C700-40F0-B08B-6D78CF7D1C9A}" type="datetime1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5B9A2-37FE-45EC-88C0-448306CD4AB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200" y="714375"/>
            <a:ext cx="97536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5334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447800"/>
            <a:ext cx="5334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66346-2997-4A1F-8367-F2BED790B7F4}" type="datetime1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281FF-9584-4508-8FF8-E7C254322F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200" y="714375"/>
            <a:ext cx="97536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447800"/>
            <a:ext cx="108712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35E11-F005-4EFD-96FD-92C82C3F84F6}" type="datetime1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A6D04-6DFD-48C5-A85C-2131497CB7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93282-0D37-4C32-B766-1B0955A4EAF1}" type="datetime1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CFC65-7DE4-4407-BD47-D5AFC0D7FB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67EF-36D6-4AF3-AD5E-C165DEC1EBF8}" type="datetime1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9822F-E427-4C93-9F23-069034FC7D0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34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46800" y="1447800"/>
            <a:ext cx="5334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712F7-4F46-4AC4-BF06-472EC4D9227C}" type="datetime1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7FFC9-007B-4913-B6F2-C97AB429C34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F0E1-3B54-42D9-AAF4-E48AFE76D36D}" type="datetime1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8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DE306-982A-4BD1-A3E3-61A462DFFE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B0B90-12D6-4CEB-A710-CB17D3BFCA32}" type="datetime1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1F1C4-DD8F-4E58-8FC8-EB8CF7D7AA0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DD713-9647-4B15-A487-6D195E21FA73}" type="datetime1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3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5223F-0E5D-4985-A151-8726C3E581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590AC-9B4C-4402-A1B5-E1F12C5AD956}" type="datetime1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4FF40-BFBC-4E03-913D-67AD226AB1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0EB35-B126-40D6-AD83-403CC0E8056A}" type="datetime1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79ED6-BDEF-4D96-A7D0-7BE537F8DC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203200" y="609600"/>
          <a:ext cx="1178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22857143" imgH="2819048" progId="">
                  <p:embed/>
                </p:oleObj>
              </mc:Choice>
              <mc:Fallback>
                <p:oleObj name="Image" r:id="rId15" imgW="22857143" imgH="2819048" progId="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609600"/>
                        <a:ext cx="11785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10668000" y="6019801"/>
          <a:ext cx="914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7" imgW="1494385" imgH="1182930" progId="">
                  <p:embed/>
                </p:oleObj>
              </mc:Choice>
              <mc:Fallback>
                <p:oleObj name="Image" r:id="rId17" imgW="1494385" imgH="1182930" progId="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0" y="6019801"/>
                        <a:ext cx="914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727200" y="714375"/>
            <a:ext cx="975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10871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8026400" y="304801"/>
            <a:ext cx="2540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sz="900">
                <a:latin typeface="Verdana" pitchFamily="34" charset="0"/>
              </a:defRPr>
            </a:lvl1pPr>
          </a:lstStyle>
          <a:p>
            <a:pPr>
              <a:defRPr/>
            </a:pPr>
            <a:fld id="{B87E234D-3993-4DF4-9F64-E267CA5F0838}" type="datetime1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1092" name="AutoShape 68"/>
          <p:cNvSpPr>
            <a:spLocks noChangeArrowheads="1"/>
          </p:cNvSpPr>
          <p:nvPr/>
        </p:nvSpPr>
        <p:spPr bwMode="auto">
          <a:xfrm>
            <a:off x="203200" y="228600"/>
            <a:ext cx="117856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latinLnBrk="0">
              <a:defRPr/>
            </a:pPr>
            <a:endParaRPr lang="ko-KR" altLang="en-US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gray">
          <a:xfrm>
            <a:off x="304800" y="65532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defRPr/>
            </a:pPr>
            <a:endParaRPr lang="en-US" altLang="ko-KR" sz="1000" b="0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gray">
          <a:xfrm>
            <a:off x="4267200" y="6553201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defRPr/>
            </a:pPr>
            <a:endParaRPr lang="en-US" altLang="ko-KR" sz="1000" b="0"/>
          </a:p>
        </p:txBody>
      </p:sp>
      <p:sp>
        <p:nvSpPr>
          <p:cNvPr id="1101" name="Rectangle 7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876800" y="647700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400"/>
            </a:lvl1pPr>
          </a:lstStyle>
          <a:p>
            <a:pPr>
              <a:defRPr/>
            </a:pPr>
            <a:fld id="{6B050FF5-5763-4A0F-B792-D20882AD03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52BE15-5779-4363-932E-8BBEFD2452A8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17410" name="Picture 13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1" y="4214814"/>
            <a:ext cx="2481263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5640" y="2819400"/>
            <a:ext cx="7507560" cy="6858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ko-KR" altLang="en-US" sz="4800" dirty="0">
                <a:ea typeface="굴림" charset="-127"/>
              </a:rPr>
              <a:t>우리나라의 사회보험제도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991544" y="1233486"/>
            <a:ext cx="7696200" cy="28194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r" latinLnBrk="0"/>
            <a:endParaRPr lang="ko-KR" altLang="en-US"/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5943600" y="2286000"/>
            <a:ext cx="4419600" cy="2667000"/>
          </a:xfrm>
          <a:prstGeom prst="rect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r" latinLnBrk="0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42"/>
    </mc:Choice>
    <mc:Fallback xmlns="">
      <p:transition spd="slow" advTm="192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688B4F-BB06-4A15-971F-0CD032DD8C49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 업무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47528" y="1484785"/>
            <a:ext cx="8424936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ko-KR" sz="2400" b="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4</a:t>
            </a:r>
            <a:r>
              <a:rPr lang="en-US" altLang="ko-KR" sz="24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) </a:t>
            </a:r>
            <a:r>
              <a:rPr lang="ko-KR" altLang="en-US" sz="24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심사청구</a:t>
            </a:r>
            <a:r>
              <a:rPr lang="en-US" altLang="ko-KR" sz="24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, </a:t>
            </a:r>
            <a:r>
              <a:rPr lang="ko-KR" altLang="en-US" sz="24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현지확인 등</a:t>
            </a:r>
          </a:p>
          <a:p>
            <a:pPr marL="457200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심사청구 및 접수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요양기관이 심평원 제출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요양급여비용심사청구서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요양급여비용명세서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심평원 지체 없이 접수증 발급 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요양급여비용심사청구서 등의 반려 및 수정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보완 요청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필수사항 누락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청구오류 등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심사관련 보완자료의 요청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제출된 자료만으로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심사곤란시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요양급여비용 내역의 현지확인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사실여부 확인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필요시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신분증 제출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요양급여비용의 진료사실 확인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요양급여비용 심사결과의 통보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지체 없이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요양기관 및 공단에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57200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요양급여비용의 지급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지체 없이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57200" indent="-360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심사결과에 대한 이의신청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요양기관 또는 공단이 심평원의 요양급여비용 심사결과에 이의가 있을 때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(90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일 이내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, 180</a:t>
            </a:r>
            <a:r>
              <a:rPr lang="ko-KR" altLang="en-US" sz="2000" b="0" spc="-150" dirty="0" err="1">
                <a:latin typeface="휴먼모음T" pitchFamily="18" charset="-127"/>
                <a:ea typeface="휴먼모음T" pitchFamily="18" charset="-127"/>
              </a:rPr>
              <a:t>일경과시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 제기 못함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심평원은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60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일 이내에 이의신청결과를 통보하여야 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584"/>
    </mc:Choice>
    <mc:Fallback xmlns="">
      <p:transition spd="slow" advTm="57458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BB52B0-CEF5-4A67-ADF6-05A6F3BBEBA6}" type="slidenum">
              <a:rPr lang="ko-KR" altLang="en-US" smtClean="0"/>
              <a:pPr/>
              <a:t>11</a:t>
            </a:fld>
            <a:endParaRPr lang="en-US" altLang="ko-K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546" y="1"/>
            <a:ext cx="6786610" cy="678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524000" y="142852"/>
            <a:ext cx="242886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5) </a:t>
            </a:r>
            <a:r>
              <a:rPr lang="ko-KR" altLang="en-US" sz="2000" b="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 심사업무 절차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24000" y="2285992"/>
            <a:ext cx="257173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solidFill>
                  <a:srgbClr val="0000FF"/>
                </a:solidFill>
                <a:latin typeface="HY궁서" pitchFamily="18" charset="-127"/>
                <a:ea typeface="HY궁서" pitchFamily="18" charset="-127"/>
              </a:rPr>
              <a:t>청구명세서 접수</a:t>
            </a:r>
            <a:endParaRPr lang="en-US" altLang="ko-KR" dirty="0">
              <a:solidFill>
                <a:srgbClr val="0000FF"/>
              </a:solidFill>
              <a:latin typeface="HY궁서" pitchFamily="18" charset="-127"/>
              <a:ea typeface="HY궁서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solidFill>
                  <a:srgbClr val="0000FF"/>
                </a:solidFill>
                <a:latin typeface="HY궁서" pitchFamily="18" charset="-127"/>
                <a:ea typeface="HY궁서" pitchFamily="18" charset="-127"/>
              </a:rPr>
              <a:t>전산점검</a:t>
            </a:r>
            <a:endParaRPr lang="en-US" altLang="ko-KR" dirty="0">
              <a:solidFill>
                <a:srgbClr val="0000FF"/>
              </a:solidFill>
              <a:latin typeface="HY궁서" pitchFamily="18" charset="-127"/>
              <a:ea typeface="HY궁서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solidFill>
                  <a:srgbClr val="0000FF"/>
                </a:solidFill>
                <a:latin typeface="HY궁서" pitchFamily="18" charset="-127"/>
                <a:ea typeface="HY궁서" pitchFamily="18" charset="-127"/>
              </a:rPr>
              <a:t>인공지능전산심사</a:t>
            </a:r>
            <a:endParaRPr lang="en-US" altLang="ko-KR" dirty="0">
              <a:solidFill>
                <a:srgbClr val="0000FF"/>
              </a:solidFill>
              <a:latin typeface="HY궁서" pitchFamily="18" charset="-127"/>
              <a:ea typeface="HY궁서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solidFill>
                  <a:srgbClr val="0000FF"/>
                </a:solidFill>
                <a:latin typeface="HY궁서" pitchFamily="18" charset="-127"/>
                <a:ea typeface="HY궁서" pitchFamily="18" charset="-127"/>
              </a:rPr>
              <a:t>전문심사</a:t>
            </a:r>
            <a:endParaRPr lang="en-US" altLang="ko-KR" dirty="0">
              <a:solidFill>
                <a:srgbClr val="0000FF"/>
              </a:solidFill>
              <a:latin typeface="HY궁서" pitchFamily="18" charset="-127"/>
              <a:ea typeface="HY궁서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solidFill>
                  <a:srgbClr val="0000FF"/>
                </a:solidFill>
                <a:latin typeface="HY궁서" pitchFamily="18" charset="-127"/>
                <a:ea typeface="HY궁서" pitchFamily="18" charset="-127"/>
              </a:rPr>
              <a:t>심사사후관리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849"/>
    </mc:Choice>
    <mc:Fallback xmlns="">
      <p:transition spd="slow" advTm="2188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688B4F-BB06-4A15-971F-0CD032DD8C49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 업무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09720" y="1500174"/>
            <a:ext cx="842493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ko-KR" sz="24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6) </a:t>
            </a:r>
            <a:r>
              <a:rPr lang="ko-KR" altLang="en-US" sz="24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심사 사후관리 세부업무</a:t>
            </a: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고액진료건 청구착오 점검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중복청구건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처방전 중복청구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점검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약사의 진료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조제건 점검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소멸시효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완성건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점검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폐업일 후 진료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조제건 점검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업무정지처분 및 폐업기관 등이 발행한 처방전 관련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약제비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점검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부적합판정 장비 및 무허가 장비 진료건 점검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간호관리료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등급조정에 따른 심사결정내역 점검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중복등재인력 소속요양기관 청구내역 점검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의사수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약사수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변경기관의 지연신고에 따른 차등수가 적용 착오 점검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>
                <a:latin typeface="휴먼모음T" pitchFamily="18" charset="-127"/>
                <a:ea typeface="휴먼모음T" pitchFamily="18" charset="-127"/>
              </a:rPr>
              <a:t>출입국 의료인력에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의한 요양급여비용 청구여부 점검</a:t>
            </a:r>
          </a:p>
        </p:txBody>
      </p:sp>
    </p:spTree>
    <p:extLst>
      <p:ext uri="{BB962C8B-B14F-4D97-AF65-F5344CB8AC3E}">
        <p14:creationId xmlns:p14="http://schemas.microsoft.com/office/powerpoint/2010/main" val="26553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918"/>
    </mc:Choice>
    <mc:Fallback xmlns="">
      <p:transition spd="slow" advTm="19391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A5E077-14B7-4815-BCBE-BC1DDF48A603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9750" y="1494849"/>
            <a:ext cx="8643968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  <a:defRPr/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요양급여의 적정성 평가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0"/>
              </a:spcAft>
              <a:buAutoNum type="arabicParenR"/>
              <a:defRPr/>
            </a:pPr>
            <a:r>
              <a:rPr lang="ko-KR" altLang="en-US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의의</a:t>
            </a:r>
            <a:endParaRPr lang="en-US" altLang="ko-KR" sz="2200" b="0" spc="-16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요양기관이 가입자 또는 피부양자에게 요양급여 즉 진찰</a:t>
            </a:r>
            <a:r>
              <a:rPr lang="en-US" sz="2200" spc="-160" dirty="0"/>
              <a:t>·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검사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약제</a:t>
            </a:r>
            <a:r>
              <a:rPr lang="en-US" sz="2200" spc="-160" dirty="0"/>
              <a:t>·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치료재료의 지급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처치</a:t>
            </a:r>
            <a:r>
              <a:rPr lang="en-US" sz="2200" spc="-160" dirty="0"/>
              <a:t>·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수술 기타의 치료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예방</a:t>
            </a:r>
            <a:r>
              <a:rPr lang="en-US" sz="2200" spc="-160" dirty="0"/>
              <a:t>·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재활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입원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간호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이송의 </a:t>
            </a:r>
            <a:r>
              <a:rPr lang="ko-KR" altLang="en-US" sz="22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의</a:t>
            </a:r>
            <a:r>
              <a:rPr lang="en-US" sz="2200" spc="-160" dirty="0">
                <a:solidFill>
                  <a:srgbClr val="0000FF"/>
                </a:solidFill>
              </a:rPr>
              <a:t>·</a:t>
            </a:r>
            <a:r>
              <a:rPr lang="ko-KR" altLang="en-US" sz="22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약학적 타당성과 비용효과성에 대하여 평가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하는 것</a:t>
            </a:r>
          </a:p>
          <a:p>
            <a:pPr marL="457200" indent="-457200" algn="just">
              <a:spcAft>
                <a:spcPts val="0"/>
              </a:spcAft>
              <a:defRPr/>
            </a:pPr>
            <a:r>
              <a:rPr lang="en-US" altLang="ko-KR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관련 고시</a:t>
            </a:r>
            <a:endParaRPr lang="en-US" altLang="ko-KR" sz="2200" b="0" spc="-16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ko-KR" altLang="en-US" sz="22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요양급여의 적정성 평가 및 요양급여 비용의 가감지급 기준</a:t>
            </a:r>
            <a:r>
              <a:rPr lang="en-US" altLang="ko-KR" b="0" spc="-16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2001-50</a:t>
            </a:r>
            <a:r>
              <a:rPr lang="ko-KR" altLang="en-US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호</a:t>
            </a:r>
            <a:r>
              <a:rPr lang="en-US" altLang="ko-KR" b="0" spc="-16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b="0" spc="-16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제정고시 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평가의 일반원칙</a:t>
            </a:r>
          </a:p>
          <a:p>
            <a:pPr marL="468000" indent="-324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요양기관 종별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진료과목별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소재지역별 또는 진료형태 등을 감안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marL="468000" indent="-324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200" b="0" spc="-220" dirty="0">
                <a:latin typeface="휴먼모음T" pitchFamily="18" charset="-127"/>
                <a:ea typeface="휴먼모음T" pitchFamily="18" charset="-127"/>
              </a:rPr>
              <a:t>요양급여의 제공여건이 유사하거나 동질적인 요양기관별로 </a:t>
            </a:r>
            <a:r>
              <a:rPr lang="ko-KR" altLang="en-US" sz="2200" b="0" spc="-220" dirty="0" err="1">
                <a:latin typeface="휴먼모음T" pitchFamily="18" charset="-127"/>
                <a:ea typeface="휴먼모음T" pitchFamily="18" charset="-127"/>
              </a:rPr>
              <a:t>평가군을</a:t>
            </a:r>
            <a:r>
              <a:rPr lang="ko-KR" altLang="en-US" sz="2200" b="0" spc="-220" dirty="0">
                <a:latin typeface="휴먼모음T" pitchFamily="18" charset="-127"/>
                <a:ea typeface="휴먼모음T" pitchFamily="18" charset="-127"/>
              </a:rPr>
              <a:t> 분류하여 실시</a:t>
            </a:r>
            <a:endParaRPr lang="en-US" altLang="ko-KR" sz="2200" b="0" spc="-220" dirty="0">
              <a:latin typeface="휴먼모음T" pitchFamily="18" charset="-127"/>
              <a:ea typeface="휴먼모음T" pitchFamily="18" charset="-127"/>
            </a:endParaRPr>
          </a:p>
          <a:p>
            <a:pPr marL="468000" indent="-3240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객관적이고 전문적인 방법으로 실시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n-US" altLang="ko-KR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4) </a:t>
            </a:r>
            <a:r>
              <a:rPr lang="ko-KR" altLang="en-US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평가계획의 수립</a:t>
            </a:r>
            <a:endParaRPr lang="en-US" altLang="ko-KR" sz="2200" b="0" spc="-16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68000" indent="-324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보건복지부장관의 승인을 얻어 시행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marL="468000" indent="-324000" algn="just">
              <a:spcAft>
                <a:spcPts val="0"/>
              </a:spcAft>
              <a:buFont typeface="+mj-ea"/>
              <a:buAutoNum type="circleNumDbPlain"/>
            </a:pP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평가계획을 평가실시 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월 이전에 요양기관 관련기관이 사전에 알 수 있도록 공개</a:t>
            </a:r>
            <a:endParaRPr lang="en-US" altLang="ko-KR" sz="2200" b="0" spc="-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63" y="714375"/>
            <a:ext cx="7643812" cy="5334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 업무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663"/>
    </mc:Choice>
    <mc:Fallback xmlns="">
      <p:transition spd="slow" advTm="18966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9616" y="714375"/>
            <a:ext cx="7494984" cy="533400"/>
          </a:xfrm>
        </p:spPr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절 업무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11F1C4-DD8F-4E58-8FC8-EB8CF7D7AA08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1666844" y="1428737"/>
            <a:ext cx="878687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5) </a:t>
            </a:r>
            <a:r>
              <a:rPr lang="ko-KR" altLang="en-US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평가대상 선정 및 평가기준</a:t>
            </a:r>
          </a:p>
          <a:p>
            <a:pPr marL="457200" indent="-360000" algn="just">
              <a:buFont typeface="+mj-ea"/>
              <a:buAutoNum type="circleNumDbPlain"/>
            </a:pP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평가대상 </a:t>
            </a:r>
            <a:r>
              <a:rPr lang="ko-KR" altLang="en-US" sz="2200" b="0" spc="-200" dirty="0" err="1">
                <a:latin typeface="휴먼모음T" pitchFamily="18" charset="-127"/>
                <a:ea typeface="휴먼모음T" pitchFamily="18" charset="-127"/>
              </a:rPr>
              <a:t>선정시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 우선순위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전체 요양급여에서 차지하는 빈도나 비용의 비중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의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약학적 중요성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사회적 관심의 정도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평가실시로 기대되는 개선효과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평가용이성</a:t>
            </a:r>
            <a:endParaRPr lang="en-US" altLang="ko-KR" sz="2200" b="0" spc="-200" dirty="0">
              <a:latin typeface="휴먼모음T" pitchFamily="18" charset="-127"/>
              <a:ea typeface="휴먼모음T" pitchFamily="18" charset="-127"/>
            </a:endParaRPr>
          </a:p>
          <a:p>
            <a:pPr marL="457200" indent="-3600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평가기준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표준화 및 계량화의 가능성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기존의 임상진료지침이나 진료지표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최신 의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약학적 전문지식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비용효과 등 경제성 지표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algn="just"/>
            <a:r>
              <a:rPr lang="en-US" altLang="ko-KR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6) </a:t>
            </a:r>
            <a:r>
              <a:rPr lang="ko-KR" altLang="en-US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평가방법 및 평가결과의 적용 등</a:t>
            </a:r>
            <a:endParaRPr lang="en-US" altLang="ko-KR" sz="2200" b="0" spc="-16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57200" indent="-360000" algn="just"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심평원은 요양기관에 필요한 자료제출 요구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 err="1">
                <a:latin typeface="휴먼모음T" pitchFamily="18" charset="-127"/>
                <a:ea typeface="휴먼모음T" pitchFamily="18" charset="-127"/>
              </a:rPr>
              <a:t>불응시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등급조정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marL="457200" indent="-360000" algn="just"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평가결과를 요양기관에 통보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평가결과의 중요사항은 의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60" dirty="0" err="1">
                <a:latin typeface="휴먼모음T" pitchFamily="18" charset="-127"/>
                <a:ea typeface="휴먼모음T" pitchFamily="18" charset="-127"/>
              </a:rPr>
              <a:t>약단체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및 국민건강보험공단에 통보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marL="457200" indent="-3600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가감지급 </a:t>
            </a:r>
            <a:r>
              <a:rPr lang="ko-KR" altLang="en-US" sz="2200" b="0" spc="-160" dirty="0" err="1">
                <a:latin typeface="휴먼모음T" pitchFamily="18" charset="-127"/>
                <a:ea typeface="휴먼모음T" pitchFamily="18" charset="-127"/>
              </a:rPr>
              <a:t>적용시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공단에 통보하는 평가결과에 요양기관별 가감지급금액을 포함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algn="just"/>
            <a:r>
              <a:rPr lang="en-US" altLang="ko-KR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7) </a:t>
            </a:r>
            <a:r>
              <a:rPr lang="ko-KR" altLang="en-US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가감지급금액 범위 등</a:t>
            </a:r>
            <a:endParaRPr lang="en-US" altLang="ko-KR" sz="2200" b="0" spc="-16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57200" indent="-360000" algn="just">
              <a:buFont typeface="+mj-ea"/>
              <a:buAutoNum type="circleNumDbPlain"/>
            </a:pPr>
            <a:r>
              <a:rPr lang="ko-KR" altLang="en-US" sz="2100" b="0" spc="-160" dirty="0">
                <a:latin typeface="휴먼모음T" pitchFamily="18" charset="-127"/>
                <a:ea typeface="휴먼모음T" pitchFamily="18" charset="-127"/>
              </a:rPr>
              <a:t>평가결과의 </a:t>
            </a:r>
            <a:r>
              <a:rPr lang="ko-KR" altLang="en-US" sz="2100" b="0" spc="-160" dirty="0" err="1">
                <a:latin typeface="휴먼모음T" pitchFamily="18" charset="-127"/>
                <a:ea typeface="휴먼모음T" pitchFamily="18" charset="-127"/>
              </a:rPr>
              <a:t>적용시</a:t>
            </a:r>
            <a:r>
              <a:rPr lang="ko-KR" altLang="en-US" sz="2100" b="0" spc="-160" dirty="0">
                <a:latin typeface="휴먼모음T" pitchFamily="18" charset="-127"/>
                <a:ea typeface="휴먼모음T" pitchFamily="18" charset="-127"/>
              </a:rPr>
              <a:t> 가감지급 금액의 범위는 평가대상 요양기관의 전년도 심사결정 공단부담액의 </a:t>
            </a:r>
            <a:r>
              <a:rPr lang="en-US" altLang="ko-KR" sz="21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sz="21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100" b="0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10</a:t>
            </a:r>
            <a:r>
              <a:rPr lang="ko-KR" altLang="en-US" sz="2100" b="0" spc="-160" dirty="0">
                <a:latin typeface="휴먼모음T" pitchFamily="18" charset="-127"/>
                <a:ea typeface="휴먼모음T" pitchFamily="18" charset="-127"/>
              </a:rPr>
              <a:t>의 범위에서 정함</a:t>
            </a:r>
            <a:r>
              <a:rPr lang="en-US" altLang="ko-KR" sz="2100" b="0" spc="-16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57200" indent="-360000" algn="just">
              <a:buFont typeface="+mj-ea"/>
              <a:buAutoNum type="circleNumDbPlain"/>
            </a:pPr>
            <a:r>
              <a:rPr lang="ko-KR" altLang="en-US" sz="2100" b="0" spc="-160" dirty="0">
                <a:latin typeface="휴먼모음T" pitchFamily="18" charset="-127"/>
                <a:ea typeface="휴먼모음T" pitchFamily="18" charset="-127"/>
              </a:rPr>
              <a:t>평가등급 또는 평가점수가 향상되거나 상위등급을 </a:t>
            </a:r>
            <a:r>
              <a:rPr lang="en-US" altLang="ko-KR" sz="2100" b="0" spc="-16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100" b="0" spc="-160" dirty="0" err="1">
                <a:latin typeface="휴먼모음T" pitchFamily="18" charset="-127"/>
                <a:ea typeface="휴먼모음T" pitchFamily="18" charset="-127"/>
              </a:rPr>
              <a:t>년이상</a:t>
            </a:r>
            <a:r>
              <a:rPr lang="ko-KR" altLang="en-US" sz="2100" b="0" spc="-160" dirty="0">
                <a:latin typeface="휴먼모음T" pitchFamily="18" charset="-127"/>
                <a:ea typeface="휴먼모음T" pitchFamily="18" charset="-127"/>
              </a:rPr>
              <a:t> 유지한 경우에도 가산 지급할 수 있음</a:t>
            </a:r>
            <a:r>
              <a:rPr lang="en-US" altLang="ko-KR" sz="2100" b="0" spc="-16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100" b="0" spc="-16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06"/>
    </mc:Choice>
    <mc:Fallback xmlns="">
      <p:transition spd="slow" advTm="12980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347DCB-8A16-4EDE-BFCA-0B62CAD37719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512" y="764704"/>
            <a:ext cx="97536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400" dirty="0">
                <a:ea typeface="굴림" charset="-127"/>
              </a:rPr>
              <a:t>제</a:t>
            </a:r>
            <a:r>
              <a:rPr lang="en-US" altLang="ko-KR" sz="2400" dirty="0">
                <a:ea typeface="굴림" charset="-127"/>
              </a:rPr>
              <a:t>3</a:t>
            </a:r>
            <a:r>
              <a:rPr lang="ko-KR" altLang="en-US" sz="2400" dirty="0">
                <a:ea typeface="굴림" charset="-127"/>
              </a:rPr>
              <a:t>절 조직구성 및 운영</a:t>
            </a:r>
            <a:endParaRPr lang="en-US" altLang="ko-KR" sz="2400" dirty="0">
              <a:ea typeface="굴림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40A445-C31C-4EBD-B502-17717194E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29"/>
    </mc:Choice>
    <mc:Fallback xmlns="">
      <p:transition spd="slow" advTm="5352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714375"/>
            <a:ext cx="7315200" cy="533400"/>
          </a:xfrm>
        </p:spPr>
        <p:txBody>
          <a:bodyPr/>
          <a:lstStyle/>
          <a:p>
            <a:pPr eaLnBrk="1" hangingPunct="1"/>
            <a:r>
              <a:rPr lang="ko-KR" altLang="en-US">
                <a:ea typeface="굴림" charset="-127"/>
              </a:rPr>
              <a:t>제</a:t>
            </a:r>
            <a:r>
              <a:rPr lang="en-US" altLang="ko-KR">
                <a:ea typeface="굴림" charset="-127"/>
              </a:rPr>
              <a:t>3</a:t>
            </a:r>
            <a:r>
              <a:rPr lang="ko-KR" altLang="en-US">
                <a:ea typeface="굴림" charset="-127"/>
              </a:rPr>
              <a:t>절 조직구성 및 운영</a:t>
            </a:r>
            <a:endParaRPr lang="en-US" altLang="ko-KR">
              <a:ea typeface="굴림" charset="-127"/>
            </a:endParaRPr>
          </a:p>
        </p:txBody>
      </p:sp>
      <p:sp>
        <p:nvSpPr>
          <p:cNvPr id="36866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988D99-910A-4354-82C1-C600037E9138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9750" y="1500189"/>
            <a:ext cx="8572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8775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임원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원장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이사 </a:t>
            </a:r>
            <a:r>
              <a:rPr lang="en-US" altLang="ko-KR" sz="2200" b="0" u="sng" spc="-160" dirty="0">
                <a:latin typeface="휴먼모음T" pitchFamily="18" charset="-127"/>
                <a:ea typeface="휴먼모음T" pitchFamily="18" charset="-127"/>
              </a:rPr>
              <a:t>15</a:t>
            </a:r>
            <a:r>
              <a:rPr lang="ko-KR" altLang="en-US" sz="2200" b="0" u="sng" spc="-160" dirty="0">
                <a:latin typeface="휴먼모음T" pitchFamily="18" charset="-127"/>
                <a:ea typeface="휴먼모음T" pitchFamily="18" charset="-127"/>
              </a:rPr>
              <a:t>인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및 감사 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인을 둠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400" u="sng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원장</a:t>
            </a:r>
            <a:r>
              <a:rPr lang="en-US" altLang="ko-KR" sz="2000" b="0" u="sng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u="sng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복지부장관 제청</a:t>
            </a:r>
            <a:r>
              <a:rPr lang="en-US" altLang="ko-KR" sz="2000" u="sng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000" u="sng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u="sng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및 감사</a:t>
            </a:r>
            <a:r>
              <a:rPr lang="en-US" altLang="ko-KR" sz="2000" b="0" u="sng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u="sng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기재부장관 제청</a:t>
            </a:r>
            <a:r>
              <a:rPr lang="en-US" altLang="ko-KR" sz="2000" b="0" u="sng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200" u="sng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는</a:t>
            </a:r>
            <a:r>
              <a:rPr lang="ko-KR" altLang="en-US" sz="2400" u="sng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u="sng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대통령이 임명함</a:t>
            </a:r>
            <a:r>
              <a:rPr lang="en-US" altLang="ko-KR" sz="22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en-US" altLang="ko-KR" sz="22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/ </a:t>
            </a:r>
            <a:r>
              <a:rPr lang="ko-KR" altLang="en-US" sz="22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원장</a:t>
            </a:r>
            <a:r>
              <a:rPr lang="en-US" altLang="ko-KR" sz="22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이사 중 </a:t>
            </a:r>
            <a:r>
              <a:rPr lang="en-US" altLang="ko-KR" sz="22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4</a:t>
            </a:r>
            <a:r>
              <a:rPr lang="ko-KR" altLang="en-US" sz="22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명 및 감사는 상임으로 함</a:t>
            </a:r>
            <a:r>
              <a:rPr lang="en-US" altLang="ko-KR" sz="22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/ </a:t>
            </a:r>
            <a:r>
              <a:rPr lang="ko-KR" altLang="en-US" sz="22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상임이사는 원장이 임명</a:t>
            </a:r>
            <a:endParaRPr lang="en-US" altLang="ko-KR" sz="2200" b="0" spc="-16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비상임이사는 ①공단이 추천하는 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명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, ②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의약관계단체가 추천하는 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명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, ③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노동조합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‧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사용자단체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‧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소비자단체 및 </a:t>
            </a:r>
            <a:r>
              <a:rPr lang="ko-KR" altLang="en-US" sz="2200" b="0" spc="-200" dirty="0" err="1">
                <a:latin typeface="휴먼모음T" pitchFamily="18" charset="-127"/>
                <a:ea typeface="휴먼모음T" pitchFamily="18" charset="-127"/>
              </a:rPr>
              <a:t>농어업인단체가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 추천하는 각 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명 등 총 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10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명과 대통령령으로 정하는 바에 따라 추천한 관계 공무원 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명을 보건복지부장관이 임명</a:t>
            </a:r>
          </a:p>
          <a:p>
            <a:pPr marL="358775" lvl="1" indent="-457200" algn="just">
              <a:spcAft>
                <a:spcPts val="600"/>
              </a:spcAft>
            </a:pPr>
            <a:r>
              <a:rPr lang="en-US" altLang="ko-KR" sz="2400" spc="-16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spc="-16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진료심사평가위원회</a:t>
            </a:r>
            <a:endParaRPr lang="ko-KR" altLang="en-US" sz="2400" spc="-160" dirty="0"/>
          </a:p>
          <a:p>
            <a:pPr marL="358775" lvl="1" indent="-457200" algn="just">
              <a:spcAft>
                <a:spcPts val="0"/>
              </a:spcAft>
            </a:pPr>
            <a:r>
              <a:rPr lang="en-US" altLang="ko-KR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구성</a:t>
            </a:r>
            <a:r>
              <a:rPr lang="en-US" altLang="ko-KR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: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위원장을 포함한 </a:t>
            </a:r>
            <a:r>
              <a:rPr lang="en-US" altLang="ko-KR" sz="2200" b="0" u="sng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90</a:t>
            </a:r>
            <a:r>
              <a:rPr lang="ko-KR" altLang="en-US" sz="2200" b="0" u="sng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명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이내의 상근심사위원과 </a:t>
            </a:r>
            <a:r>
              <a:rPr lang="en-US" altLang="ko-KR" sz="22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1,000</a:t>
            </a:r>
            <a:r>
              <a:rPr lang="ko-KR" altLang="en-US" sz="22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명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이내의 비상근심사위원으로 구성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진료과목별 분과위원회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를 둠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marL="358775" lvl="1" indent="-457200" algn="just">
              <a:spcAft>
                <a:spcPts val="0"/>
              </a:spcAft>
            </a:pPr>
            <a:r>
              <a:rPr lang="en-US" altLang="ko-KR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b="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위원의 자격</a:t>
            </a:r>
            <a:endParaRPr lang="en-US" altLang="ko-KR" sz="2200" b="0" spc="-16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공단 임원의 결격사유에 해당되지 아니하는 자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의사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치과의사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한의사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약사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대학교수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보건의약 또는 건강보험관련 전문가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522"/>
    </mc:Choice>
    <mc:Fallback xmlns="">
      <p:transition spd="slow" advTm="20852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019B4B-B785-4EB1-8CE7-AB1B3F3513E4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1738282" y="1428736"/>
            <a:ext cx="8643998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457200" algn="just">
              <a:spcAft>
                <a:spcPts val="600"/>
              </a:spcAft>
            </a:pPr>
            <a:r>
              <a:rPr lang="en-US" altLang="ko-KR" sz="2400" b="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400" b="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심사위원의 임명 및 위촉</a:t>
            </a:r>
            <a:endParaRPr lang="en-US" altLang="ko-KR" sz="2400" b="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358775" lvl="1" indent="-457200" algn="just">
              <a:spcAft>
                <a:spcPts val="300"/>
              </a:spcAft>
            </a:pPr>
            <a:r>
              <a:rPr lang="en-US" altLang="ko-KR" sz="2400" b="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(1) </a:t>
            </a:r>
            <a:r>
              <a:rPr lang="ko-KR" altLang="en-US" sz="2400" b="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임명 및 임기</a:t>
            </a:r>
            <a:endParaRPr lang="en-US" altLang="ko-KR" sz="2400" b="0" spc="-150" dirty="0">
              <a:solidFill>
                <a:srgbClr val="C00000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상근심사위원은 </a:t>
            </a:r>
            <a:r>
              <a:rPr lang="ko-KR" altLang="en-US" sz="2400" b="0" spc="-17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심사평가원의 원장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이 ①공개경쟁의 방법에 의하여 선발된 자를 임명하거나 ②공단 또는 의약계 단체에서 추천한 자중에서 임명</a:t>
            </a:r>
            <a:endParaRPr lang="en-US" altLang="ko-KR" sz="2400" b="0" spc="-17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비상근심사위원은 심사평가원의 원장이 관련 의약분야별 전문학회 또는 의약계 단체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소비자 단체 및 심사평가원 이사회가 추천한 자중에서 위촉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심사위원의 임기는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년으로 하되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연임할 수 있음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58775" lvl="1" indent="-457200" algn="just">
              <a:spcAft>
                <a:spcPts val="300"/>
              </a:spcAft>
            </a:pPr>
            <a:r>
              <a:rPr lang="en-US" altLang="ko-KR" sz="2400" b="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(2) </a:t>
            </a:r>
            <a:r>
              <a:rPr lang="ko-KR" altLang="en-US" sz="2400" b="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해임</a:t>
            </a:r>
            <a:r>
              <a:rPr lang="en-US" altLang="ko-KR" sz="2400" b="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·</a:t>
            </a:r>
            <a:r>
              <a:rPr lang="ko-KR" altLang="en-US" sz="2400" b="0" spc="-150" dirty="0" err="1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해촉</a:t>
            </a:r>
            <a:endParaRPr lang="en-US" altLang="ko-KR" sz="2400" b="0" spc="-150" dirty="0">
              <a:solidFill>
                <a:srgbClr val="C00000"/>
              </a:solidFill>
              <a:latin typeface="HY수평선B" pitchFamily="18" charset="-127"/>
              <a:ea typeface="HY수평선B" pitchFamily="18" charset="-127"/>
            </a:endParaRPr>
          </a:p>
          <a:p>
            <a:pPr marL="358775" lvl="1" indent="-457200" algn="just">
              <a:spcAft>
                <a:spcPts val="0"/>
              </a:spcAft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① 신체상 또는 정신상의 장애로 직무를 수행할 수 없다고 인정되는 경우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58775" lvl="1" indent="-457200" algn="just">
              <a:spcAft>
                <a:spcPts val="0"/>
              </a:spcAft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② 직무상의 의무를 위반하거나 직무를 게을리한 경우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58775" lvl="1" indent="-457200" algn="just">
              <a:spcAft>
                <a:spcPts val="0"/>
              </a:spcAft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③ 고의 또는 중대한 과실로 심사평가원에 손실이 생기게 한 경우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58775" lvl="1" indent="-457200" algn="just">
              <a:spcAft>
                <a:spcPts val="0"/>
              </a:spcAft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④ 직무여부와 관계없이 품위를 손상하는 행위를 한 경우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>
                <a:ea typeface="굴림" charset="-127"/>
              </a:rPr>
              <a:t>제</a:t>
            </a:r>
            <a:r>
              <a:rPr lang="en-US" altLang="ko-KR" sz="2400" dirty="0">
                <a:ea typeface="굴림" charset="-127"/>
              </a:rPr>
              <a:t>3</a:t>
            </a:r>
            <a:r>
              <a:rPr lang="ko-KR" altLang="en-US" sz="2400" dirty="0">
                <a:ea typeface="굴림" charset="-127"/>
              </a:rPr>
              <a:t>절 조직구성 및 운영</a:t>
            </a:r>
            <a:endParaRPr lang="en-US" altLang="ko-KR" sz="2400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087"/>
    </mc:Choice>
    <mc:Fallback xmlns="">
      <p:transition spd="slow" advTm="8408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970C7F-9121-4DDD-9B88-FDBD326D63F2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40962" name="Rectangle 6"/>
          <p:cNvSpPr>
            <a:spLocks noChangeArrowheads="1"/>
          </p:cNvSpPr>
          <p:nvPr/>
        </p:nvSpPr>
        <p:spPr bwMode="auto">
          <a:xfrm>
            <a:off x="1738282" y="1428737"/>
            <a:ext cx="8643998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457200" algn="just">
              <a:spcAft>
                <a:spcPts val="0"/>
              </a:spcAft>
            </a:pPr>
            <a:r>
              <a:rPr lang="en-US" altLang="ko-KR" sz="2200" b="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4) </a:t>
            </a:r>
            <a:r>
              <a:rPr lang="ko-KR" altLang="en-US" sz="2200" b="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위원장</a:t>
            </a:r>
            <a:endParaRPr lang="en-US" altLang="ko-KR" sz="2200" b="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심사위원회에는 위원장 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인을 두며 심사위원회의 위원장은 심평원 원장이 임명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58775" lvl="1" indent="-457200" algn="just">
              <a:spcAft>
                <a:spcPts val="0"/>
              </a:spcAft>
            </a:pPr>
            <a:r>
              <a:rPr lang="en-US" altLang="ko-KR" sz="22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5) </a:t>
            </a:r>
            <a:r>
              <a:rPr lang="ko-KR" altLang="en-US" sz="22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회의 및 보수 등</a:t>
            </a:r>
            <a:endParaRPr lang="en-US" altLang="ko-KR" sz="2200" b="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심사위원회와 진료과목별 분과위원회의 회의는 재적위원 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1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이상의 요구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심평원 원장 또는 위원장의 요구가 있는 때 소집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회의는 재적위원 과반수의 출석으로 개의하고 출석위원 과반수의 찬성으로 의결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58775" lvl="1" indent="-457200" algn="just">
              <a:spcAft>
                <a:spcPts val="300"/>
              </a:spcAft>
            </a:pPr>
            <a:r>
              <a:rPr lang="en-US" altLang="ko-KR" sz="22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22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자금의 조달 등</a:t>
            </a:r>
            <a:endParaRPr lang="en-US" altLang="ko-KR" sz="2200" b="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심사평가원의 업무를 수행하기 위하여 </a:t>
            </a:r>
            <a:r>
              <a:rPr lang="ko-KR" altLang="en-US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공단으로부터 부담금을 징수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할 수 있음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또한 급여비용의 심사 또는 의료의 적정성 평가에 관한 업무를 위탁 받은 때에는 위탁자로부터 </a:t>
            </a:r>
            <a:r>
              <a:rPr lang="ko-KR" altLang="en-US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수수료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를 받을 수 있음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432000" lvl="1" indent="-25200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부담금은 복지부장관이 승인한 심사평가원의 예산에 계상된 금액으로 하되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공단의 전전년도 보험료 수입의 </a:t>
            </a:r>
            <a:r>
              <a:rPr lang="en-US" altLang="ko-KR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천분의 </a:t>
            </a:r>
            <a:r>
              <a:rPr lang="en-US" altLang="ko-KR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30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을 초과할 수 없음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수수료는 심사평가원의 원장이 업무를 위탁한 자와 계약으로 정하는 금액으로 하되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의료급여비용심사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에 관한 비용은 복지부장관이 정하는 바에 의함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>
                <a:ea typeface="굴림" charset="-127"/>
              </a:rPr>
              <a:t>제</a:t>
            </a:r>
            <a:r>
              <a:rPr lang="en-US" altLang="ko-KR" sz="2400" dirty="0">
                <a:ea typeface="굴림" charset="-127"/>
              </a:rPr>
              <a:t>3</a:t>
            </a:r>
            <a:r>
              <a:rPr lang="ko-KR" altLang="en-US" sz="2400" dirty="0">
                <a:ea typeface="굴림" charset="-127"/>
              </a:rPr>
              <a:t>절 조직구성 및 운영</a:t>
            </a:r>
            <a:endParaRPr lang="en-US" altLang="ko-KR" sz="2400" dirty="0">
              <a:ea typeface="굴림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623"/>
    </mc:Choice>
    <mc:Fallback xmlns="">
      <p:transition spd="slow" advTm="4026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2F8372-A607-4292-B883-3BC248A89F80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Contents</a:t>
            </a:r>
          </a:p>
        </p:txBody>
      </p:sp>
      <p:grpSp>
        <p:nvGrpSpPr>
          <p:cNvPr id="18435" name="Group 14"/>
          <p:cNvGrpSpPr>
            <a:grpSpLocks/>
          </p:cNvGrpSpPr>
          <p:nvPr/>
        </p:nvGrpSpPr>
        <p:grpSpPr bwMode="auto">
          <a:xfrm>
            <a:off x="3581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r" latinLnBrk="0">
                <a:defRPr/>
              </a:pPr>
              <a:endParaRPr lang="ko-KR" altLang="en-US"/>
            </a:p>
          </p:txBody>
        </p:sp>
        <p:sp>
          <p:nvSpPr>
            <p:cNvPr id="18462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latinLnBrk="0"/>
              <a:endParaRPr lang="ko-KR" altLang="en-US"/>
            </a:p>
          </p:txBody>
        </p:sp>
        <p:sp>
          <p:nvSpPr>
            <p:cNvPr id="18463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/>
                <a:t>사회보장의 이해</a:t>
              </a:r>
            </a:p>
          </p:txBody>
        </p:sp>
        <p:sp>
          <p:nvSpPr>
            <p:cNvPr id="18464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3962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latinLnBrk="0">
              <a:defRPr/>
            </a:pPr>
            <a:endParaRPr lang="ko-KR" altLang="en-US"/>
          </a:p>
        </p:txBody>
      </p:sp>
      <p:sp>
        <p:nvSpPr>
          <p:cNvPr id="18437" name="AutoShape 16"/>
          <p:cNvSpPr>
            <a:spLocks noChangeArrowheads="1"/>
          </p:cNvSpPr>
          <p:nvPr/>
        </p:nvSpPr>
        <p:spPr bwMode="gray">
          <a:xfrm>
            <a:off x="3581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latinLnBrk="0"/>
            <a:endParaRPr lang="ko-KR" altLang="en-US"/>
          </a:p>
        </p:txBody>
      </p:sp>
      <p:sp>
        <p:nvSpPr>
          <p:cNvPr id="18438" name="Text Box 17"/>
          <p:cNvSpPr txBox="1">
            <a:spLocks noChangeArrowheads="1"/>
          </p:cNvSpPr>
          <p:nvPr/>
        </p:nvSpPr>
        <p:spPr bwMode="gray">
          <a:xfrm>
            <a:off x="4191000" y="23082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8439" name="Text Box 18"/>
          <p:cNvSpPr txBox="1">
            <a:spLocks noChangeArrowheads="1"/>
          </p:cNvSpPr>
          <p:nvPr/>
        </p:nvSpPr>
        <p:spPr bwMode="gray">
          <a:xfrm>
            <a:off x="3735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3962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latinLnBrk="0">
              <a:defRPr/>
            </a:pPr>
            <a:endParaRPr lang="ko-KR" altLang="en-US"/>
          </a:p>
        </p:txBody>
      </p:sp>
      <p:sp>
        <p:nvSpPr>
          <p:cNvPr id="18441" name="AutoShape 16"/>
          <p:cNvSpPr>
            <a:spLocks noChangeArrowheads="1"/>
          </p:cNvSpPr>
          <p:nvPr/>
        </p:nvSpPr>
        <p:spPr bwMode="gray">
          <a:xfrm>
            <a:off x="3581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latinLnBrk="0"/>
            <a:endParaRPr lang="ko-KR" altLang="en-US"/>
          </a:p>
        </p:txBody>
      </p:sp>
      <p:sp>
        <p:nvSpPr>
          <p:cNvPr id="18442" name="Text Box 17"/>
          <p:cNvSpPr txBox="1">
            <a:spLocks noChangeArrowheads="1"/>
          </p:cNvSpPr>
          <p:nvPr/>
        </p:nvSpPr>
        <p:spPr bwMode="gray">
          <a:xfrm>
            <a:off x="4310063" y="2928939"/>
            <a:ext cx="342900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latin typeface="굴림" charset="-127"/>
              </a:rPr>
              <a:t>건강보험의 발전과정</a:t>
            </a:r>
          </a:p>
        </p:txBody>
      </p:sp>
      <p:sp>
        <p:nvSpPr>
          <p:cNvPr id="18443" name="Text Box 18"/>
          <p:cNvSpPr txBox="1">
            <a:spLocks noChangeArrowheads="1"/>
          </p:cNvSpPr>
          <p:nvPr/>
        </p:nvSpPr>
        <p:spPr bwMode="gray">
          <a:xfrm>
            <a:off x="3735388" y="29178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3962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latinLnBrk="0">
              <a:defRPr/>
            </a:pPr>
            <a:endParaRPr lang="ko-KR" altLang="en-US"/>
          </a:p>
        </p:txBody>
      </p:sp>
      <p:sp>
        <p:nvSpPr>
          <p:cNvPr id="18445" name="AutoShape 16"/>
          <p:cNvSpPr>
            <a:spLocks noChangeArrowheads="1"/>
          </p:cNvSpPr>
          <p:nvPr/>
        </p:nvSpPr>
        <p:spPr bwMode="gray">
          <a:xfrm>
            <a:off x="3581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latinLnBrk="0"/>
            <a:endParaRPr lang="ko-KR" altLang="en-US"/>
          </a:p>
        </p:txBody>
      </p:sp>
      <p:sp>
        <p:nvSpPr>
          <p:cNvPr id="18446" name="Text Box 17"/>
          <p:cNvSpPr txBox="1">
            <a:spLocks noChangeArrowheads="1"/>
          </p:cNvSpPr>
          <p:nvPr/>
        </p:nvSpPr>
        <p:spPr bwMode="gray">
          <a:xfrm>
            <a:off x="4167188" y="3643314"/>
            <a:ext cx="342900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latin typeface="굴림" charset="-127"/>
              </a:rPr>
              <a:t>건강보험 일반</a:t>
            </a:r>
          </a:p>
        </p:txBody>
      </p:sp>
      <p:sp>
        <p:nvSpPr>
          <p:cNvPr id="18447" name="Text Box 18"/>
          <p:cNvSpPr txBox="1">
            <a:spLocks noChangeArrowheads="1"/>
          </p:cNvSpPr>
          <p:nvPr/>
        </p:nvSpPr>
        <p:spPr bwMode="gray">
          <a:xfrm>
            <a:off x="3735388" y="36036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3962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latinLnBrk="0">
              <a:defRPr/>
            </a:pPr>
            <a:endParaRPr lang="ko-KR" altLang="en-US"/>
          </a:p>
        </p:txBody>
      </p:sp>
      <p:sp>
        <p:nvSpPr>
          <p:cNvPr id="18449" name="AutoShape 16"/>
          <p:cNvSpPr>
            <a:spLocks noChangeArrowheads="1"/>
          </p:cNvSpPr>
          <p:nvPr/>
        </p:nvSpPr>
        <p:spPr bwMode="gray">
          <a:xfrm>
            <a:off x="3581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latinLnBrk="0"/>
            <a:endParaRPr lang="ko-KR" altLang="en-US"/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gray">
          <a:xfrm>
            <a:off x="4238625" y="4357689"/>
            <a:ext cx="342900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latin typeface="굴림" charset="-127"/>
              </a:rPr>
              <a:t>가입자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gray">
          <a:xfrm>
            <a:off x="3735388" y="42894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3962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latinLnBrk="0">
              <a:defRPr/>
            </a:pPr>
            <a:endParaRPr lang="ko-KR" altLang="en-US"/>
          </a:p>
        </p:txBody>
      </p:sp>
      <p:sp>
        <p:nvSpPr>
          <p:cNvPr id="18453" name="AutoShape 16"/>
          <p:cNvSpPr>
            <a:spLocks noChangeArrowheads="1"/>
          </p:cNvSpPr>
          <p:nvPr/>
        </p:nvSpPr>
        <p:spPr bwMode="gray">
          <a:xfrm>
            <a:off x="3581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latinLnBrk="0"/>
            <a:endParaRPr lang="ko-KR" altLang="en-US"/>
          </a:p>
        </p:txBody>
      </p:sp>
      <p:sp>
        <p:nvSpPr>
          <p:cNvPr id="18454" name="Text Box 17"/>
          <p:cNvSpPr txBox="1">
            <a:spLocks noChangeArrowheads="1"/>
          </p:cNvSpPr>
          <p:nvPr/>
        </p:nvSpPr>
        <p:spPr bwMode="gray">
          <a:xfrm>
            <a:off x="4191000" y="50514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국민건강보험공단</a:t>
            </a:r>
          </a:p>
        </p:txBody>
      </p:sp>
      <p:sp>
        <p:nvSpPr>
          <p:cNvPr id="18455" name="Text Box 18"/>
          <p:cNvSpPr txBox="1">
            <a:spLocks noChangeArrowheads="1"/>
          </p:cNvSpPr>
          <p:nvPr/>
        </p:nvSpPr>
        <p:spPr bwMode="gray">
          <a:xfrm>
            <a:off x="3735388" y="49752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gray">
          <a:xfrm>
            <a:off x="3962400" y="5681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latinLnBrk="0">
              <a:defRPr/>
            </a:pPr>
            <a:endParaRPr lang="ko-KR" altLang="en-US"/>
          </a:p>
        </p:txBody>
      </p:sp>
      <p:sp>
        <p:nvSpPr>
          <p:cNvPr id="18457" name="AutoShape 16"/>
          <p:cNvSpPr>
            <a:spLocks noChangeArrowheads="1"/>
          </p:cNvSpPr>
          <p:nvPr/>
        </p:nvSpPr>
        <p:spPr bwMode="gray">
          <a:xfrm>
            <a:off x="3581400" y="5562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latinLnBrk="0"/>
            <a:endParaRPr lang="ko-KR" altLang="en-US"/>
          </a:p>
        </p:txBody>
      </p:sp>
      <p:sp>
        <p:nvSpPr>
          <p:cNvPr id="18458" name="Text Box 17"/>
          <p:cNvSpPr txBox="1">
            <a:spLocks noChangeArrowheads="1"/>
          </p:cNvSpPr>
          <p:nvPr/>
        </p:nvSpPr>
        <p:spPr bwMode="gray">
          <a:xfrm>
            <a:off x="4381500" y="5715000"/>
            <a:ext cx="34290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latin typeface="굴림" charset="-127"/>
              </a:rPr>
              <a:t>보험급여(1)</a:t>
            </a:r>
          </a:p>
        </p:txBody>
      </p:sp>
      <p:sp>
        <p:nvSpPr>
          <p:cNvPr id="18459" name="Text Box 18"/>
          <p:cNvSpPr txBox="1">
            <a:spLocks noChangeArrowheads="1"/>
          </p:cNvSpPr>
          <p:nvPr/>
        </p:nvSpPr>
        <p:spPr bwMode="gray">
          <a:xfrm>
            <a:off x="3735388" y="5661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460" name="Rectangle 49"/>
          <p:cNvSpPr>
            <a:spLocks noChangeArrowheads="1"/>
          </p:cNvSpPr>
          <p:nvPr/>
        </p:nvSpPr>
        <p:spPr bwMode="auto">
          <a:xfrm>
            <a:off x="5024438" y="2286001"/>
            <a:ext cx="18145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/>
              <a:t>의료보장의 이해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3"/>
    </mc:Choice>
    <mc:Fallback xmlns="">
      <p:transition spd="slow" advTm="35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43E12-C9AD-42C6-96EC-1FC75C5916C9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굴림" charset="-127"/>
              </a:rPr>
              <a:t>Contents</a:t>
            </a:r>
          </a:p>
        </p:txBody>
      </p:sp>
      <p:grpSp>
        <p:nvGrpSpPr>
          <p:cNvPr id="5124" name="Group 14"/>
          <p:cNvGrpSpPr>
            <a:grpSpLocks/>
          </p:cNvGrpSpPr>
          <p:nvPr/>
        </p:nvGrpSpPr>
        <p:grpSpPr bwMode="auto">
          <a:xfrm>
            <a:off x="3581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5151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5152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>
                  <a:solidFill>
                    <a:srgbClr val="000000"/>
                  </a:solidFill>
                </a:rPr>
                <a:t>보험급여(2)</a:t>
              </a:r>
            </a:p>
          </p:txBody>
        </p:sp>
        <p:sp>
          <p:nvSpPr>
            <p:cNvPr id="5153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3962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26" name="AutoShape 16"/>
          <p:cNvSpPr>
            <a:spLocks noChangeArrowheads="1"/>
          </p:cNvSpPr>
          <p:nvPr/>
        </p:nvSpPr>
        <p:spPr bwMode="gray">
          <a:xfrm>
            <a:off x="3581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gray">
          <a:xfrm>
            <a:off x="4191000" y="2308226"/>
            <a:ext cx="3429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 sz="2400" dirty="0">
              <a:solidFill>
                <a:srgbClr val="C00000"/>
              </a:solidFill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5128" name="Text Box 18"/>
          <p:cNvSpPr txBox="1">
            <a:spLocks noChangeArrowheads="1"/>
          </p:cNvSpPr>
          <p:nvPr/>
        </p:nvSpPr>
        <p:spPr bwMode="gray">
          <a:xfrm>
            <a:off x="3735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3962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0" name="AutoShape 16"/>
          <p:cNvSpPr>
            <a:spLocks noChangeArrowheads="1"/>
          </p:cNvSpPr>
          <p:nvPr/>
        </p:nvSpPr>
        <p:spPr bwMode="gray">
          <a:xfrm>
            <a:off x="3581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1" name="Text Box 17"/>
          <p:cNvSpPr txBox="1">
            <a:spLocks noChangeArrowheads="1"/>
          </p:cNvSpPr>
          <p:nvPr/>
        </p:nvSpPr>
        <p:spPr bwMode="gray">
          <a:xfrm>
            <a:off x="4191000" y="29940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건강보험료</a:t>
            </a:r>
          </a:p>
        </p:txBody>
      </p:sp>
      <p:sp>
        <p:nvSpPr>
          <p:cNvPr id="5132" name="Text Box 18"/>
          <p:cNvSpPr txBox="1">
            <a:spLocks noChangeArrowheads="1"/>
          </p:cNvSpPr>
          <p:nvPr/>
        </p:nvSpPr>
        <p:spPr bwMode="gray">
          <a:xfrm>
            <a:off x="3651251" y="29178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3962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4" name="AutoShape 16"/>
          <p:cNvSpPr>
            <a:spLocks noChangeArrowheads="1"/>
          </p:cNvSpPr>
          <p:nvPr/>
        </p:nvSpPr>
        <p:spPr bwMode="gray">
          <a:xfrm>
            <a:off x="3581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gray">
          <a:xfrm>
            <a:off x="4191000" y="36798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이의신청 및 심사청구</a:t>
            </a:r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gray">
          <a:xfrm>
            <a:off x="3651251" y="36036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3962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8" name="AutoShape 16"/>
          <p:cNvSpPr>
            <a:spLocks noChangeArrowheads="1"/>
          </p:cNvSpPr>
          <p:nvPr/>
        </p:nvSpPr>
        <p:spPr bwMode="gray">
          <a:xfrm>
            <a:off x="3581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9" name="Text Box 17"/>
          <p:cNvSpPr txBox="1">
            <a:spLocks noChangeArrowheads="1"/>
          </p:cNvSpPr>
          <p:nvPr/>
        </p:nvSpPr>
        <p:spPr bwMode="gray">
          <a:xfrm>
            <a:off x="4191000" y="4365626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 err="1">
                <a:solidFill>
                  <a:srgbClr val="000000"/>
                </a:solidFill>
              </a:rPr>
              <a:t>보칙과</a:t>
            </a:r>
            <a:r>
              <a:rPr lang="ko-KR" altLang="en-US" dirty="0">
                <a:solidFill>
                  <a:srgbClr val="000000"/>
                </a:solidFill>
              </a:rPr>
              <a:t> 벌칙</a:t>
            </a:r>
          </a:p>
        </p:txBody>
      </p:sp>
      <p:sp>
        <p:nvSpPr>
          <p:cNvPr id="5140" name="Text Box 18"/>
          <p:cNvSpPr txBox="1">
            <a:spLocks noChangeArrowheads="1"/>
          </p:cNvSpPr>
          <p:nvPr/>
        </p:nvSpPr>
        <p:spPr bwMode="gray">
          <a:xfrm>
            <a:off x="3651251" y="42894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3962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42" name="AutoShape 16"/>
          <p:cNvSpPr>
            <a:spLocks noChangeArrowheads="1"/>
          </p:cNvSpPr>
          <p:nvPr/>
        </p:nvSpPr>
        <p:spPr bwMode="gray">
          <a:xfrm>
            <a:off x="3581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43" name="Text Box 17"/>
          <p:cNvSpPr txBox="1">
            <a:spLocks noChangeArrowheads="1"/>
          </p:cNvSpPr>
          <p:nvPr/>
        </p:nvSpPr>
        <p:spPr bwMode="gray">
          <a:xfrm>
            <a:off x="4191000" y="5051425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노인장기요양보험제도</a:t>
            </a:r>
          </a:p>
        </p:txBody>
      </p:sp>
      <p:sp>
        <p:nvSpPr>
          <p:cNvPr id="5144" name="Text Box 18"/>
          <p:cNvSpPr txBox="1">
            <a:spLocks noChangeArrowheads="1"/>
          </p:cNvSpPr>
          <p:nvPr/>
        </p:nvSpPr>
        <p:spPr bwMode="gray">
          <a:xfrm>
            <a:off x="3651251" y="49752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149" name="Rectangle 32"/>
          <p:cNvSpPr>
            <a:spLocks noChangeArrowheads="1"/>
          </p:cNvSpPr>
          <p:nvPr/>
        </p:nvSpPr>
        <p:spPr bwMode="auto">
          <a:xfrm>
            <a:off x="4671854" y="2271714"/>
            <a:ext cx="2954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건강보험심사평가원</a:t>
            </a:r>
          </a:p>
        </p:txBody>
      </p:sp>
    </p:spTree>
    <p:extLst>
      <p:ext uri="{BB962C8B-B14F-4D97-AF65-F5344CB8AC3E}">
        <p14:creationId xmlns:p14="http://schemas.microsoft.com/office/powerpoint/2010/main" val="376912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0"/>
    </mc:Choice>
    <mc:Fallback xmlns="">
      <p:transition spd="slow" advTm="387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167313" y="6500814"/>
            <a:ext cx="2133600" cy="244475"/>
          </a:xfrm>
          <a:noFill/>
        </p:spPr>
        <p:txBody>
          <a:bodyPr/>
          <a:lstStyle/>
          <a:p>
            <a:fld id="{8B3B5F5A-F0B9-4FB3-8E50-75A98C356B72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1952625" y="1785938"/>
            <a:ext cx="8153400" cy="43862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B4B4"/>
              </a:gs>
              <a:gs pos="50000">
                <a:srgbClr val="FFFFFF"/>
              </a:gs>
              <a:gs pos="100000">
                <a:srgbClr val="5EB4B4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설립배경 및 의의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업무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조직구성 및 운영</a:t>
            </a:r>
          </a:p>
        </p:txBody>
      </p:sp>
      <p:sp>
        <p:nvSpPr>
          <p:cNvPr id="20483" name="Rectangle 7"/>
          <p:cNvSpPr>
            <a:spLocks noChangeArrowheads="1"/>
          </p:cNvSpPr>
          <p:nvPr/>
        </p:nvSpPr>
        <p:spPr bwMode="auto">
          <a:xfrm>
            <a:off x="2738438" y="714376"/>
            <a:ext cx="7072312" cy="523875"/>
          </a:xfrm>
          <a:prstGeom prst="rect">
            <a:avLst/>
          </a:prstGeom>
          <a:gradFill rotWithShape="0">
            <a:gsLst>
              <a:gs pos="0">
                <a:srgbClr val="000080"/>
              </a:gs>
              <a:gs pos="100000">
                <a:srgbClr val="0000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제</a:t>
            </a:r>
            <a:r>
              <a:rPr lang="en-US" altLang="ko-KR" sz="280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9</a:t>
            </a:r>
            <a:r>
              <a:rPr lang="ko-KR" altLang="en-US" sz="280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장  건강보험심사평가원</a:t>
            </a:r>
            <a:endParaRPr lang="en-US" altLang="ko-KR" sz="280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9"/>
    </mc:Choice>
    <mc:Fallback xmlns="">
      <p:transition spd="slow" advTm="270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FD33FB31-8687-4F0D-967E-16A68FAB981D}" type="slidenum">
              <a:rPr lang="ko-KR" altLang="en-US"/>
              <a:pPr/>
              <a:t>5</a:t>
            </a:fld>
            <a:endParaRPr lang="en-US" altLang="ko-KR"/>
          </a:p>
        </p:txBody>
      </p:sp>
      <p:pic>
        <p:nvPicPr>
          <p:cNvPr id="4098" name="Picture 2" descr="C:\2013년 7월 24일\01 강의자료\05건강보험\간강보험강의용PPT(제4판-2013년)\국민건강보험론4판 PPT용\그림4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16632"/>
            <a:ext cx="8904906" cy="659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5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688"/>
    </mc:Choice>
    <mc:Fallback xmlns="">
      <p:transition spd="slow" advTm="2126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4BADB-C0F6-4AA7-8E9D-391A122965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38282" y="1500174"/>
            <a:ext cx="864399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58775" lvl="1" indent="-457200" algn="just">
              <a:spcAft>
                <a:spcPts val="600"/>
              </a:spcAft>
            </a:pPr>
            <a:r>
              <a:rPr lang="en-US" altLang="ko-KR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</a:t>
            </a:r>
            <a:r>
              <a:rPr lang="en-US" altLang="ko-KR" sz="2400" spc="-16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ko-KR" altLang="en-US" sz="2400" spc="-16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설립배경</a:t>
            </a:r>
            <a:endParaRPr lang="en-US" altLang="ko-KR" sz="2400" spc="-16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58775" lvl="1" indent="-457200" algn="just">
              <a:spcAft>
                <a:spcPts val="600"/>
              </a:spcAft>
            </a:pP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1)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건강보험통합과정에서 보험자와 </a:t>
            </a:r>
            <a:r>
              <a:rPr lang="ko-KR" altLang="en-US" sz="24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소비자 대표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는 건강보험의 재정보호를 위해 진료비 심사기능이 </a:t>
            </a:r>
            <a:r>
              <a:rPr lang="ko-KR" altLang="en-US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보험자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의 기능으로 해야 한다고 주장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한편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의료서비스공급자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는 진료비 심사기능이 보험자 보다는 계약당사자간의 견제와 균형유지를 위해 </a:t>
            </a:r>
            <a:r>
              <a:rPr lang="ko-KR" altLang="en-US" sz="2400" b="0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중립적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인 기구를 두어 독립시켜야 한다고 주장</a:t>
            </a:r>
            <a:endParaRPr lang="en-US" altLang="ko-KR" sz="2400" b="0" spc="-160" dirty="0">
              <a:latin typeface="휴먼모음T" pitchFamily="18" charset="-127"/>
              <a:ea typeface="휴먼모음T" pitchFamily="18" charset="-127"/>
            </a:endParaRPr>
          </a:p>
          <a:p>
            <a:pPr marL="358775" lvl="1" indent="-457200" algn="just">
              <a:spcAft>
                <a:spcPts val="0"/>
              </a:spcAft>
            </a:pP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2) 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보험자와 공급자관계간 심사평가가 정당성과 설득력을 갖기 위해서는 심사기구의 전문성과 중립성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국민에 대한 의학적 보호기능이 요구됨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540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기존 진료비 심사가 진찰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검사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60" dirty="0">
                <a:latin typeface="휴먼모음T" pitchFamily="18" charset="-127"/>
                <a:ea typeface="휴먼모음T" pitchFamily="18" charset="-127"/>
              </a:rPr>
              <a:t>약품 등의 양적인 측면에서의 의료서비스나 자원의 낭비측면의 방지기능에 맞추어져 있어 의료서비스의 과소제공이나 부적절한 남용 등 질적인 측면에서 국민에 대한 의학적 보호관리 기능이 요구되었음</a:t>
            </a:r>
            <a:r>
              <a:rPr lang="en-US" altLang="ko-KR" sz="2400" b="0" spc="-160" dirty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540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u="sng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이러한 논란 속에 건강보험 통합과정에서 진료비심사기능이 </a:t>
            </a:r>
            <a:r>
              <a:rPr lang="ko-KR" altLang="en-US" sz="2300" u="sng" spc="-16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보험자로부터 독립되어 별도의 공법인</a:t>
            </a:r>
            <a:r>
              <a:rPr lang="ko-KR" altLang="en-US" sz="2300" b="0" u="sng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으로 새로이 설립</a:t>
            </a:r>
            <a:r>
              <a:rPr lang="en-US" altLang="ko-KR" sz="2300" b="0" u="sng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u="sng" spc="-16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건강보험심사평가원으로 출범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63" y="714375"/>
            <a:ext cx="7643812" cy="533400"/>
          </a:xfrm>
        </p:spPr>
        <p:txBody>
          <a:bodyPr/>
          <a:lstStyle/>
          <a:p>
            <a:pPr eaLnBrk="1" hangingPunct="1"/>
            <a:r>
              <a:rPr lang="ko-KR" altLang="en-US">
                <a:ea typeface="굴림" charset="-127"/>
              </a:rPr>
              <a:t>제</a:t>
            </a:r>
            <a:r>
              <a:rPr lang="en-US" altLang="ko-KR">
                <a:ea typeface="굴림" charset="-127"/>
              </a:rPr>
              <a:t>1</a:t>
            </a:r>
            <a:r>
              <a:rPr lang="ko-KR" altLang="en-US">
                <a:ea typeface="굴림" charset="-127"/>
              </a:rPr>
              <a:t>절 설립 배경 및 의의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372"/>
    </mc:Choice>
    <mc:Fallback xmlns="">
      <p:transition spd="slow" advTm="3043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405521-1FD6-47EC-AD94-46C0C72139DB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23554" name="Rectangle 6"/>
          <p:cNvSpPr>
            <a:spLocks noChangeArrowheads="1"/>
          </p:cNvSpPr>
          <p:nvPr/>
        </p:nvSpPr>
        <p:spPr bwMode="auto">
          <a:xfrm>
            <a:off x="1881188" y="1571625"/>
            <a:ext cx="8358216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lvl="1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의의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2000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7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월 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일 건강보험심사평가원 발족</a:t>
            </a:r>
            <a:r>
              <a:rPr lang="en-US" altLang="ko-KR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즉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건강보험심사평가원은 기존의 진료비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심사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외에 요양급여의 적정성을 </a:t>
            </a:r>
            <a:r>
              <a:rPr lang="ko-KR" altLang="en-US" sz="24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평가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건강보험심사평가원은 보험자인 국민건강보험공단과 의료공급자 사이에서 객관성과 공정성을 가지고 진료비 심사업무를 수행하는 기능을 수행할 수 있도록 제도적으로 보장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이는 국민들이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경제적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측면뿐만 아니라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의학적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측면에서도 보다 총체적으로 보호받을 수 있음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건강보험심사평가원이 설립되기 이전에는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의료보험연합회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에서 진료비심사업무를 담당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63" y="714375"/>
            <a:ext cx="7643812" cy="533400"/>
          </a:xfrm>
        </p:spPr>
        <p:txBody>
          <a:bodyPr/>
          <a:lstStyle/>
          <a:p>
            <a:pPr eaLnBrk="1" hangingPunct="1"/>
            <a:r>
              <a:rPr lang="ko-KR" altLang="en-US">
                <a:ea typeface="굴림" charset="-127"/>
              </a:rPr>
              <a:t>제</a:t>
            </a:r>
            <a:r>
              <a:rPr lang="en-US" altLang="ko-KR">
                <a:ea typeface="굴림" charset="-127"/>
              </a:rPr>
              <a:t>1</a:t>
            </a:r>
            <a:r>
              <a:rPr lang="ko-KR" altLang="en-US">
                <a:ea typeface="굴림" charset="-127"/>
              </a:rPr>
              <a:t>절 설립 배경 및 의의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536"/>
    </mc:Choice>
    <mc:Fallback xmlns="">
      <p:transition spd="slow" advTm="15553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180D4D-4E69-4E22-A006-A51E8A18C85A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9720" y="1500174"/>
            <a:ext cx="850109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324000" algn="just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24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건강보험심사평가원의 업무</a:t>
            </a:r>
            <a:endParaRPr lang="en-US" altLang="ko-KR" sz="240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612000" indent="-396000" algn="just"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240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요양급여비용의 심사</a:t>
            </a:r>
            <a:endParaRPr lang="en-US" altLang="ko-KR" sz="2400" u="sng" spc="-15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612000" indent="-396000" algn="just"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240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요양급여의 적정성 평가</a:t>
            </a:r>
            <a:endParaRPr lang="en-US" altLang="ko-KR" sz="2400" u="sng" spc="-15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612000" indent="-396000" algn="just"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240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심사기준 및 평가 기준의 개발</a:t>
            </a:r>
            <a:endParaRPr lang="en-US" altLang="ko-KR" sz="2400" u="sng" spc="-15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612000" indent="-396000" algn="just"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심사평가 업무와 관련된 조사연구 및 국제협력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indent="-396000" algn="just"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다른 법률에 따라 지급되는 급여비용의 심사 또는 의료의 적정성 평가에 관하여 위탁 받은 업무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indent="-396000" algn="just"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건강보험과 관련하여 보건복지부장관이 필요하다고 인정한 업무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indent="-396000" algn="just"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요양급여비용 심사청구와 관련된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S/W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 개발</a:t>
            </a:r>
            <a:r>
              <a:rPr lang="en-US" sz="2400" b="0" spc="-1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공급</a:t>
            </a:r>
            <a:r>
              <a:rPr lang="en-US" sz="2400" b="0" spc="-1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검사 등 전산관리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indent="-396000" algn="just"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요양비중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보건복지부령이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정하는 기관에서 받은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요양비에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대한 심사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612000" indent="-396000" algn="just"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심사</a:t>
            </a:r>
            <a:r>
              <a:rPr lang="en-US" sz="2400" b="0" spc="-1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평가 등의 업무와 관련된 교육</a:t>
            </a:r>
            <a:r>
              <a:rPr lang="en-US" sz="2400" b="0" spc="-1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홍보 및 환자분류체계의 개발</a:t>
            </a:r>
            <a:r>
              <a:rPr lang="en-US" altLang="ko-KR" sz="2400" b="0" spc="-15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관리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63" y="714375"/>
            <a:ext cx="7643812" cy="533400"/>
          </a:xfrm>
        </p:spPr>
        <p:txBody>
          <a:bodyPr/>
          <a:lstStyle/>
          <a:p>
            <a:pPr eaLnBrk="1" hangingPunct="1"/>
            <a:r>
              <a:rPr lang="ko-KR" altLang="en-US">
                <a:ea typeface="굴림" charset="-127"/>
              </a:rPr>
              <a:t>제</a:t>
            </a:r>
            <a:r>
              <a:rPr lang="en-US" altLang="ko-KR">
                <a:ea typeface="굴림" charset="-127"/>
              </a:rPr>
              <a:t>2</a:t>
            </a:r>
            <a:r>
              <a:rPr lang="ko-KR" altLang="en-US">
                <a:ea typeface="굴림" charset="-127"/>
              </a:rPr>
              <a:t>절 업무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449"/>
    </mc:Choice>
    <mc:Fallback xmlns="">
      <p:transition spd="slow" advTm="1334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F3144F-993F-4BBA-8AC3-9FC2D25DC395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38282" y="1428737"/>
            <a:ext cx="8715436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58775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</a:t>
            </a:r>
            <a:r>
              <a:rPr lang="en-US" altLang="ko-KR" sz="23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ko-KR" altLang="en-US" sz="23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요양급여비용의 심사</a:t>
            </a:r>
            <a:endParaRPr lang="en-US" altLang="ko-KR" sz="23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57200" indent="-457200" algn="just">
              <a:spcAft>
                <a:spcPts val="0"/>
              </a:spcAft>
            </a:pPr>
            <a:r>
              <a:rPr lang="en-US" altLang="ko-KR" sz="23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3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심사의 개념</a:t>
            </a:r>
            <a:endParaRPr lang="en-US" altLang="ko-KR" sz="2300" b="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360000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200" b="0" spc="-180" dirty="0">
                <a:latin typeface="휴먼모음T" pitchFamily="18" charset="-127"/>
                <a:ea typeface="휴먼모음T" pitchFamily="18" charset="-127"/>
              </a:rPr>
              <a:t>요양급여비용이 실제 요양기관이 행한 사실에 근거하였는지</a:t>
            </a:r>
            <a:r>
              <a:rPr lang="en-US" altLang="ko-KR" sz="2200" b="0" spc="-18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80" dirty="0">
                <a:latin typeface="휴먼모음T" pitchFamily="18" charset="-127"/>
                <a:ea typeface="휴먼모음T" pitchFamily="18" charset="-127"/>
              </a:rPr>
              <a:t>국민건강증진에 부합되는지</a:t>
            </a:r>
            <a:r>
              <a:rPr lang="en-US" altLang="ko-KR" sz="2200" b="0" spc="-18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80" dirty="0">
                <a:latin typeface="휴먼모음T" pitchFamily="18" charset="-127"/>
                <a:ea typeface="휴먼모음T" pitchFamily="18" charset="-127"/>
              </a:rPr>
              <a:t>비용 효과적으로 행하였는지</a:t>
            </a:r>
            <a:r>
              <a:rPr lang="en-US" altLang="ko-KR" sz="2200" b="0" spc="-18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80" dirty="0">
                <a:latin typeface="휴먼모음T" pitchFamily="18" charset="-127"/>
                <a:ea typeface="휴먼모음T" pitchFamily="18" charset="-127"/>
              </a:rPr>
              <a:t>요양급여비용의 산정기준에 맞는지</a:t>
            </a:r>
            <a:r>
              <a:rPr lang="en-US" altLang="ko-KR" sz="2200" b="0" spc="-18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80" dirty="0">
                <a:latin typeface="휴먼모음T" pitchFamily="18" charset="-127"/>
                <a:ea typeface="휴먼모음T" pitchFamily="18" charset="-127"/>
              </a:rPr>
              <a:t>관련법령에 위배되지는 않았는지를 대조</a:t>
            </a:r>
            <a:r>
              <a:rPr lang="en-US" altLang="ko-KR" sz="2200" spc="-180" dirty="0"/>
              <a:t>·</a:t>
            </a:r>
            <a:r>
              <a:rPr lang="ko-KR" altLang="en-US" sz="2200" b="0" spc="-180" dirty="0">
                <a:latin typeface="휴먼모음T" pitchFamily="18" charset="-127"/>
                <a:ea typeface="휴먼모음T" pitchFamily="18" charset="-127"/>
              </a:rPr>
              <a:t>확인하여 </a:t>
            </a:r>
            <a:r>
              <a:rPr lang="ko-KR" altLang="en-US" sz="2200" b="0" spc="-18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요양기관에 지급할 금액을 확정하는 행위</a:t>
            </a:r>
            <a:endParaRPr lang="en-US" altLang="ko-KR" sz="2200" b="0" spc="-18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68000" indent="-457200" algn="just">
              <a:spcAft>
                <a:spcPts val="0"/>
              </a:spcAft>
            </a:pPr>
            <a:r>
              <a:rPr lang="en-US" altLang="ko-KR" sz="23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3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심사의 목적</a:t>
            </a:r>
            <a:endParaRPr lang="en-US" altLang="ko-KR" sz="2300" b="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360000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200" b="0" u="sng" spc="-20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의학적으로는 보편 타당하고 경제적으로는 비용효과적인지 여부를 공정하고 객관</a:t>
            </a:r>
            <a:r>
              <a:rPr lang="en-US" altLang="ko-KR" sz="2200" u="sng" spc="-200" dirty="0">
                <a:solidFill>
                  <a:srgbClr val="CC0000"/>
                </a:solidFill>
              </a:rPr>
              <a:t>·</a:t>
            </a:r>
            <a:r>
              <a:rPr lang="ko-KR" altLang="en-US" sz="2200" b="0" u="sng" spc="-200" dirty="0">
                <a:solidFill>
                  <a:srgbClr val="CC0000"/>
                </a:solidFill>
                <a:latin typeface="휴먼모음T" pitchFamily="18" charset="-127"/>
                <a:ea typeface="휴먼모음T" pitchFamily="18" charset="-127"/>
              </a:rPr>
              <a:t>타당하게 심사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과잉진료 서비스로 인한 과다진료의 억제와 부당한 진료비용의 지급을 방지하고 사회보험제도 내에서의 의료보장 취지에 합당한 적정 진료를 유도함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68000" indent="-457200" algn="just">
              <a:spcAft>
                <a:spcPts val="0"/>
              </a:spcAft>
            </a:pPr>
            <a:r>
              <a:rPr lang="en-US" altLang="ko-KR" sz="23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3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심사기준</a:t>
            </a:r>
            <a:endParaRPr lang="en-US" altLang="ko-KR" sz="2300" b="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360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요양급여기준에 관한 규칙에서 정한 기준 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요양급여비용의 산정내역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보건복지부장관이 정한 요양급여비용의 산정지침 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진료심사평가위원회의 심의를 거쳐 정한 요양급여비용의 심사기준 등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5563" y="714375"/>
            <a:ext cx="7643812" cy="533400"/>
          </a:xfrm>
        </p:spPr>
        <p:txBody>
          <a:bodyPr/>
          <a:lstStyle/>
          <a:p>
            <a:pPr eaLnBrk="1" hangingPunct="1"/>
            <a:r>
              <a:rPr lang="ko-KR" altLang="en-US">
                <a:ea typeface="굴림" charset="-127"/>
              </a:rPr>
              <a:t>제</a:t>
            </a:r>
            <a:r>
              <a:rPr lang="en-US" altLang="ko-KR">
                <a:ea typeface="굴림" charset="-127"/>
              </a:rPr>
              <a:t>2</a:t>
            </a:r>
            <a:r>
              <a:rPr lang="ko-KR" altLang="en-US">
                <a:ea typeface="굴림" charset="-127"/>
              </a:rPr>
              <a:t>절 업무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356"/>
    </mc:Choice>
    <mc:Fallback xmlns="">
      <p:transition spd="slow" advTm="197356"/>
    </mc:Fallback>
  </mc:AlternateContent>
</p:sld>
</file>

<file path=ppt/theme/theme1.xml><?xml version="1.0" encoding="utf-8"?>
<a:theme xmlns:a="http://schemas.openxmlformats.org/drawingml/2006/main" name="238TGp_spraut_light_s">
  <a:themeElements>
    <a:clrScheme name="238TGp_spraut_light_s 2">
      <a:dk1>
        <a:srgbClr val="30311D"/>
      </a:dk1>
      <a:lt1>
        <a:srgbClr val="FFFFFF"/>
      </a:lt1>
      <a:dk2>
        <a:srgbClr val="FF66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272817"/>
      </a:accent4>
      <a:accent5>
        <a:srgbClr val="AFD7B8"/>
      </a:accent5>
      <a:accent6>
        <a:srgbClr val="1292D3"/>
      </a:accent6>
      <a:hlink>
        <a:srgbClr val="F5B821"/>
      </a:hlink>
      <a:folHlink>
        <a:srgbClr val="A1A18B"/>
      </a:folHlink>
    </a:clrScheme>
    <a:fontScheme name="238TGp_spraut_light_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38TGp_spraut_light_s 1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009999"/>
        </a:accent1>
        <a:accent2>
          <a:srgbClr val="E0691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CB5E15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2">
        <a:dk1>
          <a:srgbClr val="30311D"/>
        </a:dk1>
        <a:lt1>
          <a:srgbClr val="FFFFFF"/>
        </a:lt1>
        <a:dk2>
          <a:srgbClr val="FF66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272817"/>
        </a:accent4>
        <a:accent5>
          <a:srgbClr val="AFD7B8"/>
        </a:accent5>
        <a:accent6>
          <a:srgbClr val="1292D3"/>
        </a:accent6>
        <a:hlink>
          <a:srgbClr val="F5B821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3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24F4C"/>
        </a:accent1>
        <a:accent2>
          <a:srgbClr val="276EEF"/>
        </a:accent2>
        <a:accent3>
          <a:srgbClr val="FFFFFF"/>
        </a:accent3>
        <a:accent4>
          <a:srgbClr val="272817"/>
        </a:accent4>
        <a:accent5>
          <a:srgbClr val="E5B2B2"/>
        </a:accent5>
        <a:accent6>
          <a:srgbClr val="2263D9"/>
        </a:accent6>
        <a:hlink>
          <a:srgbClr val="64C3F2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238TGp_spraut_light_s</Template>
  <TotalTime>5693</TotalTime>
  <Words>1264</Words>
  <Application>Microsoft Office PowerPoint</Application>
  <PresentationFormat>와이드스크린</PresentationFormat>
  <Paragraphs>177</Paragraphs>
  <Slides>18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HY견고딕</vt:lpstr>
      <vt:lpstr>HY궁서</vt:lpstr>
      <vt:lpstr>HY수평선B</vt:lpstr>
      <vt:lpstr>굴림</vt:lpstr>
      <vt:lpstr>휴먼모음T</vt:lpstr>
      <vt:lpstr>휴먼엑스포</vt:lpstr>
      <vt:lpstr>휴먼옛체</vt:lpstr>
      <vt:lpstr>Arial</vt:lpstr>
      <vt:lpstr>Verdana</vt:lpstr>
      <vt:lpstr>Wingdings</vt:lpstr>
      <vt:lpstr>238TGp_spraut_light_s</vt:lpstr>
      <vt:lpstr>Image</vt:lpstr>
      <vt:lpstr>우리나라의 사회보험제도</vt:lpstr>
      <vt:lpstr>Contents</vt:lpstr>
      <vt:lpstr>Contents</vt:lpstr>
      <vt:lpstr>PowerPoint 프레젠테이션</vt:lpstr>
      <vt:lpstr>PowerPoint 프레젠테이션</vt:lpstr>
      <vt:lpstr>제1절 설립 배경 및 의의</vt:lpstr>
      <vt:lpstr>제1절 설립 배경 및 의의</vt:lpstr>
      <vt:lpstr>제2절 업무</vt:lpstr>
      <vt:lpstr>제2절 업무</vt:lpstr>
      <vt:lpstr>제2절 업무</vt:lpstr>
      <vt:lpstr>PowerPoint 프레젠테이션</vt:lpstr>
      <vt:lpstr>제2절 업무</vt:lpstr>
      <vt:lpstr>제2절 업무</vt:lpstr>
      <vt:lpstr>제2절 업무</vt:lpstr>
      <vt:lpstr>제3절 조직구성 및 운영</vt:lpstr>
      <vt:lpstr>제3절 조직구성 및 운영</vt:lpstr>
      <vt:lpstr>제3절 조직구성 및 운영</vt:lpstr>
      <vt:lpstr>제3절 조직구성 및 운영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JCHAO 의 10단계  평가 모델</dc:title>
  <dc:creator>samsung</dc:creator>
  <cp:lastModifiedBy>김명중</cp:lastModifiedBy>
  <cp:revision>214</cp:revision>
  <dcterms:created xsi:type="dcterms:W3CDTF">2009-03-29T08:20:08Z</dcterms:created>
  <dcterms:modified xsi:type="dcterms:W3CDTF">2021-08-26T06:53:14Z</dcterms:modified>
</cp:coreProperties>
</file>