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70" r:id="rId6"/>
    <p:sldId id="271" r:id="rId7"/>
    <p:sldId id="273" r:id="rId8"/>
    <p:sldId id="274" r:id="rId9"/>
    <p:sldId id="272" r:id="rId10"/>
    <p:sldId id="276" r:id="rId11"/>
    <p:sldId id="275" r:id="rId12"/>
    <p:sldId id="277" r:id="rId13"/>
    <p:sldId id="278" r:id="rId14"/>
    <p:sldId id="293" r:id="rId15"/>
    <p:sldId id="294" r:id="rId16"/>
    <p:sldId id="279" r:id="rId17"/>
    <p:sldId id="283" r:id="rId18"/>
    <p:sldId id="284" r:id="rId19"/>
    <p:sldId id="280" r:id="rId20"/>
    <p:sldId id="281" r:id="rId21"/>
    <p:sldId id="285" r:id="rId22"/>
    <p:sldId id="287" r:id="rId23"/>
    <p:sldId id="286" r:id="rId24"/>
    <p:sldId id="288" r:id="rId25"/>
    <p:sldId id="282" r:id="rId26"/>
    <p:sldId id="289" r:id="rId27"/>
    <p:sldId id="290" r:id="rId28"/>
    <p:sldId id="291" r:id="rId29"/>
    <p:sldId id="292" r:id="rId30"/>
    <p:sldId id="269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2"/>
    <p:restoredTop sz="94795"/>
  </p:normalViewPr>
  <p:slideViewPr>
    <p:cSldViewPr snapToGrid="0">
      <p:cViewPr varScale="1">
        <p:scale>
          <a:sx n="160" d="100"/>
          <a:sy n="160" d="100"/>
        </p:scale>
        <p:origin x="73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3BFF1-66C8-7745-B41A-F8CD23B57F60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58CA3-B93B-604F-AB48-44E6C63E04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09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58CA3-B93B-604F-AB48-44E6C63E04E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95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举个例子，稳定的语言例如</a:t>
            </a:r>
            <a:r>
              <a:rPr kumimoji="1" lang="en-US" altLang="zh-CN" dirty="0"/>
              <a:t>go</a:t>
            </a:r>
            <a:r>
              <a:rPr kumimoji="1" lang="zh-CN" altLang="en-US" dirty="0"/>
              <a:t>表现好于，经常变动的语言，例如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58CA3-B93B-604F-AB48-44E6C63E04E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31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6112A-43FF-1BFD-1FCB-19F910CBD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8AA8E2-A81D-67E2-A9E2-99C5C01B0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9AED3-029E-EFE9-8140-83EBEA71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5CFF-757C-FE48-8BEC-867FB36C7FAB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9729A-D9A4-5FCD-E07E-B84DF08D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4E366-6D23-F01A-DE9B-597A067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52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51067-4178-37FD-99F8-9C7DE1AF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18B9CB-F7CE-E565-340C-41FA3B3D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AF7DF-4B26-ECB5-C0FC-16EDEC25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EC4D-3973-B04D-856A-708F3C1345C4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66EDD-F553-4659-C058-3C6BEAF1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2AF04-A447-3917-FDE1-3C579B02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76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0EFA5C-3638-088B-4973-814264ACF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48B4A8-CC49-EAFD-8156-A201A464B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FD6D0-11E8-040F-0D1F-71B14468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D3C8-7B47-0C46-B0FF-098DDEDAA305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8CBFF-FB5B-99E7-C33D-8E2B077E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DD054-D58D-C7F2-A4F1-052FA4D9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20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-样式A 网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AFE99934-3A39-0DD7-FDA9-27833F10D9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05A7B2F-AAF2-A34C-B092-CBFC041746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344" y="1246153"/>
            <a:ext cx="8051006" cy="751880"/>
          </a:xfrm>
          <a:ln>
            <a:solidFill>
              <a:schemeClr val="bg1">
                <a:alpha val="0"/>
              </a:schemeClr>
            </a:solidFill>
          </a:ln>
        </p:spPr>
        <p:txBody>
          <a:bodyPr anchor="b">
            <a:normAutofit/>
          </a:bodyPr>
          <a:lstStyle>
            <a:lvl1pPr algn="l">
              <a:defRPr sz="4700" b="1" i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defRPr>
            </a:lvl1pPr>
          </a:lstStyle>
          <a:p>
            <a:r>
              <a:rPr kumimoji="1" lang="zh-CN" altLang="en-US" dirty="0"/>
              <a:t>腾讯集团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10BF1E-6750-724F-9227-69162A20F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7607" y="769012"/>
            <a:ext cx="1463594" cy="198760"/>
          </a:xfrm>
          <a:prstGeom prst="rect">
            <a:avLst/>
          </a:prstGeom>
        </p:spPr>
      </p:pic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57101973-BB99-014A-938F-CEA0D83156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344" y="2127005"/>
            <a:ext cx="6773466" cy="725090"/>
          </a:xfrm>
          <a:ln>
            <a:solidFill>
              <a:schemeClr val="bg1">
                <a:alpha val="0"/>
              </a:schemeClr>
            </a:solidFill>
          </a:ln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300" b="1" i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defRPr>
            </a:lvl1pPr>
            <a:lvl2pPr>
              <a:defRPr sz="3300" b="1" i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defRPr>
            </a:lvl2pPr>
            <a:lvl3pPr>
              <a:defRPr sz="3300" b="1" i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defRPr>
            </a:lvl3pPr>
            <a:lvl4pPr>
              <a:defRPr sz="3300" b="1" i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defRPr>
            </a:lvl4pPr>
            <a:lvl5pPr>
              <a:defRPr sz="3300" b="1" i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zh-CN" b="1" dirty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Holdings PowerPoint Template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89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33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-样式A 网格">
    <p:bg>
      <p:bgPr>
        <a:solidFill>
          <a:srgbClr val="005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形状&#10;&#10;描述已自动生成">
            <a:extLst>
              <a:ext uri="{FF2B5EF4-FFF2-40B4-BE49-F238E27FC236}">
                <a16:creationId xmlns:a16="http://schemas.microsoft.com/office/drawing/2014/main" id="{6F5AD7C4-6F58-2360-FA11-7BB60A7AEC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BFE012-E165-3343-B7C0-38665216FC69}"/>
              </a:ext>
            </a:extLst>
          </p:cNvPr>
          <p:cNvSpPr/>
          <p:nvPr userDrawn="1"/>
        </p:nvSpPr>
        <p:spPr>
          <a:xfrm>
            <a:off x="-218209" y="1503269"/>
            <a:ext cx="4790209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9000" b="1" i="0" dirty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Thanks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68FCA7-6C0D-B3D6-B2D4-A8BD8892AD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0733" y="4632671"/>
            <a:ext cx="1097273" cy="1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217024" cy="51548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217024" cy="5106869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36512" y="0"/>
            <a:ext cx="9217024" cy="4659982"/>
          </a:xfrm>
          <a:prstGeom prst="rect">
            <a:avLst/>
          </a:prstGeom>
          <a:solidFill>
            <a:srgbClr val="FE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715129"/>
            <a:ext cx="4896644" cy="4171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16892A2-3029-FF27-C024-BD3262D6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2F3BB-BBBE-208E-94E8-626DC5D4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02B2A-763F-CDFD-89A4-9C88937D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0E21-5551-3940-82B5-C876103B37A3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F927D-8098-458E-6110-B8DF087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B2BCD-DF4A-28A1-3237-0AB6342E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8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91F59-AA3E-1973-134A-B5435402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C1F56-B101-9320-2FA3-4115AE86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0281E-5A05-6C23-0B2B-F4BBA757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5DF8-6ABF-424F-A9D6-87D090D19B09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9F459-493B-431D-83D4-1F77105B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735E0-61ED-E1EA-48E9-6FF1963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15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3AEF7-AF98-E1C3-B72F-22B88FEC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9E412-CEF4-2ABE-4FB3-7A80DA2EF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EF3134-1267-95AE-F62A-DE7B58E0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8C577-DFBE-0E35-273F-861499D1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B076-4F05-C643-927E-89F90763CE53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3445C-87E9-F027-58A9-993D111D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D2B18-D759-541E-0C42-2B09ED0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22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62BC-3FAA-88AA-7CB8-8736EDA6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25635-374A-1005-E3F1-AAA685AA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92B9E-725E-00A1-9504-EE1DB814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F9E3B5-9E82-DC14-A0C5-CEAF9E6F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3A623-E20A-95F1-1B7D-D87158CB3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88836B-71E3-3340-FB30-A6708695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12D8-0389-6041-90F8-8618AB723DF9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4DC5DC-B263-CD29-2349-773F1BE2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63532D-2CD6-6312-1280-AE7308C8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73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0A88E-4046-26BF-2BDB-08E280A8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126B46-CDAB-529A-F2B8-452A8A7A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451B-13FB-2D4C-B875-C04D3DFF7B36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DDF158-C8F4-C718-475A-FAC2DF68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A39D1B-B4DB-33B2-AADC-760251E0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25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4F09F8-3259-65F3-4830-17771E39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4BEB-C8E7-9B4D-8CDD-871D038C986C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AAC4B6-9614-55B2-0476-1EB6D67E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2B3577-1192-A112-E292-ACEAD34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4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A833E-6C99-13D4-F17A-B53A8D43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E46BC-5D49-0D5A-C9F8-D4AD4DE4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64FDED-54EA-3745-879B-68E0E3078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11E907-FC8C-5A51-6484-BF8E53D7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1A86-6C05-0448-94D9-E54F65DE6D89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C611C-BD80-ED96-5FE3-7FFE72C6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9EB2E7-D7C0-15DF-C59E-DF0793C5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7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A7C57-6674-5FF1-6CF5-1694D289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14637D-6B49-D09A-ECDB-5262A1F6F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A6895-7364-616B-58EC-FC2D800A7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AE014-9CC4-29CE-438D-C1062805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8F64-AD85-004D-9322-FCC4DD46A4EF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16259-91DB-D96C-1E1D-0EFD58AE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C3E2C-C4E2-4781-C871-0EC77B85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84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CE57F1-C8B1-44FA-1AE2-3DD5EDEB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1A3F6-46BA-BD54-3597-9778F0E42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95E49-EC7C-1299-5A52-5398D35C5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1E7BF-8E8F-5847-A5AE-62E71CA8CE5F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930DA-E673-99C8-69ED-B537652FE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D48DF-AD3D-6EBA-9E57-BE48D506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CAC2F-B818-F247-B465-3C371206F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81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81" y="-20537"/>
            <a:ext cx="9345034" cy="5256582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FAF2AA3-AF2B-A24A-B1E5-7D191465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344" y="2202924"/>
            <a:ext cx="8051006" cy="75188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代码大模型训练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AC98677-13E5-E5BA-F2D3-F406BA3113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344" y="3083776"/>
            <a:ext cx="6773466" cy="725090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CodeBuddy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技术分享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78E750-E13E-DB4A-8928-07B9A30CAFF6}"/>
              </a:ext>
            </a:extLst>
          </p:cNvPr>
          <p:cNvSpPr/>
          <p:nvPr/>
        </p:nvSpPr>
        <p:spPr>
          <a:xfrm>
            <a:off x="536086" y="3900435"/>
            <a:ext cx="1496243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董汉德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Hande Dong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09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B2BA-DAC8-3684-AE84-5F859F009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FCBED-1621-8E91-21E4-A707FE90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92F5D-8646-76FE-42FD-7C7B6786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技术和产品背景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代码大模型的训练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数据来源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数据质量过滤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经典代码开源模型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代码大模型评估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专家驱动的模型优化</a:t>
            </a:r>
            <a:endParaRPr kumimoji="1" lang="en-US" altLang="zh-CN" dirty="0"/>
          </a:p>
          <a:p>
            <a:r>
              <a:rPr kumimoji="1" lang="zh-CN" altLang="en-US" dirty="0"/>
              <a:t>用户驱动的模型优化</a:t>
            </a:r>
            <a:endParaRPr kumimoji="1" lang="en-US" altLang="zh-CN" dirty="0"/>
          </a:p>
          <a:p>
            <a:r>
              <a:rPr kumimoji="1" lang="zh-CN" altLang="en-US" dirty="0"/>
              <a:t>产品和技术的未来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165F1-9E1B-BE37-1546-8E32BEBE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554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EB4A4-A29A-D8AA-62D5-001FCD96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2A415-E09E-229F-6B3E-3FBC550A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预训练：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代码托管平台数据：</a:t>
            </a:r>
            <a:r>
              <a:rPr kumimoji="1" lang="en-US" altLang="zh-CN" dirty="0" err="1"/>
              <a:t>Github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代码论坛：</a:t>
            </a:r>
            <a:r>
              <a:rPr kumimoji="1" lang="en-US" altLang="zh-CN" dirty="0"/>
              <a:t>Stack Overflow, Stack Exchange, CSDN</a:t>
            </a:r>
          </a:p>
          <a:p>
            <a:pPr lvl="1"/>
            <a:r>
              <a:rPr kumimoji="1" lang="zh-CN" altLang="en-US" dirty="0"/>
              <a:t>通用数据：互联网上爬下来的通用数据</a:t>
            </a:r>
            <a:endParaRPr kumimoji="1" lang="en-US" altLang="zh-CN" dirty="0"/>
          </a:p>
          <a:p>
            <a:r>
              <a:rPr kumimoji="1" lang="zh-CN" altLang="en-US" dirty="0"/>
              <a:t>后训练：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开源后训练数据：社区开源的数据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私有数据：各家自己收集标注的数据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281FC-67CE-54CB-E3F4-590B12B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60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CB76D-D8AA-0D5A-3A0B-3E03DF69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数据质量过滤示例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B0FBD-F3A0-9B6E-65D8-7912D20DD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规则过滤：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字母过滤：字母比例小于</a:t>
            </a:r>
            <a:r>
              <a:rPr kumimoji="1" lang="en-US" altLang="zh-CN" dirty="0"/>
              <a:t>25%</a:t>
            </a:r>
          </a:p>
          <a:p>
            <a:pPr lvl="1"/>
            <a:r>
              <a:rPr kumimoji="1" lang="zh-CN" altLang="en-US" dirty="0"/>
              <a:t>平均行长过滤器：去除平均行长</a:t>
            </a:r>
            <a:r>
              <a:rPr kumimoji="1" lang="en-US" altLang="zh-CN" dirty="0"/>
              <a:t>&gt;100</a:t>
            </a:r>
            <a:r>
              <a:rPr kumimoji="1" lang="zh-CN" altLang="en-US" dirty="0"/>
              <a:t>的</a:t>
            </a:r>
          </a:p>
          <a:p>
            <a:pPr lvl="1"/>
            <a:r>
              <a:rPr kumimoji="1" lang="zh-CN" altLang="en-US" dirty="0"/>
              <a:t>最大行长过滤器：去除最大行长</a:t>
            </a:r>
            <a:r>
              <a:rPr kumimoji="1" lang="en-US" altLang="zh-CN" dirty="0"/>
              <a:t>&gt;1000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基于模型的过滤：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训练分类器，评估样本的质量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83D52-82FC-3E9B-D377-15952C4E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11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F3D59-B7D4-79BB-E60A-12A7F531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开源代码大模型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D6132-4FC8-653C-C147-4A15E65E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Starcoder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1T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Github</a:t>
            </a:r>
            <a:r>
              <a:rPr kumimoji="1" lang="en-US" altLang="zh-CN" dirty="0"/>
              <a:t> </a:t>
            </a:r>
            <a:r>
              <a:rPr kumimoji="1" lang="zh-CN" altLang="en-US" dirty="0"/>
              <a:t>语料上预训练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首次复现 </a:t>
            </a:r>
            <a:r>
              <a:rPr kumimoji="1" lang="en-US" altLang="zh-CN" dirty="0" err="1"/>
              <a:t>openai</a:t>
            </a:r>
            <a:r>
              <a:rPr kumimoji="1" lang="zh-CN" altLang="en-US" dirty="0"/>
              <a:t> 在代码领域的成果</a:t>
            </a:r>
            <a:endParaRPr kumimoji="1" lang="en-US" altLang="zh-CN" dirty="0"/>
          </a:p>
          <a:p>
            <a:r>
              <a:rPr kumimoji="1" lang="en-US" altLang="zh-CN" dirty="0" err="1"/>
              <a:t>Codellama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llama</a:t>
            </a:r>
            <a:r>
              <a:rPr kumimoji="1" lang="zh-CN" altLang="en-US" dirty="0"/>
              <a:t>的基础上，用</a:t>
            </a:r>
            <a:r>
              <a:rPr kumimoji="1" lang="en-US" altLang="zh-CN" dirty="0"/>
              <a:t>500B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tokens </a:t>
            </a:r>
            <a:r>
              <a:rPr kumimoji="1" lang="zh-CN" altLang="en-US" dirty="0"/>
              <a:t>的代码数据进行继续预训练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数据配比：</a:t>
            </a:r>
            <a:r>
              <a:rPr kumimoji="1" lang="en-US" altLang="zh-CN" dirty="0"/>
              <a:t>85%</a:t>
            </a:r>
            <a:r>
              <a:rPr kumimoji="1" lang="zh-CN" altLang="en-US" dirty="0"/>
              <a:t>代码，</a:t>
            </a:r>
            <a:r>
              <a:rPr kumimoji="1" lang="en-US" altLang="zh-CN" dirty="0"/>
              <a:t>8%</a:t>
            </a:r>
            <a:r>
              <a:rPr kumimoji="1" lang="zh-CN" altLang="en-US" dirty="0"/>
              <a:t>和代码相关的文本，</a:t>
            </a:r>
            <a:r>
              <a:rPr kumimoji="1" lang="en-US" altLang="zh-CN" dirty="0"/>
              <a:t>7%</a:t>
            </a:r>
            <a:r>
              <a:rPr kumimoji="1" lang="zh-CN" altLang="en-US" dirty="0"/>
              <a:t>纯文本</a:t>
            </a:r>
            <a:endParaRPr kumimoji="1" lang="en-US" altLang="zh-CN" dirty="0"/>
          </a:p>
          <a:p>
            <a:r>
              <a:rPr kumimoji="1" lang="en-US" altLang="zh-CN" dirty="0" err="1"/>
              <a:t>Deepseek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Coder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2T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tokens</a:t>
            </a:r>
            <a:r>
              <a:rPr kumimoji="1" lang="zh-CN" altLang="en-US" dirty="0"/>
              <a:t> 上进行预训练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数据配比：</a:t>
            </a:r>
            <a:r>
              <a:rPr kumimoji="1" lang="en-US" altLang="zh-CN" dirty="0"/>
              <a:t>87%</a:t>
            </a:r>
            <a:r>
              <a:rPr kumimoji="1" lang="zh-CN" altLang="en-US" dirty="0"/>
              <a:t>代码，</a:t>
            </a:r>
            <a:r>
              <a:rPr kumimoji="1" lang="en-US" altLang="zh-CN" dirty="0"/>
              <a:t>10%</a:t>
            </a:r>
            <a:r>
              <a:rPr kumimoji="1" lang="zh-CN" altLang="en-US" dirty="0"/>
              <a:t>英语代码相关的文本，</a:t>
            </a:r>
            <a:r>
              <a:rPr kumimoji="1" lang="en-US" altLang="zh-CN" dirty="0"/>
              <a:t>3%</a:t>
            </a:r>
            <a:r>
              <a:rPr kumimoji="1" lang="zh-CN" altLang="en-US" dirty="0"/>
              <a:t>中文文本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引入项目级别的模型训练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E36A3-2579-7EE6-1279-47B34330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7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5B5-3B63-4ADE-E8D2-343216F4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代码大模型离线评估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DF99A-5DCB-FE6D-62C1-BA5B697F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Base</a:t>
            </a:r>
            <a:r>
              <a:rPr kumimoji="1" lang="zh-CN" altLang="en-US" dirty="0"/>
              <a:t> 模型测评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测试续写或补全相关的精度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指标例如困惑度、精确匹配、</a:t>
            </a:r>
            <a:r>
              <a:rPr kumimoji="1" lang="en-US" altLang="zh-CN" dirty="0"/>
              <a:t>BLEU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en-US" altLang="zh-CN" dirty="0"/>
              <a:t>Chat</a:t>
            </a:r>
            <a:r>
              <a:rPr kumimoji="1" lang="zh-CN" altLang="en-US" dirty="0"/>
              <a:t> 模型测评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测试下游任务的表现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指标例如单元测试通过率，不同模型胜率，</a:t>
            </a:r>
            <a:r>
              <a:rPr kumimoji="1" lang="en-US" altLang="zh-CN" dirty="0"/>
              <a:t>BLEU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zh-CN" altLang="en-US" dirty="0"/>
              <a:t>离线评估的优缺点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优点：成本低、效率高、可重复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缺点：数据泄露的风险、与应用场景的不一致、跟不上大模型迭代速度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9B459E-0719-A048-173B-66AFDE12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72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2D8B2-8CB1-BD73-79B1-8FB0E9D1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代码大模型线上</a:t>
            </a:r>
            <a:r>
              <a:rPr kumimoji="1" lang="en-US" altLang="zh-CN" dirty="0"/>
              <a:t>AB</a:t>
            </a:r>
            <a:r>
              <a:rPr kumimoji="1" lang="zh-CN" altLang="en-US" dirty="0"/>
              <a:t>实验评估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0E5A1-48D0-80DA-D70C-56B840B4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AB</a:t>
            </a:r>
            <a:r>
              <a:rPr kumimoji="1" lang="zh-CN" altLang="en-US" dirty="0"/>
              <a:t>实验定义：将用户随机分到不同的组，不同组使用不同的模型，通过不同组用户线上关键指标度量不同模型的差异</a:t>
            </a:r>
            <a:endParaRPr kumimoji="1" lang="en-US" altLang="zh-CN" dirty="0"/>
          </a:p>
          <a:p>
            <a:r>
              <a:rPr kumimoji="1" lang="zh-CN" altLang="en-US" dirty="0"/>
              <a:t>线上用户指标距离：代码采纳率、生成率等</a:t>
            </a:r>
            <a:endParaRPr kumimoji="1" lang="en-US" altLang="zh-CN" dirty="0"/>
          </a:p>
          <a:p>
            <a:r>
              <a:rPr kumimoji="1" lang="en-US" altLang="zh-CN" dirty="0"/>
              <a:t>AB</a:t>
            </a:r>
            <a:r>
              <a:rPr kumimoji="1" lang="zh-CN" altLang="en-US" dirty="0"/>
              <a:t>实验的好处：度量准确度高</a:t>
            </a:r>
            <a:endParaRPr kumimoji="1" lang="en-US" altLang="zh-CN" dirty="0"/>
          </a:p>
          <a:p>
            <a:r>
              <a:rPr kumimoji="1" lang="zh-CN" altLang="en-US" dirty="0"/>
              <a:t>我们目前的策略：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离线评估做质量验收，避免上线</a:t>
            </a:r>
            <a:r>
              <a:rPr kumimoji="1" lang="zh-CN" altLang="en-US"/>
              <a:t>出问题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质量验收完成就上线，以线上指标为准</a:t>
            </a:r>
            <a:endParaRPr kumimoji="1" lang="en-US" altLang="zh-CN" dirty="0"/>
          </a:p>
          <a:p>
            <a:r>
              <a:rPr kumimoji="1" lang="en-US" altLang="zh-CN" dirty="0"/>
              <a:t>AI</a:t>
            </a:r>
            <a:r>
              <a:rPr kumimoji="1" lang="zh-CN" altLang="en-US" dirty="0"/>
              <a:t>产品发展认知：在打通产品基本流程后，</a:t>
            </a:r>
            <a:r>
              <a:rPr kumimoji="1" lang="en-US" altLang="zh-CN" dirty="0"/>
              <a:t>AB</a:t>
            </a:r>
            <a:r>
              <a:rPr kumimoji="1" lang="zh-CN" altLang="en-US" dirty="0"/>
              <a:t>测试的工程建设，是优先级最高的事情之一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149BEF-528F-FB2A-4554-79FCBDEB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15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BE8B7-4FAA-0893-D776-A572BD783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358-814A-CA03-DACA-45AF0D3C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10126-1063-0DC8-F79D-2B9E18B2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技术和产品背景</a:t>
            </a:r>
            <a:endParaRPr kumimoji="1" lang="en-US" altLang="zh-CN" dirty="0"/>
          </a:p>
          <a:p>
            <a:r>
              <a:rPr kumimoji="1" lang="zh-CN" altLang="en-US" dirty="0"/>
              <a:t>代码大模型的训练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专家驱动的模型优化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跨文件训练增强工程理解能力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符合用户行为偏置的数据构造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更合理的填充模板训练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用户驱动的模型优化</a:t>
            </a:r>
            <a:endParaRPr kumimoji="1" lang="en-US" altLang="zh-CN" dirty="0"/>
          </a:p>
          <a:p>
            <a:r>
              <a:rPr kumimoji="1" lang="zh-CN" altLang="en-US" dirty="0"/>
              <a:t>产品和技术的未来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70DD6-432C-4BE3-F0D6-53598DB5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195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E5A81-CA2B-1F0B-0FE6-0F2874C4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代码补全场景介绍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0B43F-A9E9-7EF6-23F7-BF746195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在用户光标位置，结合上下文推理，给出代码片段的建议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88BE17-1E80-7CF1-0653-2DC70AB6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17</a:t>
            </a:fld>
            <a:endParaRPr kumimoji="1" lang="zh-CN" altLang="en-US"/>
          </a:p>
        </p:txBody>
      </p:sp>
      <p:pic>
        <p:nvPicPr>
          <p:cNvPr id="3074" name="Picture 2" descr="JetBrains IDE 中的全行代码补全：您需要知道的一切| JetBrains 博客">
            <a:extLst>
              <a:ext uri="{FF2B5EF4-FFF2-40B4-BE49-F238E27FC236}">
                <a16:creationId xmlns:a16="http://schemas.microsoft.com/office/drawing/2014/main" id="{2C2BAF51-66FF-8FD1-F6E6-9FF05C615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14" y="1785412"/>
            <a:ext cx="5542221" cy="277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16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88FC7-0540-AE82-FD17-914B5CD1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补全能力训练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60C44-1D11-3C70-7ACF-68B04B96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Fill in middle (FIM) </a:t>
            </a:r>
            <a:r>
              <a:rPr kumimoji="1" lang="zh-CN" altLang="en" dirty="0"/>
              <a:t>能力</a:t>
            </a:r>
            <a:endParaRPr kumimoji="1" lang="en" altLang="zh-CN" dirty="0"/>
          </a:p>
          <a:p>
            <a:pPr lvl="1"/>
            <a:r>
              <a:rPr kumimoji="1" lang="zh-CN" altLang="en-US" dirty="0"/>
              <a:t>想法：基于前、后文预测中间</a:t>
            </a:r>
          </a:p>
          <a:p>
            <a:pPr lvl="1"/>
            <a:r>
              <a:rPr kumimoji="1" lang="zh-CN" altLang="en-US" dirty="0"/>
              <a:t>具体做法：把中间内容移到后面，模拟在已有文件添加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3B5DB5-4095-7DB2-61EA-9792B85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F3A190-79EC-DF93-B830-F0BF3C03C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25" y="2786293"/>
            <a:ext cx="623599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Left to right: 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[代码prefix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,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middle, 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代码suffix]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185646-C0A3-E14A-2A10-20F69D3A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25" y="3421873"/>
            <a:ext cx="6235995" cy="43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Fill in middle: 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&lt;FIM_PREFIX&gt;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代码prefix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&lt;FIM_SUFFIX&gt;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代码suffix 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&lt;FIM_MIDDLE&gt;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代码middle]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75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25305-336F-4416-558A-5FDCB1BF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跨文件训练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9C7BE-7DBA-CF9F-7061-5EE7B16F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背景：在编程的场景中，要结合项目工程做出更正确的信息推理</a:t>
            </a:r>
            <a:endParaRPr kumimoji="1" lang="en-US" altLang="zh-CN" dirty="0"/>
          </a:p>
          <a:p>
            <a:r>
              <a:rPr kumimoji="1" lang="zh-CN" altLang="en-US" dirty="0"/>
              <a:t>解决方案：训练的时候，构造这种模式的数据，训练模型结合项目工程推理的能力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A9E616-77B5-0BD8-894B-419E4A55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4C1E63-62FE-DA7F-6EE3-77AF79A90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25" y="2693962"/>
            <a:ext cx="6235995" cy="43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一般的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FIM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：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&lt;reponame&gt;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仓库名][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&lt;filename&gt;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文件路径][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&lt;FIM_PREFIX&gt;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代码prefix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&lt;FIM_SUFFIX&gt;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代码suffix 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&lt;FIM_MIDDLE&gt;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代码middle]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DC8C2C-0590-DC86-5D17-7B5B921A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26" y="3531765"/>
            <a:ext cx="7374856" cy="43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Arial" panose="020B0604020202020204" pitchFamily="34" charset="0"/>
              </a:rPr>
              <a:t>跨文件</a:t>
            </a:r>
            <a:r>
              <a:rPr lang="en-US" altLang="zh-CN" sz="1200" dirty="0">
                <a:latin typeface="Arial" panose="020B0604020202020204" pitchFamily="34" charset="0"/>
              </a:rPr>
              <a:t>FIM</a:t>
            </a:r>
            <a:r>
              <a:rPr lang="zh-CN" altLang="en-US" sz="1200" dirty="0">
                <a:latin typeface="Arial" panose="020B0604020202020204" pitchFamily="34" charset="0"/>
              </a:rPr>
              <a:t>：</a:t>
            </a:r>
            <a:r>
              <a:rPr lang="en-US" altLang="zh-CN" sz="1200" dirty="0">
                <a:latin typeface="Arial" panose="020B0604020202020204" pitchFamily="34" charset="0"/>
              </a:rPr>
              <a:t>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</a:rPr>
              <a:t>&lt;reponame&gt;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仓库名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</a:rPr>
              <a:t>&lt;neighbor&gt;&lt;filename&gt;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邻居文件路径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</a:rPr>
              <a:t>&lt;codeblock&gt;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邻居文件代码块]*(n)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</a:rPr>
              <a:t>&lt;filename&gt;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中心文件路径[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</a:rPr>
              <a:t>&lt;FIM_PREFIX&gt;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代码prefix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</a:rPr>
              <a:t>&lt;FIM_SUFFIX&gt;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代码suffix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</a:rPr>
              <a:t>&lt;FIM_MIDDLE&gt;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代码middle]</a:t>
            </a:r>
          </a:p>
        </p:txBody>
      </p:sp>
    </p:spTree>
    <p:extLst>
      <p:ext uri="{BB962C8B-B14F-4D97-AF65-F5344CB8AC3E}">
        <p14:creationId xmlns:p14="http://schemas.microsoft.com/office/powerpoint/2010/main" val="198595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FFAF4-8C66-2617-7224-91025A4F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讲者简介与分享目的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B1EE9-ABBB-875A-0D3D-F083D3CB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讲者简介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腾讯</a:t>
            </a:r>
            <a:r>
              <a:rPr kumimoji="1" lang="en-US" altLang="zh-CN" dirty="0"/>
              <a:t>AI</a:t>
            </a:r>
            <a:r>
              <a:rPr kumimoji="1" lang="zh-CN" altLang="en-US" dirty="0"/>
              <a:t>产品技术专家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CodeBuddy</a:t>
            </a:r>
            <a:r>
              <a:rPr kumimoji="1" lang="zh-CN" altLang="en-US" dirty="0"/>
              <a:t> 代码模型负责人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分享目的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分享我们做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产品的模型研发历程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传达大模型时代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产品和模型研发的方法论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A4129-0435-28DE-063B-A3D274F0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12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84D7B-A8DA-0D7F-4F39-19DF9B5D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用户行为引入训练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9BE8F-DA3D-579A-EAEA-77F1626D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背景：用户行为具有特定的分布特征，需要补全的时机、对补全内容和粒度的要求</a:t>
            </a:r>
            <a:endParaRPr kumimoji="1" lang="en-US" altLang="zh-CN" dirty="0"/>
          </a:p>
          <a:p>
            <a:r>
              <a:rPr kumimoji="1" lang="zh-CN" altLang="en-US" dirty="0"/>
              <a:t>解决方案：通过对用户线上数据的收集、观察、归纳总结，利用代码的静态分析等工具，构造符合用户行为的训练数据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5B3A29-2756-88B7-CF97-C5572D81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E3981-3D65-EED7-E074-6A5B629BAB7A}"/>
              </a:ext>
            </a:extLst>
          </p:cNvPr>
          <p:cNvSpPr txBox="1"/>
          <p:nvPr/>
        </p:nvSpPr>
        <p:spPr>
          <a:xfrm>
            <a:off x="810929" y="2898958"/>
            <a:ext cx="103618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zh-CN" altLang="en-US" dirty="0"/>
              <a:t>规则举例：</a:t>
            </a:r>
          </a:p>
        </p:txBody>
      </p:sp>
      <p:pic>
        <p:nvPicPr>
          <p:cNvPr id="9" name="图片 8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68D035DD-026F-AA00-18CD-72C547E0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87" y="3277160"/>
            <a:ext cx="6454442" cy="129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9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F84A5-9FA4-93A9-D562-64320776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更合理的</a:t>
            </a:r>
            <a:r>
              <a:rPr kumimoji="1" lang="en-US" altLang="zh-CN" dirty="0"/>
              <a:t>FIM</a:t>
            </a:r>
            <a:r>
              <a:rPr kumimoji="1" lang="zh-CN" altLang="en-US" dirty="0"/>
              <a:t>填充模板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763F6-1475-F179-E444-C46A3E78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背景：大模型处理信息，展现出序列首尾更重要的特点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产品理解：对补全来说，光标附近的信息重要性高于更远的信息</a:t>
            </a:r>
            <a:endParaRPr kumimoji="1" lang="en-US" altLang="zh-CN" dirty="0"/>
          </a:p>
          <a:p>
            <a:r>
              <a:rPr kumimoji="1" lang="zh-CN" altLang="en-US" dirty="0"/>
              <a:t>改进方案：修改</a:t>
            </a:r>
            <a:r>
              <a:rPr kumimoji="1" lang="en-US" altLang="zh-CN" dirty="0"/>
              <a:t>FIM</a:t>
            </a:r>
            <a:r>
              <a:rPr kumimoji="1" lang="zh-CN" altLang="en-US" dirty="0"/>
              <a:t>顺序，让更重要的信息在序列更重要的位置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70E21F-E9C7-DEC4-0A55-863CE424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B24023-95E6-BD30-A0E0-F271C777963F}"/>
              </a:ext>
            </a:extLst>
          </p:cNvPr>
          <p:cNvSpPr/>
          <p:nvPr/>
        </p:nvSpPr>
        <p:spPr>
          <a:xfrm>
            <a:off x="808522" y="1853108"/>
            <a:ext cx="6013384" cy="2671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039313-61BA-1944-3810-35C045F0FA61}"/>
              </a:ext>
            </a:extLst>
          </p:cNvPr>
          <p:cNvSpPr/>
          <p:nvPr/>
        </p:nvSpPr>
        <p:spPr>
          <a:xfrm>
            <a:off x="7460782" y="1853108"/>
            <a:ext cx="874697" cy="2671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46A6B0C-CC3D-A56B-A08A-A8BAC451C3F1}"/>
              </a:ext>
            </a:extLst>
          </p:cNvPr>
          <p:cNvCxnSpPr>
            <a:endCxn id="6" idx="1"/>
          </p:cNvCxnSpPr>
          <p:nvPr/>
        </p:nvCxnSpPr>
        <p:spPr>
          <a:xfrm>
            <a:off x="6821906" y="1986659"/>
            <a:ext cx="6388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639B77C-3463-5F7B-A2FF-B8AE999B83EE}"/>
              </a:ext>
            </a:extLst>
          </p:cNvPr>
          <p:cNvSpPr txBox="1"/>
          <p:nvPr/>
        </p:nvSpPr>
        <p:spPr>
          <a:xfrm>
            <a:off x="6898969" y="1678672"/>
            <a:ext cx="49757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zh-CN" altLang="en-US" dirty="0"/>
              <a:t>预测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81458417-70FE-19A7-79B1-E91930B07F86}"/>
              </a:ext>
            </a:extLst>
          </p:cNvPr>
          <p:cNvSpPr/>
          <p:nvPr/>
        </p:nvSpPr>
        <p:spPr>
          <a:xfrm rot="16200000">
            <a:off x="1553601" y="1389707"/>
            <a:ext cx="155762" cy="16459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2691B80A-FCDB-2DAC-2B84-AC29595DD92B}"/>
              </a:ext>
            </a:extLst>
          </p:cNvPr>
          <p:cNvSpPr/>
          <p:nvPr/>
        </p:nvSpPr>
        <p:spPr>
          <a:xfrm rot="16200000">
            <a:off x="5921065" y="1389707"/>
            <a:ext cx="155762" cy="16459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3816D3-04B0-518A-D04B-8337991A4C49}"/>
              </a:ext>
            </a:extLst>
          </p:cNvPr>
          <p:cNvSpPr txBox="1"/>
          <p:nvPr/>
        </p:nvSpPr>
        <p:spPr>
          <a:xfrm>
            <a:off x="869735" y="2277492"/>
            <a:ext cx="157479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zh-CN" altLang="en-US" dirty="0"/>
              <a:t>首：信息聚合度高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AD7CF4-3333-86E9-2253-EF274A4209D5}"/>
              </a:ext>
            </a:extLst>
          </p:cNvPr>
          <p:cNvSpPr txBox="1"/>
          <p:nvPr/>
        </p:nvSpPr>
        <p:spPr>
          <a:xfrm>
            <a:off x="5227280" y="2277492"/>
            <a:ext cx="157479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kumimoji="1" lang="zh-CN" altLang="en-US" dirty="0"/>
              <a:t>尾：信息连续性高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311E9FA-7B05-C189-638B-4BB494D1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48" y="3307572"/>
            <a:ext cx="6235995" cy="43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常用的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FIM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PSM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）：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&lt;reponame&gt;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仓库名][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&lt;filename&gt;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文件路径][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&lt;FIM_PREFIX&gt;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代码prefix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&lt;FIM_SUFFIX&gt;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代码suffix 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&lt;FIM_MIDDLE&gt;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代码middle]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FA9BCB2-AEEE-981B-FD81-2783120C8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48" y="3847356"/>
            <a:ext cx="6235995" cy="43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改进的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FIM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SP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）：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&lt;reponame&gt;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仓库名][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&lt;filename&gt;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文件路径] 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&lt;FIM_SUFFIX&gt;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代码suffix [</a:t>
            </a:r>
            <a:r>
              <a:rPr lang="zh-CN" altLang="zh-CN" sz="1200" b="1" dirty="0">
                <a:solidFill>
                  <a:srgbClr val="006699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&lt;FIM_PREFIX&gt;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代码prefix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+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Consolas" panose="020B0609020204030204" pitchFamily="49" charset="0"/>
              </a:rPr>
              <a:t>代码middle]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8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BAD7D-7EAA-A171-8005-607A67026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0376-9606-62E1-DB89-9BC5D14C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3B224-6E05-B2CB-FE7B-3A178833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技术和产品背景</a:t>
            </a:r>
            <a:endParaRPr kumimoji="1" lang="en-US" altLang="zh-CN" dirty="0"/>
          </a:p>
          <a:p>
            <a:r>
              <a:rPr kumimoji="1" lang="zh-CN" altLang="en-US" dirty="0"/>
              <a:t>代码大模型的训练</a:t>
            </a:r>
            <a:endParaRPr kumimoji="1" lang="en-US" altLang="zh-CN" dirty="0"/>
          </a:p>
          <a:p>
            <a:r>
              <a:rPr kumimoji="1" lang="zh-CN" altLang="en-US" dirty="0"/>
              <a:t>专家驱动的模型优化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用户驱动的模型优化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用户反馈模式归纳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标注驱动的模型优化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产品的主张和技术的未来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32B616-4F5A-BD1D-53A6-FDD9E06B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227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17321-CF9D-66FB-DA1E-78BD62C6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产品和用户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7820E-ED27-A947-7655-8DE251A7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虽然大模型能力很强，但是仍然会有很多幻觉和错误的案例</a:t>
            </a:r>
            <a:endParaRPr kumimoji="1" lang="en-US" altLang="zh-CN" dirty="0"/>
          </a:p>
          <a:p>
            <a:r>
              <a:rPr kumimoji="1" lang="zh-CN" altLang="en-US" dirty="0"/>
              <a:t>当产品推向用户之后，用户会在多样的场景使用，能够观察并反馈回来很多错误的案例</a:t>
            </a:r>
            <a:endParaRPr kumimoji="1" lang="en-US" altLang="zh-CN" dirty="0"/>
          </a:p>
          <a:p>
            <a:r>
              <a:rPr kumimoji="1" lang="zh-CN" altLang="en-US" dirty="0"/>
              <a:t>对用户反馈案例的利用，可以改善模型在边界场景的表现，提升产品力</a:t>
            </a:r>
            <a:endParaRPr kumimoji="1" lang="en-US" altLang="zh-CN" dirty="0"/>
          </a:p>
          <a:p>
            <a:r>
              <a:rPr kumimoji="1" lang="zh-CN" altLang="en-US" dirty="0"/>
              <a:t>重要的命题：</a:t>
            </a:r>
            <a:r>
              <a:rPr kumimoji="1" lang="zh-CN" altLang="en-US" dirty="0">
                <a:solidFill>
                  <a:srgbClr val="FF0000"/>
                </a:solidFill>
              </a:rPr>
              <a:t>如何高效收集用户数据并帮助迭代模型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72CB6B-5780-98E8-A0F3-30D1727E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436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875ED-97DD-7C1F-E66D-9853770F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用户反馈模式归纳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F89BB-3AD2-86FC-ECB3-B0DB78B8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基本范式：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收集用户反馈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专家分类归纳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做数据清洗或构造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训练模型</a:t>
            </a:r>
            <a:endParaRPr kumimoji="1" lang="en-US" altLang="zh-CN" dirty="0"/>
          </a:p>
          <a:p>
            <a:r>
              <a:rPr kumimoji="1" lang="zh-CN" altLang="en-US" dirty="0"/>
              <a:t>相关示例：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编程语言版本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代码规范，例如驼峰命名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DA6EE-ED7B-9E41-80E6-4221ECBC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270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54F0E-0450-6B0E-FA97-94D3B5DC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标注驱动的模型优化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18CBF-251D-7BEA-AE5F-122F9539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基本范式：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收集用户反馈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进行数据标注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训练模型</a:t>
            </a:r>
            <a:endParaRPr kumimoji="1" lang="en-US" altLang="zh-CN" dirty="0"/>
          </a:p>
          <a:p>
            <a:r>
              <a:rPr kumimoji="1" lang="zh-CN" altLang="en-US" dirty="0"/>
              <a:t>好处：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流程短、相对高效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标准化程度较高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8B3B0-56FB-8292-BCAB-E305A5A2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11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DDE65-7153-9ECB-9A1D-0EADEC04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FBD84-5B01-4E40-36D5-9A8425E9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114C2-D015-0749-31F2-B85C62A8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技术和产品背景</a:t>
            </a:r>
            <a:endParaRPr kumimoji="1" lang="en-US" altLang="zh-CN" dirty="0"/>
          </a:p>
          <a:p>
            <a:r>
              <a:rPr kumimoji="1" lang="zh-CN" altLang="en-US" dirty="0"/>
              <a:t>代码大模型的训练</a:t>
            </a:r>
            <a:endParaRPr kumimoji="1" lang="en-US" altLang="zh-CN" dirty="0"/>
          </a:p>
          <a:p>
            <a:r>
              <a:rPr kumimoji="1" lang="zh-CN" altLang="en-US" dirty="0"/>
              <a:t>专家驱动的模型优化</a:t>
            </a:r>
            <a:endParaRPr kumimoji="1" lang="en-US" altLang="zh-CN" dirty="0"/>
          </a:p>
          <a:p>
            <a:r>
              <a:rPr kumimoji="1" lang="zh-CN" altLang="en-US" dirty="0"/>
              <a:t>用户驱动的模型优化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产品价值和技术发展的主张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代码智能产品价值的主张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技术发展的未来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A8983-2F1E-98DA-A2E2-6A58C59B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55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9F8C8-8423-109B-9283-1FE64221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代码智能产品的主张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C73F1-CE3C-84BF-107E-875EF836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需求实现</a:t>
            </a:r>
            <a:r>
              <a:rPr kumimoji="1" lang="zh-CN" altLang="en-US" dirty="0"/>
              <a:t>，大片代码实现、改写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需要工程理解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复杂的 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 工作流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实现用户相对完整的需求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局部调整</a:t>
            </a:r>
            <a:r>
              <a:rPr kumimoji="1" lang="zh-CN" altLang="en-US" dirty="0"/>
              <a:t>，修改部分代码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用户修改，对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写的代码进行调整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补全或者智能改写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局部更加细粒度的调整</a:t>
            </a:r>
            <a:endParaRPr kumimoji="1" lang="en-US" altLang="zh-CN" dirty="0"/>
          </a:p>
          <a:p>
            <a:r>
              <a:rPr kumimoji="1" lang="zh-CN" altLang="en-US" dirty="0"/>
              <a:t>两者关系：需求实现越好，局部调整越少</a:t>
            </a:r>
            <a:endParaRPr kumimoji="1" lang="en-US" altLang="zh-CN" dirty="0"/>
          </a:p>
          <a:p>
            <a:r>
              <a:rPr kumimoji="1" lang="zh-CN" altLang="en-US" dirty="0"/>
              <a:t>随着</a:t>
            </a:r>
            <a:r>
              <a:rPr kumimoji="1" lang="en-US" altLang="zh-CN" dirty="0"/>
              <a:t>AI</a:t>
            </a:r>
            <a:r>
              <a:rPr kumimoji="1" lang="zh-CN" altLang="en-US" dirty="0"/>
              <a:t>能力的提升，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 驱动的需求实现，会越来越重要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9CF50-1DED-F692-860B-A67FC87F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611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1CBC8-2DCD-9ECE-9D53-E21BDF5A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技术发展的主张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22E49-4E50-0D57-C48A-2118A67C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通过强化学习，增强 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 的能力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Agent</a:t>
            </a:r>
            <a:r>
              <a:rPr kumimoji="1" lang="zh-CN" altLang="en-US" dirty="0"/>
              <a:t> 是</a:t>
            </a:r>
            <a:r>
              <a:rPr kumimoji="1" lang="zh-CN" altLang="en-US" dirty="0">
                <a:solidFill>
                  <a:srgbClr val="FF0000"/>
                </a:solidFill>
              </a:rPr>
              <a:t>多轮交互</a:t>
            </a:r>
            <a:r>
              <a:rPr kumimoji="1" lang="zh-CN" altLang="en-US" dirty="0"/>
              <a:t>，符合强化学习优化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目前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的能力，已经支撑了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 的冷启动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未来很重要的命题：产品收集到用户真实的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数据后，怎么</a:t>
            </a:r>
            <a:r>
              <a:rPr kumimoji="1" lang="zh-CN" altLang="en-US" dirty="0">
                <a:solidFill>
                  <a:srgbClr val="FF0000"/>
                </a:solidFill>
              </a:rPr>
              <a:t>反哺训练模型</a:t>
            </a:r>
            <a:r>
              <a:rPr kumimoji="1" lang="zh-CN" altLang="en-US" dirty="0"/>
              <a:t>，提升相关的能力</a:t>
            </a:r>
            <a:endParaRPr kumimoji="1" lang="en-US" altLang="zh-CN" dirty="0"/>
          </a:p>
          <a:p>
            <a:r>
              <a:rPr kumimoji="1" lang="zh-CN" altLang="en-US" dirty="0"/>
              <a:t>涉及到的技术点：数据基建、强化学习奖励建模、算法、评测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zh-CN" altLang="en-US" dirty="0"/>
              <a:t>未来更久，如何将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Agent</a:t>
            </a:r>
            <a:r>
              <a:rPr kumimoji="1" lang="zh-CN" altLang="en-US" dirty="0"/>
              <a:t> 的训练经验泛化到通用领域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22E5C-4E51-D608-55B8-F3A2464E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70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93FF4-FC72-6F52-0D50-B68850AA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观点凝练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77643-2A1A-BD0E-218A-9E199183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大模型的方法论：预训练</a:t>
            </a:r>
            <a:r>
              <a:rPr kumimoji="1" lang="en-US" altLang="zh-CN" dirty="0"/>
              <a:t>+</a:t>
            </a:r>
            <a:r>
              <a:rPr kumimoji="1" lang="zh-CN" altLang="en-US" dirty="0"/>
              <a:t>后训练</a:t>
            </a:r>
            <a:r>
              <a:rPr kumimoji="1" lang="en-US" altLang="zh-CN" dirty="0"/>
              <a:t>+</a:t>
            </a:r>
            <a:r>
              <a:rPr kumimoji="1" lang="zh-CN" altLang="en-US" dirty="0"/>
              <a:t>强化</a:t>
            </a:r>
            <a:endParaRPr kumimoji="1" lang="en-US" altLang="zh-CN" dirty="0"/>
          </a:p>
          <a:p>
            <a:r>
              <a:rPr kumimoji="1" lang="zh-CN" altLang="en-US" dirty="0"/>
              <a:t>训练大模型，数据工程是关键，越好的数据意味着越好的模型</a:t>
            </a:r>
            <a:endParaRPr kumimoji="1" lang="en-US" altLang="zh-CN" dirty="0"/>
          </a:p>
          <a:p>
            <a:r>
              <a:rPr kumimoji="1" lang="zh-CN" altLang="en-US" dirty="0"/>
              <a:t>数字化越好的领域，越容易推进智能化，代码是这样的领域</a:t>
            </a:r>
            <a:endParaRPr kumimoji="1" lang="en-US" altLang="zh-CN" dirty="0"/>
          </a:p>
          <a:p>
            <a:r>
              <a:rPr kumimoji="1" lang="zh-CN" altLang="en-US" dirty="0"/>
              <a:t>专家灵感和用户反馈，是驱动模型优化的两个重要推动力</a:t>
            </a:r>
            <a:endParaRPr kumimoji="1" lang="en-US" altLang="zh-CN" dirty="0"/>
          </a:p>
          <a:p>
            <a:r>
              <a:rPr kumimoji="1" lang="zh-CN" altLang="en-US" dirty="0"/>
              <a:t>随着基模能力的提升，</a:t>
            </a:r>
            <a:r>
              <a:rPr kumimoji="1" lang="en-US" altLang="zh-CN" dirty="0"/>
              <a:t>AI</a:t>
            </a:r>
            <a:r>
              <a:rPr kumimoji="1" lang="zh-CN" altLang="en-US" dirty="0"/>
              <a:t>在复杂任务上的应用想象空间会更大</a:t>
            </a:r>
            <a:endParaRPr kumimoji="1" lang="en-US" altLang="zh-CN" dirty="0"/>
          </a:p>
          <a:p>
            <a:r>
              <a:rPr kumimoji="1" lang="zh-CN" altLang="en-US" dirty="0"/>
              <a:t>未来</a:t>
            </a:r>
            <a:r>
              <a:rPr kumimoji="1" lang="en-US" altLang="zh-CN" dirty="0"/>
              <a:t>AI</a:t>
            </a:r>
            <a:r>
              <a:rPr kumimoji="1" lang="zh-CN" altLang="en-US" dirty="0"/>
              <a:t>应用的范式，通用的模型</a:t>
            </a:r>
            <a:r>
              <a:rPr kumimoji="1" lang="en-US" altLang="zh-CN" dirty="0"/>
              <a:t>+</a:t>
            </a:r>
            <a:r>
              <a:rPr kumimoji="1" lang="zh-CN" altLang="en-US" dirty="0"/>
              <a:t>领域</a:t>
            </a:r>
            <a:r>
              <a:rPr kumimoji="1" lang="en-US" altLang="zh-CN" dirty="0"/>
              <a:t>Agent</a:t>
            </a:r>
          </a:p>
          <a:p>
            <a:r>
              <a:rPr kumimoji="1" lang="en-US" altLang="zh-CN" dirty="0"/>
              <a:t>Agent</a:t>
            </a:r>
            <a:r>
              <a:rPr kumimoji="1" lang="zh-CN" altLang="en-US" dirty="0"/>
              <a:t> 应用数据会反哺模型能力，强化很可能是关键技术</a:t>
            </a:r>
            <a:endParaRPr kumimoji="1" lang="en-US" altLang="zh-CN" dirty="0"/>
          </a:p>
          <a:p>
            <a:r>
              <a:rPr kumimoji="1" lang="zh-CN" altLang="en-US" dirty="0"/>
              <a:t>代码是大模型范式的先行领域，算法成熟后可以推广到通用领域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1203A2-64A6-28F9-B438-84910A29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52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4817-0323-B9F6-BA21-1AD3729C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8214B-3062-2E0C-D866-31901E89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技术和产品背景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大模型时代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大模型的方法论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代码领域的特点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代码大模型产品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代码大模型的训练</a:t>
            </a:r>
            <a:endParaRPr kumimoji="1" lang="en-US" altLang="zh-CN" dirty="0"/>
          </a:p>
          <a:p>
            <a:r>
              <a:rPr kumimoji="1" lang="zh-CN" altLang="en-US" dirty="0"/>
              <a:t>专家驱动的模型优化</a:t>
            </a:r>
            <a:endParaRPr kumimoji="1" lang="en-US" altLang="zh-CN" dirty="0"/>
          </a:p>
          <a:p>
            <a:r>
              <a:rPr kumimoji="1" lang="zh-CN" altLang="en-US" dirty="0"/>
              <a:t>数据驱动的模型优化</a:t>
            </a:r>
            <a:endParaRPr kumimoji="1" lang="en-US" altLang="zh-CN" dirty="0"/>
          </a:p>
          <a:p>
            <a:r>
              <a:rPr kumimoji="1" lang="zh-CN" altLang="en-US" dirty="0"/>
              <a:t>产品和技术的未来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8F7A00-BFDF-C348-F068-E8233EE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328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819" y="-20538"/>
            <a:ext cx="9345034" cy="5256582"/>
          </a:xfrm>
          <a:prstGeom prst="rect">
            <a:avLst/>
          </a:prstGeom>
        </p:spPr>
      </p:pic>
      <p:sp>
        <p:nvSpPr>
          <p:cNvPr id="4" name="标题 5"/>
          <p:cNvSpPr txBox="1">
            <a:spLocks/>
          </p:cNvSpPr>
          <p:nvPr/>
        </p:nvSpPr>
        <p:spPr>
          <a:xfrm>
            <a:off x="817914" y="2840003"/>
            <a:ext cx="3792796" cy="11924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algn="dist">
              <a:lnSpc>
                <a:spcPts val="5000"/>
              </a:lnSpc>
            </a:pPr>
            <a:r>
              <a:rPr lang="zh-CN" altLang="en-US" sz="6600" b="1" dirty="0">
                <a:solidFill>
                  <a:schemeClr val="bg1"/>
                </a:solidFill>
              </a:rPr>
              <a:t>感谢聆听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67164"/>
            <a:ext cx="1728192" cy="1728192"/>
          </a:xfrm>
          <a:prstGeom prst="rect">
            <a:avLst/>
          </a:prstGeom>
        </p:spPr>
      </p:pic>
      <p:sp>
        <p:nvSpPr>
          <p:cNvPr id="6" name="标题 5"/>
          <p:cNvSpPr txBox="1"/>
          <p:nvPr/>
        </p:nvSpPr>
        <p:spPr>
          <a:xfrm>
            <a:off x="5606232" y="3130010"/>
            <a:ext cx="2448272" cy="776035"/>
          </a:xfrm>
          <a:prstGeom prst="rect">
            <a:avLst/>
          </a:prstGeom>
        </p:spPr>
        <p:txBody>
          <a:bodyPr vert="horz" lIns="91420" tIns="45710" rIns="91420" bIns="4571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5000"/>
              </a:lnSpc>
            </a:pPr>
            <a:r>
              <a:rPr lang="zh-CN" altLang="en-US" sz="1400" b="0" dirty="0"/>
              <a:t>关注公众号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16"/>
          <a:stretch>
            <a:fillRect/>
          </a:stretch>
        </p:blipFill>
        <p:spPr>
          <a:xfrm>
            <a:off x="891967" y="1155933"/>
            <a:ext cx="3600400" cy="13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CAF03-6A0B-44CD-AE17-C6B03B0F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大模型时代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6BF01-751B-0524-D463-93ECE0E43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模型的智能化程度极大提升，带来很大的想象空间。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E81AF-E30D-B2EC-5298-4EF5D614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1A648-0EA6-E1FA-7294-DE91ABF1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81" y="1308497"/>
            <a:ext cx="5916340" cy="226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17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527B-F666-2DBF-E906-97708B63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大模型训练的方法论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B4F52-C83C-348D-E1FB-E15E7043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预训练</a:t>
            </a:r>
            <a:r>
              <a:rPr kumimoji="1" lang="zh-CN" altLang="en-US" dirty="0">
                <a:solidFill>
                  <a:srgbClr val="FF0000"/>
                </a:solidFill>
              </a:rPr>
              <a:t>：得到</a:t>
            </a:r>
            <a:r>
              <a:rPr kumimoji="1" lang="en-US" altLang="zh-CN" dirty="0">
                <a:solidFill>
                  <a:srgbClr val="FF0000"/>
                </a:solidFill>
              </a:rPr>
              <a:t>base</a:t>
            </a:r>
            <a:r>
              <a:rPr kumimoji="1" lang="zh-CN" altLang="en-US" dirty="0">
                <a:solidFill>
                  <a:srgbClr val="FF0000"/>
                </a:solidFill>
              </a:rPr>
              <a:t>模型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爬取互联网数据，进行自监督训练（预测下一个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目的是让模型获取知识</a:t>
            </a:r>
            <a:endParaRPr kumimoji="1" lang="en-US" altLang="zh-CN" dirty="0"/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后训练</a:t>
            </a:r>
            <a:r>
              <a:rPr kumimoji="1" lang="zh-CN" altLang="en-US" dirty="0">
                <a:solidFill>
                  <a:srgbClr val="FF0000"/>
                </a:solidFill>
              </a:rPr>
              <a:t>：得到</a:t>
            </a:r>
            <a:r>
              <a:rPr kumimoji="1" lang="en-US" altLang="zh-CN" dirty="0">
                <a:solidFill>
                  <a:srgbClr val="FF0000"/>
                </a:solidFill>
              </a:rPr>
              <a:t>instruction/chat</a:t>
            </a:r>
            <a:r>
              <a:rPr kumimoji="1" lang="zh-CN" altLang="en-US" dirty="0">
                <a:solidFill>
                  <a:srgbClr val="FF0000"/>
                </a:solidFill>
              </a:rPr>
              <a:t>模型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标注少量有标签数据，进行指令跟随的监督训练（包括</a:t>
            </a:r>
            <a:r>
              <a:rPr kumimoji="1" lang="en-US" altLang="zh-CN" dirty="0"/>
              <a:t>SFT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RLHF</a:t>
            </a:r>
            <a:r>
              <a:rPr kumimoji="1" lang="zh-CN" altLang="en-US" dirty="0"/>
              <a:t>等）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目的是让模型向人类的偏好和需求对齐</a:t>
            </a:r>
            <a:endParaRPr kumimoji="1" lang="en-US" altLang="zh-CN" dirty="0"/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强化学习</a:t>
            </a:r>
            <a:r>
              <a:rPr kumimoji="1" lang="zh-CN" altLang="en-US" dirty="0">
                <a:solidFill>
                  <a:srgbClr val="FF0000"/>
                </a:solidFill>
              </a:rPr>
              <a:t>：探索出人类描述的更优方案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对包含过程的问题探索结果的奖励优化，进行强化学习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目的是超出让模型自己探索，超越人工标注的限制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BC2C10-BD54-CF0F-783A-95F76BCB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49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97A9D-AA58-8543-E9C8-7569CD4B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805AB-64F0-06A2-B501-0E04D23F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模型效果会随着模型、数据、计算量的规模增长而提升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ADB5A-1E2B-126C-F46D-8F483278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pic>
        <p:nvPicPr>
          <p:cNvPr id="5" name="Picture 2" descr="📆 ThursdAI - Jan 9th - NVIDIA's Tiny Supercomputer, Phi-4 is back, Kokoro TTS &amp; Moondream gaze, B... - YouTube">
            <a:extLst>
              <a:ext uri="{FF2B5EF4-FFF2-40B4-BE49-F238E27FC236}">
                <a16:creationId xmlns:a16="http://schemas.microsoft.com/office/drawing/2014/main" id="{A54B4F0B-E54F-CFDA-C30D-46B2D9C5C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49" y="1802930"/>
            <a:ext cx="4902801" cy="275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5CD10C-3797-BB0C-5B3F-38B7D1FF3385}"/>
              </a:ext>
            </a:extLst>
          </p:cNvPr>
          <p:cNvSpPr txBox="1"/>
          <p:nvPr/>
        </p:nvSpPr>
        <p:spPr>
          <a:xfrm>
            <a:off x="2753474" y="4733925"/>
            <a:ext cx="375968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" altLang="zh-CN" b="0" i="1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NVIDIA CEO Jensen Huang</a:t>
            </a:r>
            <a:r>
              <a:rPr lang="en-US" altLang="zh-CN" i="1" dirty="0">
                <a:solidFill>
                  <a:srgbClr val="444444"/>
                </a:solidFill>
                <a:latin typeface="Verdana" panose="020B0604030504040204" pitchFamily="34" charset="0"/>
              </a:rPr>
              <a:t>, CES 2025.1</a:t>
            </a:r>
            <a:endParaRPr lang="zh-CN" altLang="en-US" i="1" dirty="0">
              <a:solidFill>
                <a:srgbClr val="444444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8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295C-89FB-034E-C1F5-97FDAD16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数据驱动大模型发展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1CCF9-0880-1317-BFB0-C517CF247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大模型时代，模型和优化技术相对稳定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模型：以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为核心的 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 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优化技术：预训练、后训练、强化</a:t>
            </a:r>
            <a:endParaRPr kumimoji="1" lang="en-US" altLang="zh-CN" dirty="0"/>
          </a:p>
          <a:p>
            <a:r>
              <a:rPr kumimoji="1" lang="zh-CN" altLang="en-US" dirty="0"/>
              <a:t>数据驱动的特性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优化技术是为了更好的利用数据而设计的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在一个相对稳定的时期，模型的能力发展靠数据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模型和优化技术的上限，由数据决定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一定程度上说，</a:t>
            </a:r>
            <a:r>
              <a:rPr kumimoji="1" lang="zh-CN" altLang="en-US" b="1" dirty="0">
                <a:solidFill>
                  <a:srgbClr val="FF0000"/>
                </a:solidFill>
              </a:rPr>
              <a:t>训练模型就是数据工程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210F6-733C-C1C8-E9C4-51E62A02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3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681E5-E23B-8D01-E304-4B64F93E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代码领域的数据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58DC2-E000-9FE6-EEAB-FE0CDD76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代码领域是数字化最好的领域之一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数据量大，开源社区几十年的沉淀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数据质量高，代码有严格的语法规则约束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各种平台：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Stack Overflow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数字化越好的地方，越容易推进智能化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大模型中，代码领域是做的最好的领域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具体体现在幻觉低、可靠性高、泛化性强等各方面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867A2-68D5-027E-A5FB-25BF54F8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78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1B1FB-3372-4C03-3B70-21A7F048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代码大模型产品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BF8B-7DFF-267F-85CF-DCC931F5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产品定位：</a:t>
            </a:r>
            <a:r>
              <a:rPr kumimoji="1" lang="zh-CN" altLang="en-US" b="1" dirty="0">
                <a:solidFill>
                  <a:srgbClr val="FF0000"/>
                </a:solidFill>
              </a:rPr>
              <a:t>辅助</a:t>
            </a:r>
            <a:r>
              <a:rPr kumimoji="1" lang="zh-CN" altLang="en-US" dirty="0"/>
              <a:t>编程，为程序员提效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简单任务能较好地完成，极大提升效率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模型幻觉依然存在，需要人做二次检查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复杂的任务，仍然无法很好的处理</a:t>
            </a:r>
            <a:endParaRPr kumimoji="1" lang="en-US" altLang="zh-CN" dirty="0"/>
          </a:p>
          <a:p>
            <a:r>
              <a:rPr kumimoji="1" lang="zh-CN" altLang="en-US" dirty="0"/>
              <a:t>产品特性：目前代码产品的产品力梳理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代码补全：用户写代码的时候，主动推荐代码片段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智能改写：判断需要修改的代码展示给用户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需求实现：对用户的需求进行实现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单元测试、代码评审、等等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3DC1F-5327-225C-BD1F-2D7E9C5E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C2F-B818-F247-B465-3C371206F57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81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16567</TotalTime>
  <Words>1968</Words>
  <Application>Microsoft Macintosh PowerPoint</Application>
  <PresentationFormat>全屏显示(16:9)</PresentationFormat>
  <Paragraphs>263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Microsoft YaHei</vt:lpstr>
      <vt:lpstr>Microsoft YaHei</vt:lpstr>
      <vt:lpstr>TencentSans W7</vt:lpstr>
      <vt:lpstr>Arial</vt:lpstr>
      <vt:lpstr>Verdana</vt:lpstr>
      <vt:lpstr>Office 主题​​</vt:lpstr>
      <vt:lpstr>代码大模型训练</vt:lpstr>
      <vt:lpstr>讲者简介与分享目的</vt:lpstr>
      <vt:lpstr>目录</vt:lpstr>
      <vt:lpstr>大模型时代</vt:lpstr>
      <vt:lpstr>大模型训练的方法论</vt:lpstr>
      <vt:lpstr>Scaling Law</vt:lpstr>
      <vt:lpstr>数据驱动大模型发展</vt:lpstr>
      <vt:lpstr>代码领域的数据</vt:lpstr>
      <vt:lpstr>代码大模型产品</vt:lpstr>
      <vt:lpstr>目录</vt:lpstr>
      <vt:lpstr>数据来源</vt:lpstr>
      <vt:lpstr>数据质量过滤示例</vt:lpstr>
      <vt:lpstr>开源代码大模型</vt:lpstr>
      <vt:lpstr>代码大模型离线评估</vt:lpstr>
      <vt:lpstr>代码大模型线上AB实验评估</vt:lpstr>
      <vt:lpstr>目录</vt:lpstr>
      <vt:lpstr>代码补全场景介绍</vt:lpstr>
      <vt:lpstr>补全能力训练</vt:lpstr>
      <vt:lpstr>跨文件训练</vt:lpstr>
      <vt:lpstr>用户行为引入训练</vt:lpstr>
      <vt:lpstr>更合理的FIM填充模板</vt:lpstr>
      <vt:lpstr>目录</vt:lpstr>
      <vt:lpstr>产品和用户</vt:lpstr>
      <vt:lpstr>用户反馈模式归纳</vt:lpstr>
      <vt:lpstr>标注驱动的模型优化</vt:lpstr>
      <vt:lpstr>目录</vt:lpstr>
      <vt:lpstr>代码智能产品的主张</vt:lpstr>
      <vt:lpstr>技术发展的主张</vt:lpstr>
      <vt:lpstr>观点凝练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代码大模型训练</dc:title>
  <dc:creator>T182000</dc:creator>
  <cp:lastModifiedBy>T182000</cp:lastModifiedBy>
  <cp:revision>29</cp:revision>
  <dcterms:created xsi:type="dcterms:W3CDTF">2025-04-24T02:38:01Z</dcterms:created>
  <dcterms:modified xsi:type="dcterms:W3CDTF">2025-05-16T02:15:48Z</dcterms:modified>
</cp:coreProperties>
</file>