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288" r:id="rId3"/>
    <p:sldId id="289" r:id="rId4"/>
    <p:sldId id="290" r:id="rId5"/>
    <p:sldId id="291" r:id="rId6"/>
    <p:sldId id="281" r:id="rId7"/>
    <p:sldId id="292" r:id="rId8"/>
    <p:sldId id="293" r:id="rId9"/>
    <p:sldId id="264" r:id="rId10"/>
    <p:sldId id="283" r:id="rId11"/>
    <p:sldId id="284" r:id="rId12"/>
    <p:sldId id="285" r:id="rId13"/>
    <p:sldId id="287" r:id="rId14"/>
    <p:sldId id="268" r:id="rId15"/>
    <p:sldId id="294" r:id="rId16"/>
    <p:sldId id="278" r:id="rId17"/>
    <p:sldId id="273" r:id="rId18"/>
    <p:sldId id="271" r:id="rId19"/>
    <p:sldId id="272" r:id="rId20"/>
    <p:sldId id="274" r:id="rId21"/>
    <p:sldId id="276" r:id="rId22"/>
    <p:sldId id="279" r:id="rId23"/>
    <p:sldId id="277"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ng Hande" initials="DH" lastIdx="2" clrIdx="0">
    <p:extLst>
      <p:ext uri="{19B8F6BF-5375-455C-9EA6-DF929625EA0E}">
        <p15:presenceInfo xmlns:p15="http://schemas.microsoft.com/office/powerpoint/2012/main" userId="d766b2350ca7f75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837" autoAdjust="0"/>
    <p:restoredTop sz="77230"/>
  </p:normalViewPr>
  <p:slideViewPr>
    <p:cSldViewPr snapToGrid="0">
      <p:cViewPr varScale="1">
        <p:scale>
          <a:sx n="96" d="100"/>
          <a:sy n="96" d="100"/>
        </p:scale>
        <p:origin x="1200" y="176"/>
      </p:cViewPr>
      <p:guideLst/>
    </p:cSldViewPr>
  </p:slideViewPr>
  <p:notesTextViewPr>
    <p:cViewPr>
      <p:scale>
        <a:sx n="1" d="1"/>
        <a:sy n="1" d="1"/>
      </p:scale>
      <p:origin x="0" y="0"/>
    </p:cViewPr>
  </p:notesTextViewPr>
  <p:notesViewPr>
    <p:cSldViewPr snapToGrid="0">
      <p:cViewPr varScale="1">
        <p:scale>
          <a:sx n="96" d="100"/>
          <a:sy n="96"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B65F134-2674-324A-9AC3-7BC18723E5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420EA0CC-048C-D44A-993A-2A66A8FF0C8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23B8BF-0701-9245-951E-185B36FECBC5}" type="datetimeFigureOut">
              <a:rPr kumimoji="1" lang="zh-CN" altLang="en-US" smtClean="0"/>
              <a:t>2021/3/24</a:t>
            </a:fld>
            <a:endParaRPr kumimoji="1" lang="zh-CN" altLang="en-US"/>
          </a:p>
        </p:txBody>
      </p:sp>
      <p:sp>
        <p:nvSpPr>
          <p:cNvPr id="4" name="页脚占位符 3">
            <a:extLst>
              <a:ext uri="{FF2B5EF4-FFF2-40B4-BE49-F238E27FC236}">
                <a16:creationId xmlns:a16="http://schemas.microsoft.com/office/drawing/2014/main" id="{055B9849-F96A-D242-B631-0B55317EB4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52DC4E2D-5E05-A547-9C2E-246446865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879506-FCC1-8641-8ABD-8FA281A057B5}" type="slidenum">
              <a:rPr kumimoji="1" lang="zh-CN" altLang="en-US" smtClean="0"/>
              <a:t>‹#›</a:t>
            </a:fld>
            <a:endParaRPr kumimoji="1" lang="zh-CN" altLang="en-US"/>
          </a:p>
        </p:txBody>
      </p:sp>
    </p:spTree>
    <p:extLst>
      <p:ext uri="{BB962C8B-B14F-4D97-AF65-F5344CB8AC3E}">
        <p14:creationId xmlns:p14="http://schemas.microsoft.com/office/powerpoint/2010/main" val="3014059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Unicode MS" panose="020B0604020202020204" pitchFamily="34" charset="-122"/>
                <a:ea typeface="Arial Unicode MS" panose="020B0604020202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Unicode MS" panose="020B0604020202020204" pitchFamily="34" charset="-122"/>
                <a:ea typeface="Arial Unicode MS" panose="020B0604020202020204" pitchFamily="34" charset="-122"/>
              </a:defRPr>
            </a:lvl1pPr>
          </a:lstStyle>
          <a:p>
            <a:fld id="{76EBD487-48B7-4205-ACAF-E5998F019520}" type="datetimeFigureOut">
              <a:rPr lang="zh-CN" altLang="en-US" smtClean="0"/>
              <a:pPr/>
              <a:t>2021/3/24</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Unicode MS" panose="020B0604020202020204" pitchFamily="34" charset="-122"/>
                <a:ea typeface="Arial Unicode MS" panose="020B0604020202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Unicode MS" panose="020B0604020202020204" pitchFamily="34" charset="-122"/>
                <a:ea typeface="Arial Unicode MS" panose="020B0604020202020204" pitchFamily="34" charset="-122"/>
              </a:defRPr>
            </a:lvl1pPr>
          </a:lstStyle>
          <a:p>
            <a:fld id="{C3054687-EEB2-4339-BC46-56DC123B661E}" type="slidenum">
              <a:rPr lang="zh-CN" altLang="en-US" smtClean="0"/>
              <a:pPr/>
              <a:t>‹#›</a:t>
            </a:fld>
            <a:endParaRPr lang="zh-CN" altLang="en-US" dirty="0"/>
          </a:p>
        </p:txBody>
      </p:sp>
    </p:spTree>
    <p:extLst>
      <p:ext uri="{BB962C8B-B14F-4D97-AF65-F5344CB8AC3E}">
        <p14:creationId xmlns:p14="http://schemas.microsoft.com/office/powerpoint/2010/main" val="876878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Unicode MS" panose="020B0604020202020204" pitchFamily="34" charset="-122"/>
        <a:ea typeface="Arial Unicode MS" panose="020B0604020202020204" pitchFamily="34" charset="-122"/>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Hello, everyone, I’m </a:t>
            </a:r>
            <a:r>
              <a:rPr kumimoji="1" lang="en-US" altLang="zh-CN" dirty="0" err="1"/>
              <a:t>Hande</a:t>
            </a:r>
            <a:r>
              <a:rPr kumimoji="1" lang="en-US" altLang="zh-CN" dirty="0"/>
              <a:t> Dong, a second-grade graduate student at USTC, advised by </a:t>
            </a:r>
            <a:r>
              <a:rPr kumimoji="1" lang="en-US" altLang="zh-CN" dirty="0" err="1"/>
              <a:t>Xiangnan</a:t>
            </a:r>
            <a:r>
              <a:rPr kumimoji="1" lang="en-US" altLang="zh-CN" dirty="0"/>
              <a:t> He. It’s my pleasure to </a:t>
            </a:r>
            <a:r>
              <a:rPr kumimoji="1" lang="en-US" altLang="zh-CN" dirty="0" err="1"/>
              <a:t>pre’sent</a:t>
            </a:r>
            <a:r>
              <a:rPr kumimoji="1" lang="en-US" altLang="zh-CN" dirty="0"/>
              <a:t> our paper in the web conference 2021.</a:t>
            </a:r>
            <a:r>
              <a:rPr kumimoji="1" lang="zh-CN" altLang="en-US" dirty="0"/>
              <a:t> </a:t>
            </a:r>
            <a:r>
              <a:rPr kumimoji="1" lang="en-US" altLang="zh-CN" dirty="0"/>
              <a:t>It’s a joint work with NUS, NCSU, and </a:t>
            </a:r>
            <a:r>
              <a:rPr kumimoji="1" lang="en-US" altLang="zh-CN" dirty="0" err="1"/>
              <a:t>Chinghua</a:t>
            </a:r>
            <a:r>
              <a:rPr kumimoji="1" lang="en-US" altLang="zh-CN" dirty="0"/>
              <a:t> University. The key idea of this paper is to prove that decoupled GCN is </a:t>
            </a:r>
            <a:r>
              <a:rPr kumimoji="1" lang="en-US" altLang="zh-CN" b="0" i="0" u="none" strike="noStrike" dirty="0">
                <a:solidFill>
                  <a:srgbClr val="525252"/>
                </a:solidFill>
                <a:effectLst/>
                <a:latin typeface="Helvetica" pitchFamily="2" charset="0"/>
              </a:rPr>
              <a:t>e</a:t>
            </a:r>
            <a:r>
              <a:rPr lang="en-US" altLang="zh-CN" b="0" i="0" u="none" strike="noStrike" dirty="0">
                <a:solidFill>
                  <a:srgbClr val="525252"/>
                </a:solidFill>
                <a:effectLst/>
                <a:latin typeface="Helvetica" pitchFamily="2" charset="0"/>
              </a:rPr>
              <a:t>quivalent to label propagation. </a:t>
            </a:r>
          </a:p>
          <a:p>
            <a:endParaRPr kumimoji="1" lang="en-US" altLang="zh-CN" b="0" i="0" u="none" strike="noStrike" dirty="0">
              <a:solidFill>
                <a:srgbClr val="525252"/>
              </a:solidFill>
              <a:effectLst/>
              <a:latin typeface="Helvetica" pitchFamily="2" charset="0"/>
            </a:endParaRPr>
          </a:p>
        </p:txBody>
      </p:sp>
      <p:sp>
        <p:nvSpPr>
          <p:cNvPr id="4" name="灯片编号占位符 3"/>
          <p:cNvSpPr>
            <a:spLocks noGrp="1"/>
          </p:cNvSpPr>
          <p:nvPr>
            <p:ph type="sldNum" sz="quarter" idx="5"/>
          </p:nvPr>
        </p:nvSpPr>
        <p:spPr/>
        <p:txBody>
          <a:bodyPr/>
          <a:lstStyle/>
          <a:p>
            <a:fld id="{C3054687-EEB2-4339-BC46-56DC123B661E}" type="slidenum">
              <a:rPr lang="zh-CN" altLang="en-US" smtClean="0"/>
              <a:pPr/>
              <a:t>1</a:t>
            </a:fld>
            <a:endParaRPr lang="zh-CN" altLang="en-US" dirty="0"/>
          </a:p>
        </p:txBody>
      </p:sp>
    </p:spTree>
    <p:extLst>
      <p:ext uri="{BB962C8B-B14F-4D97-AF65-F5344CB8AC3E}">
        <p14:creationId xmlns:p14="http://schemas.microsoft.com/office/powerpoint/2010/main" val="1818311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Next I will introduce our proposed method. </a:t>
            </a:r>
            <a:endParaRPr kumimoji="1" lang="zh-CN" altLang="en-US" dirty="0"/>
          </a:p>
        </p:txBody>
      </p:sp>
      <p:sp>
        <p:nvSpPr>
          <p:cNvPr id="4" name="灯片编号占位符 3"/>
          <p:cNvSpPr>
            <a:spLocks noGrp="1"/>
          </p:cNvSpPr>
          <p:nvPr>
            <p:ph type="sldNum" sz="quarter" idx="5"/>
          </p:nvPr>
        </p:nvSpPr>
        <p:spPr/>
        <p:txBody>
          <a:bodyPr/>
          <a:lstStyle/>
          <a:p>
            <a:fld id="{C3054687-EEB2-4339-BC46-56DC123B661E}" type="slidenum">
              <a:rPr lang="zh-CN" altLang="en-US" smtClean="0"/>
              <a:pPr/>
              <a:t>10</a:t>
            </a:fld>
            <a:endParaRPr lang="zh-CN" altLang="en-US" dirty="0"/>
          </a:p>
        </p:txBody>
      </p:sp>
    </p:spTree>
    <p:extLst>
      <p:ext uri="{BB962C8B-B14F-4D97-AF65-F5344CB8AC3E}">
        <p14:creationId xmlns:p14="http://schemas.microsoft.com/office/powerpoint/2010/main" val="1980491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overcome the weaknesses of decoupled GCN, we propose two design about weight: </a:t>
            </a:r>
          </a:p>
          <a:p>
            <a:pPr marL="228600" indent="-228600">
              <a:buAutoNum type="arabicParenBoth"/>
            </a:pPr>
            <a:r>
              <a:rPr lang="en-US" altLang="zh-CN" dirty="0"/>
              <a:t>remove normalization for allowing different weight in the training set. This design improves the robustness to label noise.  </a:t>
            </a:r>
          </a:p>
          <a:p>
            <a:pPr marL="228600" indent="-228600">
              <a:buAutoNum type="arabicParenBoth"/>
            </a:pPr>
            <a:r>
              <a:rPr lang="en-US" altLang="zh-CN" dirty="0"/>
              <a:t>add adaptive factor gamma to dynamic weight. Gamma is determined by current epoch e and hyper-parameter epsilon. At the beginning of training, model is not reliable, gamma equals zero, </a:t>
            </a:r>
            <a:r>
              <a:rPr lang="en-US" altLang="zh-CN" dirty="0" err="1"/>
              <a:t>and.the</a:t>
            </a:r>
            <a:r>
              <a:rPr lang="en-US" altLang="zh-CN" dirty="0"/>
              <a:t> model-aware </a:t>
            </a:r>
            <a:r>
              <a:rPr lang="en-US" altLang="zh-CN" dirty="0" err="1"/>
              <a:t>dymaic</a:t>
            </a:r>
            <a:r>
              <a:rPr lang="en-US" altLang="zh-CN" dirty="0"/>
              <a:t> weight </a:t>
            </a:r>
            <a:r>
              <a:rPr lang="en-US" altLang="zh-CN" dirty="0" err="1"/>
              <a:t>f_i,h</a:t>
            </a:r>
            <a:r>
              <a:rPr lang="en-US" altLang="zh-CN" dirty="0"/>
              <a:t>(j) has no effect. With the training going, the model becomes more and more reliable, gamma increases, and the role of model aware weight is more and more important. </a:t>
            </a:r>
          </a:p>
          <a:p>
            <a:r>
              <a:rPr lang="en-US" altLang="zh-CN" dirty="0"/>
              <a:t>The two design can make model stable and robust to label noise. </a:t>
            </a:r>
          </a:p>
          <a:p>
            <a:endParaRPr lang="en-US" altLang="zh-CN" dirty="0"/>
          </a:p>
          <a:p>
            <a:r>
              <a:rPr lang="en-US" altLang="zh-CN" dirty="0"/>
              <a:t>///</a:t>
            </a:r>
          </a:p>
          <a:p>
            <a:r>
              <a:rPr lang="en-US" altLang="zh-CN" dirty="0"/>
              <a:t>The factor gamma adaptively combines static weight </a:t>
            </a:r>
            <a:r>
              <a:rPr lang="en-US" altLang="zh-CN" dirty="0" err="1"/>
              <a:t>a^hat</a:t>
            </a:r>
            <a:r>
              <a:rPr lang="en-US" altLang="zh-CN" dirty="0"/>
              <a:t> and dynamic weight </a:t>
            </a:r>
            <a:r>
              <a:rPr lang="en-US" altLang="zh-CN" dirty="0" err="1"/>
              <a:t>f_i,h</a:t>
            </a:r>
            <a:r>
              <a:rPr lang="en-US" altLang="zh-CN" dirty="0"/>
              <a:t>(j). (controls thee effect of neural </a:t>
            </a:r>
            <a:r>
              <a:rPr lang="en-US" altLang="zh-CN" dirty="0" err="1"/>
              <a:t>predicor</a:t>
            </a:r>
            <a:r>
              <a:rPr lang="en-US" altLang="zh-CN" dirty="0"/>
              <a:t> f, at the begin </a:t>
            </a:r>
            <a:r>
              <a:rPr lang="zh-CN" altLang="en-US" dirty="0"/>
              <a:t>去文中抄</a:t>
            </a:r>
            <a:r>
              <a:rPr lang="en-US" altLang="zh-CN" dirty="0"/>
              <a:t>)</a:t>
            </a:r>
          </a:p>
          <a:p>
            <a:r>
              <a:rPr lang="en-US" altLang="zh-CN" dirty="0"/>
              <a:t>Removing normalization makes the model more robust to label noise. </a:t>
            </a:r>
          </a:p>
          <a:p>
            <a:r>
              <a:rPr lang="en-US" altLang="zh-CN" dirty="0"/>
              <a:t>Adding adaptive factor makes the model more stable. </a:t>
            </a:r>
          </a:p>
          <a:p>
            <a:endParaRPr lang="en-US" altLang="zh-CN" dirty="0"/>
          </a:p>
          <a:p>
            <a:endParaRPr lang="en-US" altLang="zh-CN" dirty="0"/>
          </a:p>
          <a:p>
            <a:endParaRPr lang="en-US" altLang="zh-CN" dirty="0"/>
          </a:p>
          <a:p>
            <a:r>
              <a:rPr lang="en-US" altLang="zh-CN" dirty="0"/>
              <a:t>///</a:t>
            </a:r>
          </a:p>
          <a:p>
            <a:r>
              <a:rPr lang="en-US" altLang="zh-CN" dirty="0"/>
              <a:t>We further improved our paradigm to PT adaptively, or PTA, by removing normalization as in decoupled GCN and introducing an adaptive factor.</a:t>
            </a:r>
          </a:p>
          <a:p>
            <a:endParaRPr lang="en-US" altLang="zh-CN" dirty="0"/>
          </a:p>
          <a:p>
            <a:endParaRPr lang="en-US" altLang="zh-CN" dirty="0"/>
          </a:p>
          <a:p>
            <a:r>
              <a:rPr lang="en-US" altLang="zh-CN" dirty="0"/>
              <a:t>removing normalization  makes it robust to label noise.</a:t>
            </a:r>
          </a:p>
          <a:p>
            <a:r>
              <a:rPr lang="en-US" altLang="zh-CN" dirty="0"/>
              <a:t>adaptive factor</a:t>
            </a:r>
            <a:r>
              <a:rPr lang="zh-CN" altLang="en-US" dirty="0"/>
              <a:t> </a:t>
            </a:r>
            <a:r>
              <a:rPr lang="en-US" altLang="zh-CN" dirty="0"/>
              <a:t>makes it stable. </a:t>
            </a:r>
          </a:p>
          <a:p>
            <a:r>
              <a:rPr lang="en-US" altLang="zh-CN" dirty="0"/>
              <a:t>The adaptive factor consists of epoch number and another parameter. With training more and more deeply, the model becomes more and more reliable, as gamma increases.</a:t>
            </a:r>
          </a:p>
          <a:p>
            <a:endParaRPr lang="en-US" altLang="zh-CN" dirty="0"/>
          </a:p>
          <a:p>
            <a:r>
              <a:rPr lang="en-US" altLang="zh-CN" dirty="0"/>
              <a:t>The matrix form of loss function of PTA is concise, and easy to compute by matrix element-wise product. </a:t>
            </a:r>
          </a:p>
          <a:p>
            <a:endParaRPr kumimoji="1" lang="zh-CN" altLang="en-US" dirty="0"/>
          </a:p>
        </p:txBody>
      </p:sp>
      <p:sp>
        <p:nvSpPr>
          <p:cNvPr id="4" name="灯片编号占位符 3"/>
          <p:cNvSpPr>
            <a:spLocks noGrp="1"/>
          </p:cNvSpPr>
          <p:nvPr>
            <p:ph type="sldNum" sz="quarter" idx="5"/>
          </p:nvPr>
        </p:nvSpPr>
        <p:spPr/>
        <p:txBody>
          <a:bodyPr/>
          <a:lstStyle/>
          <a:p>
            <a:fld id="{C3054687-EEB2-4339-BC46-56DC123B661E}" type="slidenum">
              <a:rPr lang="zh-CN" altLang="en-US" smtClean="0"/>
              <a:pPr/>
              <a:t>11</a:t>
            </a:fld>
            <a:endParaRPr lang="zh-CN" altLang="en-US" dirty="0"/>
          </a:p>
        </p:txBody>
      </p:sp>
    </p:spTree>
    <p:extLst>
      <p:ext uri="{BB962C8B-B14F-4D97-AF65-F5344CB8AC3E}">
        <p14:creationId xmlns:p14="http://schemas.microsoft.com/office/powerpoint/2010/main" val="1627737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Due to adaptive factor, we name the improved model Propagation then training adaptively, abbreviated as PTA. </a:t>
            </a:r>
          </a:p>
          <a:p>
            <a:r>
              <a:rPr kumimoji="1" lang="en-US" altLang="zh-CN" dirty="0"/>
              <a:t>In fact, PTA has a concise matrix form, It only needs to do twice element-wise matrix product in the training stage,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But decoupled GCN needs to aggregate neighborhood several times. </a:t>
            </a:r>
          </a:p>
          <a:p>
            <a:r>
              <a:rPr kumimoji="1" lang="en-US" altLang="zh-CN" dirty="0"/>
              <a:t>So besides the above two advantages, PTA is more efficient than decoupled GCN. </a:t>
            </a:r>
          </a:p>
          <a:p>
            <a:endParaRPr kumimoji="1" lang="en-US" altLang="zh-CN" dirty="0"/>
          </a:p>
          <a:p>
            <a:r>
              <a:rPr kumimoji="1" lang="en-US" altLang="zh-CN" dirty="0"/>
              <a:t>10.30</a:t>
            </a:r>
          </a:p>
          <a:p>
            <a:endParaRPr kumimoji="1" lang="zh-CN" altLang="en-US" dirty="0"/>
          </a:p>
        </p:txBody>
      </p:sp>
      <p:sp>
        <p:nvSpPr>
          <p:cNvPr id="4" name="灯片编号占位符 3"/>
          <p:cNvSpPr>
            <a:spLocks noGrp="1"/>
          </p:cNvSpPr>
          <p:nvPr>
            <p:ph type="sldNum" sz="quarter" idx="5"/>
          </p:nvPr>
        </p:nvSpPr>
        <p:spPr/>
        <p:txBody>
          <a:bodyPr/>
          <a:lstStyle/>
          <a:p>
            <a:fld id="{C3054687-EEB2-4339-BC46-56DC123B661E}" type="slidenum">
              <a:rPr lang="zh-CN" altLang="en-US" smtClean="0"/>
              <a:pPr/>
              <a:t>12</a:t>
            </a:fld>
            <a:endParaRPr lang="zh-CN" altLang="en-US" dirty="0"/>
          </a:p>
        </p:txBody>
      </p:sp>
    </p:spTree>
    <p:extLst>
      <p:ext uri="{BB962C8B-B14F-4D97-AF65-F5344CB8AC3E}">
        <p14:creationId xmlns:p14="http://schemas.microsoft.com/office/powerpoint/2010/main" val="4189942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Next I will introduce our experiments. </a:t>
            </a:r>
          </a:p>
        </p:txBody>
      </p:sp>
      <p:sp>
        <p:nvSpPr>
          <p:cNvPr id="4" name="灯片编号占位符 3"/>
          <p:cNvSpPr>
            <a:spLocks noGrp="1"/>
          </p:cNvSpPr>
          <p:nvPr>
            <p:ph type="sldNum" sz="quarter" idx="5"/>
          </p:nvPr>
        </p:nvSpPr>
        <p:spPr/>
        <p:txBody>
          <a:bodyPr/>
          <a:lstStyle/>
          <a:p>
            <a:fld id="{C3054687-EEB2-4339-BC46-56DC123B661E}" type="slidenum">
              <a:rPr lang="zh-CN" altLang="en-US" smtClean="0"/>
              <a:pPr/>
              <a:t>13</a:t>
            </a:fld>
            <a:endParaRPr lang="zh-CN" altLang="en-US" dirty="0"/>
          </a:p>
        </p:txBody>
      </p:sp>
    </p:spTree>
    <p:extLst>
      <p:ext uri="{BB962C8B-B14F-4D97-AF65-F5344CB8AC3E}">
        <p14:creationId xmlns:p14="http://schemas.microsoft.com/office/powerpoint/2010/main" val="2350581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conducted experiments on four datasets in term of accuracy. </a:t>
            </a:r>
          </a:p>
          <a:p>
            <a:r>
              <a:rPr lang="en-US" altLang="zh-CN" dirty="0"/>
              <a:t>The table shows the information of the datasets. </a:t>
            </a:r>
            <a:endParaRPr lang="zh-CN" altLang="en-US" dirty="0"/>
          </a:p>
        </p:txBody>
      </p:sp>
      <p:sp>
        <p:nvSpPr>
          <p:cNvPr id="4" name="灯片编号占位符 3"/>
          <p:cNvSpPr>
            <a:spLocks noGrp="1"/>
          </p:cNvSpPr>
          <p:nvPr>
            <p:ph type="sldNum" sz="quarter" idx="5"/>
          </p:nvPr>
        </p:nvSpPr>
        <p:spPr/>
        <p:txBody>
          <a:bodyPr/>
          <a:lstStyle/>
          <a:p>
            <a:fld id="{C3054687-EEB2-4339-BC46-56DC123B661E}" type="slidenum">
              <a:rPr lang="zh-CN" altLang="en-US" smtClean="0"/>
              <a:pPr/>
              <a:t>14</a:t>
            </a:fld>
            <a:endParaRPr lang="zh-CN" altLang="en-US" dirty="0"/>
          </a:p>
        </p:txBody>
      </p:sp>
    </p:spTree>
    <p:extLst>
      <p:ext uri="{BB962C8B-B14F-4D97-AF65-F5344CB8AC3E}">
        <p14:creationId xmlns:p14="http://schemas.microsoft.com/office/powerpoint/2010/main" val="2509033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By experiments, we explore five questions. </a:t>
            </a:r>
          </a:p>
          <a:p>
            <a:r>
              <a:rPr kumimoji="1" lang="en-US" altLang="zh-CN" dirty="0"/>
              <a:t>Our paper analyze why decoupled GCN works well. So we verify whether our analysis is rational in the first question. </a:t>
            </a:r>
          </a:p>
          <a:p>
            <a:r>
              <a:rPr kumimoji="1" lang="en-US" altLang="zh-CN" dirty="0"/>
              <a:t>We then verify the effectiveness of our proposed PTA in the second question. </a:t>
            </a:r>
          </a:p>
          <a:p>
            <a:r>
              <a:rPr kumimoji="1" lang="en-US" altLang="zh-CN" dirty="0"/>
              <a:t>Based on our design and analysis, PTA has three advantages. Therefore, we validate the three advantage respectively in the last three question. </a:t>
            </a:r>
            <a:endParaRPr kumimoji="1" lang="zh-CN" altLang="en-US" dirty="0"/>
          </a:p>
        </p:txBody>
      </p:sp>
      <p:sp>
        <p:nvSpPr>
          <p:cNvPr id="4" name="灯片编号占位符 3"/>
          <p:cNvSpPr>
            <a:spLocks noGrp="1"/>
          </p:cNvSpPr>
          <p:nvPr>
            <p:ph type="sldNum" sz="quarter" idx="5"/>
          </p:nvPr>
        </p:nvSpPr>
        <p:spPr/>
        <p:txBody>
          <a:bodyPr/>
          <a:lstStyle/>
          <a:p>
            <a:fld id="{C3054687-EEB2-4339-BC46-56DC123B661E}" type="slidenum">
              <a:rPr lang="zh-CN" altLang="en-US" smtClean="0"/>
              <a:pPr/>
              <a:t>15</a:t>
            </a:fld>
            <a:endParaRPr lang="zh-CN" altLang="en-US" dirty="0"/>
          </a:p>
        </p:txBody>
      </p:sp>
    </p:spTree>
    <p:extLst>
      <p:ext uri="{BB962C8B-B14F-4D97-AF65-F5344CB8AC3E}">
        <p14:creationId xmlns:p14="http://schemas.microsoft.com/office/powerpoint/2010/main" val="1984818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Compared with MLP, APPNP contains four components: …. </a:t>
            </a:r>
          </a:p>
          <a:p>
            <a:r>
              <a:rPr kumimoji="1" lang="en-US" altLang="zh-CN" dirty="0"/>
              <a:t>By ablation study, we can testify whether the four </a:t>
            </a:r>
            <a:r>
              <a:rPr kumimoji="1" lang="en-US" altLang="zh-CN" dirty="0" err="1"/>
              <a:t>componets</a:t>
            </a:r>
            <a:r>
              <a:rPr kumimoji="1" lang="en-US" altLang="zh-CN" dirty="0"/>
              <a:t> are all useful. </a:t>
            </a:r>
          </a:p>
          <a:p>
            <a:r>
              <a:rPr kumimoji="1" lang="en-US" altLang="zh-CN" dirty="0"/>
              <a:t>This comparison is about ensemble, this ….</a:t>
            </a:r>
          </a:p>
          <a:p>
            <a:r>
              <a:rPr kumimoji="1" lang="en-US" altLang="zh-CN" dirty="0"/>
              <a:t>From the four comparison, four components in APPNP are all useful, </a:t>
            </a:r>
          </a:p>
          <a:p>
            <a:r>
              <a:rPr kumimoji="1" lang="en-US" altLang="zh-CN" dirty="0"/>
              <a:t>And label propagation and graph-based weighting contribute the most.</a:t>
            </a:r>
            <a:r>
              <a:rPr kumimoji="1" lang="zh-CN" altLang="en-US" dirty="0"/>
              <a:t> </a:t>
            </a:r>
            <a:endParaRPr kumimoji="1" lang="en-US" altLang="zh-CN" dirty="0"/>
          </a:p>
          <a:p>
            <a:endParaRPr kumimoji="1" lang="en-US" altLang="zh-CN" dirty="0"/>
          </a:p>
          <a:p>
            <a:r>
              <a:rPr kumimoji="1" lang="zh-CN" altLang="en-US" dirty="0"/>
              <a:t>每个模块做一个</a:t>
            </a:r>
            <a:r>
              <a:rPr kumimoji="1" lang="en-US" altLang="zh-CN" dirty="0"/>
              <a:t>ppt</a:t>
            </a:r>
          </a:p>
        </p:txBody>
      </p:sp>
      <p:sp>
        <p:nvSpPr>
          <p:cNvPr id="4" name="灯片编号占位符 3"/>
          <p:cNvSpPr>
            <a:spLocks noGrp="1"/>
          </p:cNvSpPr>
          <p:nvPr>
            <p:ph type="sldNum" sz="quarter" idx="5"/>
          </p:nvPr>
        </p:nvSpPr>
        <p:spPr/>
        <p:txBody>
          <a:bodyPr/>
          <a:lstStyle/>
          <a:p>
            <a:fld id="{C3054687-EEB2-4339-BC46-56DC123B661E}" type="slidenum">
              <a:rPr lang="zh-CN" altLang="en-US" smtClean="0"/>
              <a:pPr/>
              <a:t>16</a:t>
            </a:fld>
            <a:endParaRPr lang="zh-CN" altLang="en-US" dirty="0"/>
          </a:p>
        </p:txBody>
      </p:sp>
    </p:spTree>
    <p:extLst>
      <p:ext uri="{BB962C8B-B14F-4D97-AF65-F5344CB8AC3E}">
        <p14:creationId xmlns:p14="http://schemas.microsoft.com/office/powerpoint/2010/main" val="3783809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now let’s see how our proposed PTA further improves APPNP. </a:t>
            </a:r>
          </a:p>
          <a:p>
            <a:r>
              <a:rPr lang="en-US" altLang="zh-CN" dirty="0"/>
              <a:t>This table shows overall performance comparison of different models. According to this table, the performance of PTA is best in them. </a:t>
            </a:r>
          </a:p>
        </p:txBody>
      </p:sp>
      <p:sp>
        <p:nvSpPr>
          <p:cNvPr id="4" name="灯片编号占位符 3"/>
          <p:cNvSpPr>
            <a:spLocks noGrp="1"/>
          </p:cNvSpPr>
          <p:nvPr>
            <p:ph type="sldNum" sz="quarter" idx="5"/>
          </p:nvPr>
        </p:nvSpPr>
        <p:spPr/>
        <p:txBody>
          <a:bodyPr/>
          <a:lstStyle/>
          <a:p>
            <a:fld id="{C3054687-EEB2-4339-BC46-56DC123B661E}" type="slidenum">
              <a:rPr lang="zh-CN" altLang="en-US" smtClean="0"/>
              <a:t>17</a:t>
            </a:fld>
            <a:endParaRPr lang="zh-CN" altLang="en-US"/>
          </a:p>
        </p:txBody>
      </p:sp>
    </p:spTree>
    <p:extLst>
      <p:ext uri="{BB962C8B-B14F-4D97-AF65-F5344CB8AC3E}">
        <p14:creationId xmlns:p14="http://schemas.microsoft.com/office/powerpoint/2010/main" val="1762179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By random experiments, we draw box plot for different. Among them, PTA has the smallest box. this </a:t>
            </a:r>
            <a:r>
              <a:rPr lang="en-US" altLang="zh-CN" dirty="0" err="1"/>
              <a:t>validatrs</a:t>
            </a:r>
            <a:r>
              <a:rPr lang="en-US" altLang="zh-CN" dirty="0"/>
              <a:t> that PTA is stable to initialization. </a:t>
            </a:r>
          </a:p>
        </p:txBody>
      </p:sp>
      <p:sp>
        <p:nvSpPr>
          <p:cNvPr id="4" name="灯片编号占位符 3"/>
          <p:cNvSpPr>
            <a:spLocks noGrp="1"/>
          </p:cNvSpPr>
          <p:nvPr>
            <p:ph type="sldNum" sz="quarter" idx="5"/>
          </p:nvPr>
        </p:nvSpPr>
        <p:spPr/>
        <p:txBody>
          <a:bodyPr/>
          <a:lstStyle/>
          <a:p>
            <a:fld id="{C3054687-EEB2-4339-BC46-56DC123B661E}" type="slidenum">
              <a:rPr lang="zh-CN" altLang="en-US" smtClean="0"/>
              <a:t>18</a:t>
            </a:fld>
            <a:endParaRPr lang="zh-CN" altLang="en-US"/>
          </a:p>
        </p:txBody>
      </p:sp>
    </p:spTree>
    <p:extLst>
      <p:ext uri="{BB962C8B-B14F-4D97-AF65-F5344CB8AC3E}">
        <p14:creationId xmlns:p14="http://schemas.microsoft.com/office/powerpoint/2010/main" val="1956032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This is a simulation experiments with regard to label noise,</a:t>
            </a:r>
          </a:p>
          <a:p>
            <a:r>
              <a:rPr lang="en-US" altLang="zh-CN" dirty="0"/>
              <a:t>With the increasing of label noise, the performance of PTA decreases less. </a:t>
            </a:r>
          </a:p>
          <a:p>
            <a:r>
              <a:rPr lang="en-US" altLang="zh-CN" dirty="0"/>
              <a:t>This experiment can validate that PTA is robust to label noise. </a:t>
            </a:r>
          </a:p>
          <a:p>
            <a:endParaRPr lang="en-US" altLang="zh-CN" dirty="0"/>
          </a:p>
          <a:p>
            <a:endParaRPr lang="en-US" altLang="zh-CN" dirty="0"/>
          </a:p>
          <a:p>
            <a:r>
              <a:rPr lang="en-US" altLang="zh-CN" dirty="0"/>
              <a:t>½</a:t>
            </a:r>
            <a:r>
              <a:rPr lang="zh-CN" altLang="en-US" dirty="0"/>
              <a:t>图</a:t>
            </a:r>
          </a:p>
        </p:txBody>
      </p:sp>
      <p:sp>
        <p:nvSpPr>
          <p:cNvPr id="4" name="灯片编号占位符 3"/>
          <p:cNvSpPr>
            <a:spLocks noGrp="1"/>
          </p:cNvSpPr>
          <p:nvPr>
            <p:ph type="sldNum" sz="quarter" idx="5"/>
          </p:nvPr>
        </p:nvSpPr>
        <p:spPr/>
        <p:txBody>
          <a:bodyPr/>
          <a:lstStyle/>
          <a:p>
            <a:fld id="{C3054687-EEB2-4339-BC46-56DC123B661E}" type="slidenum">
              <a:rPr lang="zh-CN" altLang="en-US" smtClean="0"/>
              <a:t>19</a:t>
            </a:fld>
            <a:endParaRPr lang="zh-CN" altLang="en-US"/>
          </a:p>
        </p:txBody>
      </p:sp>
    </p:spTree>
    <p:extLst>
      <p:ext uri="{BB962C8B-B14F-4D97-AF65-F5344CB8AC3E}">
        <p14:creationId xmlns:p14="http://schemas.microsoft.com/office/powerpoint/2010/main" val="290542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the beginning, I want to talk graph-based semi-supervised node classification task. </a:t>
            </a:r>
          </a:p>
          <a:p>
            <a:r>
              <a:rPr kumimoji="1" lang="en-US" altLang="zh-CN" dirty="0"/>
              <a:t>In this task, given graph structure, features of all nodes in graph, and labels of a part of nodes, the goal is to predict labels for the unlabeled nodes. </a:t>
            </a:r>
          </a:p>
          <a:p>
            <a:r>
              <a:rPr kumimoji="1" lang="en-US" altLang="zh-CN" dirty="0"/>
              <a:t>Inspired by representation learning, graph convolution network was proposed to solve this task. </a:t>
            </a:r>
          </a:p>
          <a:p>
            <a:r>
              <a:rPr kumimoji="1" lang="en-US" altLang="zh-CN" dirty="0"/>
              <a:t>The key idea of GCN is to represent node embedding better by convolutional operation. </a:t>
            </a:r>
          </a:p>
          <a:p>
            <a:r>
              <a:rPr kumimoji="1" lang="en-US" altLang="zh-CN" dirty="0"/>
              <a:t>In fact, GCN contains two important operation, aggregation to aggregate neighbor embedding according to graph structure, and transformation to transform node embedding by one-layer neural network. </a:t>
            </a:r>
          </a:p>
          <a:p>
            <a:r>
              <a:rPr kumimoji="1" lang="en-US" altLang="zh-CN" dirty="0"/>
              <a:t>One-layer aggregation mush be accompanied with one-layer transformation in GCN. We name this design of GCN coupling. </a:t>
            </a:r>
            <a:endParaRPr kumimoji="1" lang="zh-CN" altLang="en-US" dirty="0"/>
          </a:p>
        </p:txBody>
      </p:sp>
      <p:sp>
        <p:nvSpPr>
          <p:cNvPr id="4" name="灯片编号占位符 3"/>
          <p:cNvSpPr>
            <a:spLocks noGrp="1"/>
          </p:cNvSpPr>
          <p:nvPr>
            <p:ph type="sldNum" sz="quarter" idx="5"/>
          </p:nvPr>
        </p:nvSpPr>
        <p:spPr/>
        <p:txBody>
          <a:bodyPr/>
          <a:lstStyle/>
          <a:p>
            <a:fld id="{C3054687-EEB2-4339-BC46-56DC123B661E}" type="slidenum">
              <a:rPr lang="zh-CN" altLang="en-US" smtClean="0"/>
              <a:pPr/>
              <a:t>2</a:t>
            </a:fld>
            <a:endParaRPr lang="zh-CN" altLang="en-US" dirty="0"/>
          </a:p>
        </p:txBody>
      </p:sp>
    </p:spTree>
    <p:extLst>
      <p:ext uri="{BB962C8B-B14F-4D97-AF65-F5344CB8AC3E}">
        <p14:creationId xmlns:p14="http://schemas.microsoft.com/office/powerpoint/2010/main" val="12782461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a:t>In the last, we compare the efficiency of PTA and APPNP.</a:t>
            </a:r>
          </a:p>
          <a:p>
            <a:r>
              <a:rPr lang="en-US" altLang="zh-CN" dirty="0"/>
              <a:t>We find that PTA is much faster than decoupled GCN in both per epoch time and total training time. </a:t>
            </a:r>
          </a:p>
          <a:p>
            <a:r>
              <a:rPr lang="en-US" altLang="zh-CN" dirty="0"/>
              <a:t>13.20</a:t>
            </a:r>
          </a:p>
          <a:p>
            <a:endParaRPr lang="en-US" altLang="zh-CN" dirty="0"/>
          </a:p>
          <a:p>
            <a:r>
              <a:rPr lang="en-US" altLang="zh-CN" dirty="0"/>
              <a:t>///</a:t>
            </a:r>
          </a:p>
          <a:p>
            <a:r>
              <a:rPr lang="en-US" altLang="zh-CN" dirty="0"/>
              <a:t>The imperial results showed that PTA is much faster than APPNP while remaining good performances.</a:t>
            </a:r>
          </a:p>
          <a:p>
            <a:endParaRPr lang="en-US" altLang="zh-CN" dirty="0"/>
          </a:p>
          <a:p>
            <a:r>
              <a:rPr lang="en-US" altLang="zh-CN" dirty="0"/>
              <a:t>We introduced PTA(F), which is a Fast mode, that it doesn’t aggregate neighborhood before the judgement of fast stop.</a:t>
            </a:r>
            <a:endParaRPr lang="zh-CN" altLang="en-US" dirty="0"/>
          </a:p>
        </p:txBody>
      </p:sp>
      <p:sp>
        <p:nvSpPr>
          <p:cNvPr id="4" name="灯片编号占位符 3"/>
          <p:cNvSpPr>
            <a:spLocks noGrp="1"/>
          </p:cNvSpPr>
          <p:nvPr>
            <p:ph type="sldNum" sz="quarter" idx="5"/>
          </p:nvPr>
        </p:nvSpPr>
        <p:spPr/>
        <p:txBody>
          <a:bodyPr/>
          <a:lstStyle/>
          <a:p>
            <a:fld id="{C3054687-EEB2-4339-BC46-56DC123B661E}" type="slidenum">
              <a:rPr lang="zh-CN" altLang="en-US" smtClean="0"/>
              <a:t>20</a:t>
            </a:fld>
            <a:endParaRPr lang="zh-CN" altLang="en-US"/>
          </a:p>
        </p:txBody>
      </p:sp>
    </p:spTree>
    <p:extLst>
      <p:ext uri="{BB962C8B-B14F-4D97-AF65-F5344CB8AC3E}">
        <p14:creationId xmlns:p14="http://schemas.microsoft.com/office/powerpoint/2010/main" val="1321790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work, we prove decoupled GCN is a special case of Propagation then Training. This insight can explain why decoupled GCN works well, including data augmentation, reasonable weighting strategy, </a:t>
            </a:r>
            <a:r>
              <a:rPr lang="en-US" altLang="zh-CN" dirty="0" err="1"/>
              <a:t>emsemble</a:t>
            </a:r>
            <a:r>
              <a:rPr lang="en-US" altLang="zh-CN" dirty="0"/>
              <a:t>. </a:t>
            </a:r>
          </a:p>
          <a:p>
            <a:r>
              <a:rPr lang="en-US" altLang="zh-CN" dirty="0"/>
              <a:t>With our analysis, two weaknesses of decoupled GCN are also revealed. </a:t>
            </a:r>
          </a:p>
          <a:p>
            <a:r>
              <a:rPr lang="en-US" altLang="zh-CN" dirty="0"/>
              <a:t>To overcome them. We proposed a new graph learning algorithm PTA.  </a:t>
            </a:r>
          </a:p>
          <a:p>
            <a:r>
              <a:rPr lang="en-US" altLang="zh-CN" dirty="0"/>
              <a:t>Experiments support our analysis about decoupled GCN and prove the superiority of PTA. </a:t>
            </a:r>
          </a:p>
          <a:p>
            <a:r>
              <a:rPr lang="en-US" altLang="zh-CN" dirty="0"/>
              <a:t>I will share three promising directions as future work: </a:t>
            </a:r>
          </a:p>
          <a:p>
            <a:pPr marL="228600" indent="-228600">
              <a:buAutoNum type="arabicParenBoth"/>
            </a:pPr>
            <a:r>
              <a:rPr lang="en-US" altLang="zh-CN" dirty="0"/>
              <a:t>Extend PTA to link prediction and graph classification tasks. </a:t>
            </a:r>
          </a:p>
          <a:p>
            <a:pPr marL="228600" indent="-228600">
              <a:buAutoNum type="arabicParenBoth"/>
            </a:pPr>
            <a:r>
              <a:rPr lang="en-US" altLang="zh-CN" dirty="0"/>
              <a:t>Provide theoretical analysis for general GCN</a:t>
            </a:r>
          </a:p>
          <a:p>
            <a:pPr marL="228600" indent="-228600">
              <a:buAutoNum type="arabicParenBoth"/>
            </a:pPr>
            <a:r>
              <a:rPr lang="en-US" altLang="zh-CN" dirty="0"/>
              <a:t>Design better weighting strategy for propagation then training. </a:t>
            </a:r>
          </a:p>
        </p:txBody>
      </p:sp>
      <p:sp>
        <p:nvSpPr>
          <p:cNvPr id="4" name="灯片编号占位符 3"/>
          <p:cNvSpPr>
            <a:spLocks noGrp="1"/>
          </p:cNvSpPr>
          <p:nvPr>
            <p:ph type="sldNum" sz="quarter" idx="5"/>
          </p:nvPr>
        </p:nvSpPr>
        <p:spPr/>
        <p:txBody>
          <a:bodyPr/>
          <a:lstStyle/>
          <a:p>
            <a:fld id="{C3054687-EEB2-4339-BC46-56DC123B661E}" type="slidenum">
              <a:rPr lang="zh-CN" altLang="en-US" smtClean="0"/>
              <a:pPr/>
              <a:t>21</a:t>
            </a:fld>
            <a:endParaRPr lang="zh-CN" altLang="en-US" dirty="0"/>
          </a:p>
        </p:txBody>
      </p:sp>
    </p:spTree>
    <p:extLst>
      <p:ext uri="{BB962C8B-B14F-4D97-AF65-F5344CB8AC3E}">
        <p14:creationId xmlns:p14="http://schemas.microsoft.com/office/powerpoint/2010/main" val="3195524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 it reference of this presentation. </a:t>
            </a:r>
            <a:endParaRPr kumimoji="1" lang="zh-CN" altLang="en-US" dirty="0"/>
          </a:p>
        </p:txBody>
      </p:sp>
      <p:sp>
        <p:nvSpPr>
          <p:cNvPr id="4" name="灯片编号占位符 3"/>
          <p:cNvSpPr>
            <a:spLocks noGrp="1"/>
          </p:cNvSpPr>
          <p:nvPr>
            <p:ph type="sldNum" sz="quarter" idx="5"/>
          </p:nvPr>
        </p:nvSpPr>
        <p:spPr/>
        <p:txBody>
          <a:bodyPr/>
          <a:lstStyle/>
          <a:p>
            <a:fld id="{C3054687-EEB2-4339-BC46-56DC123B661E}" type="slidenum">
              <a:rPr lang="zh-CN" altLang="en-US" smtClean="0"/>
              <a:pPr/>
              <a:t>22</a:t>
            </a:fld>
            <a:endParaRPr lang="zh-CN" altLang="en-US" dirty="0"/>
          </a:p>
        </p:txBody>
      </p:sp>
    </p:spTree>
    <p:extLst>
      <p:ext uri="{BB962C8B-B14F-4D97-AF65-F5344CB8AC3E}">
        <p14:creationId xmlns:p14="http://schemas.microsoft.com/office/powerpoint/2010/main" val="33718087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also release our code in </a:t>
            </a:r>
            <a:r>
              <a:rPr kumimoji="1" lang="en-US" altLang="zh-CN" dirty="0" err="1"/>
              <a:t>github</a:t>
            </a:r>
            <a:r>
              <a:rPr kumimoji="1" lang="en-US" altLang="zh-CN" dirty="0"/>
              <a:t>. </a:t>
            </a:r>
          </a:p>
          <a:p>
            <a:r>
              <a:rPr kumimoji="1" lang="en-US" altLang="zh-CN" dirty="0"/>
              <a:t>Thanks for your listening! </a:t>
            </a:r>
            <a:endParaRPr kumimoji="1" lang="zh-CN" altLang="en-US" dirty="0"/>
          </a:p>
        </p:txBody>
      </p:sp>
      <p:sp>
        <p:nvSpPr>
          <p:cNvPr id="4" name="灯片编号占位符 3"/>
          <p:cNvSpPr>
            <a:spLocks noGrp="1"/>
          </p:cNvSpPr>
          <p:nvPr>
            <p:ph type="sldNum" sz="quarter" idx="5"/>
          </p:nvPr>
        </p:nvSpPr>
        <p:spPr/>
        <p:txBody>
          <a:bodyPr/>
          <a:lstStyle/>
          <a:p>
            <a:fld id="{C3054687-EEB2-4339-BC46-56DC123B661E}" type="slidenum">
              <a:rPr lang="zh-CN" altLang="en-US" smtClean="0"/>
              <a:pPr/>
              <a:t>23</a:t>
            </a:fld>
            <a:endParaRPr lang="zh-CN" altLang="en-US" dirty="0"/>
          </a:p>
        </p:txBody>
      </p:sp>
    </p:spTree>
    <p:extLst>
      <p:ext uri="{BB962C8B-B14F-4D97-AF65-F5344CB8AC3E}">
        <p14:creationId xmlns:p14="http://schemas.microsoft.com/office/powerpoint/2010/main" val="2910564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coupling design makes GCN hard to leverage graph structure deeply. </a:t>
            </a:r>
          </a:p>
          <a:p>
            <a:r>
              <a:rPr kumimoji="1" lang="en-US" altLang="zh-CN" dirty="0"/>
              <a:t>To overcome the drawback, APPNP is proposed. </a:t>
            </a:r>
          </a:p>
          <a:p>
            <a:r>
              <a:rPr kumimoji="1" lang="en-US" altLang="zh-CN" dirty="0"/>
              <a:t>APPNP firstly transforms features into embedding by a neural network. This neural network is a conventional network and not relevant to graph structure. </a:t>
            </a:r>
          </a:p>
          <a:p>
            <a:r>
              <a:rPr kumimoji="1" lang="en-US" altLang="zh-CN" dirty="0"/>
              <a:t>Then APPNP propagates embedding several times according to graph structure. </a:t>
            </a:r>
          </a:p>
          <a:p>
            <a:r>
              <a:rPr kumimoji="1" lang="en-US" altLang="zh-CN" dirty="0"/>
              <a:t>APPNP decouples neighborhood aggregation and feature transformation. </a:t>
            </a:r>
          </a:p>
          <a:p>
            <a:r>
              <a:rPr kumimoji="1" lang="en-US" altLang="zh-CN" dirty="0"/>
              <a:t>The decoupling is also adopted by some other works, such as SGCN, DAGNN and </a:t>
            </a:r>
            <a:r>
              <a:rPr kumimoji="1" lang="en-US" altLang="zh-CN" dirty="0" err="1"/>
              <a:t>lightGCN</a:t>
            </a:r>
            <a:r>
              <a:rPr kumimoji="1" lang="en-US" altLang="zh-CN" dirty="0"/>
              <a:t>. </a:t>
            </a:r>
          </a:p>
          <a:p>
            <a:r>
              <a:rPr kumimoji="1" lang="en-US" altLang="zh-CN" dirty="0"/>
              <a:t>And we name GCN with this design as decoupled GCN. </a:t>
            </a:r>
          </a:p>
          <a:p>
            <a:r>
              <a:rPr kumimoji="1" lang="en-US" altLang="zh-CN" dirty="0"/>
              <a:t>Decoupled GCN is better than GCN, and achieves SOTA performance in many tasks. </a:t>
            </a:r>
            <a:endParaRPr kumimoji="1" lang="zh-CN" altLang="en-US" dirty="0"/>
          </a:p>
        </p:txBody>
      </p:sp>
      <p:sp>
        <p:nvSpPr>
          <p:cNvPr id="4" name="灯片编号占位符 3"/>
          <p:cNvSpPr>
            <a:spLocks noGrp="1"/>
          </p:cNvSpPr>
          <p:nvPr>
            <p:ph type="sldNum" sz="quarter" idx="5"/>
          </p:nvPr>
        </p:nvSpPr>
        <p:spPr/>
        <p:txBody>
          <a:bodyPr/>
          <a:lstStyle/>
          <a:p>
            <a:fld id="{C3054687-EEB2-4339-BC46-56DC123B661E}" type="slidenum">
              <a:rPr lang="zh-CN" altLang="en-US" smtClean="0"/>
              <a:pPr/>
              <a:t>3</a:t>
            </a:fld>
            <a:endParaRPr lang="zh-CN" altLang="en-US" dirty="0"/>
          </a:p>
        </p:txBody>
      </p:sp>
    </p:spTree>
    <p:extLst>
      <p:ext uri="{BB962C8B-B14F-4D97-AF65-F5344CB8AC3E}">
        <p14:creationId xmlns:p14="http://schemas.microsoft.com/office/powerpoint/2010/main" val="3686427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embedding aggregation in decoupled GCN can be regarded as information diffusion according to graph structure. </a:t>
            </a:r>
          </a:p>
          <a:p>
            <a:r>
              <a:rPr kumimoji="1" lang="en-US" altLang="zh-CN" dirty="0"/>
              <a:t>Another classical graph information diffusion algorithm is label propagation. </a:t>
            </a:r>
          </a:p>
          <a:p>
            <a:r>
              <a:rPr kumimoji="1" lang="en-US" altLang="zh-CN" dirty="0"/>
              <a:t>Label propagation diffuses label from source node to its neighbors. </a:t>
            </a:r>
          </a:p>
          <a:p>
            <a:r>
              <a:rPr kumimoji="1" lang="en-US" altLang="zh-CN" dirty="0"/>
              <a:t>In contrast, decoupled GCN diffuses representation to target node from its neighbors. </a:t>
            </a:r>
          </a:p>
          <a:p>
            <a:r>
              <a:rPr kumimoji="1" lang="en-US" altLang="zh-CN" dirty="0"/>
              <a:t>Both label propagation and decoupled GCN only diffuse information to first-order neighbor. </a:t>
            </a:r>
          </a:p>
          <a:p>
            <a:r>
              <a:rPr kumimoji="1" lang="en-US" altLang="zh-CN" dirty="0"/>
              <a:t>Therefore, information needs multiple diffusion to achieve high-order neighbor, such as from 1 to 2 to 3. </a:t>
            </a:r>
          </a:p>
          <a:p>
            <a:r>
              <a:rPr kumimoji="1" lang="en-US" altLang="zh-CN" dirty="0"/>
              <a:t>In fact, the multiple diffusion is </a:t>
            </a:r>
            <a:r>
              <a:rPr kumimoji="1" lang="en-US" altLang="zh-CN" dirty="0" err="1"/>
              <a:t>equvlent</a:t>
            </a:r>
            <a:r>
              <a:rPr kumimoji="1" lang="en-US" altLang="zh-CN" dirty="0"/>
              <a:t> to once direct diffusion to high-order neighbor, such as from 1 to 2 and 3. </a:t>
            </a:r>
          </a:p>
        </p:txBody>
      </p:sp>
      <p:sp>
        <p:nvSpPr>
          <p:cNvPr id="4" name="灯片编号占位符 3"/>
          <p:cNvSpPr>
            <a:spLocks noGrp="1"/>
          </p:cNvSpPr>
          <p:nvPr>
            <p:ph type="sldNum" sz="quarter" idx="5"/>
          </p:nvPr>
        </p:nvSpPr>
        <p:spPr/>
        <p:txBody>
          <a:bodyPr/>
          <a:lstStyle/>
          <a:p>
            <a:fld id="{C3054687-EEB2-4339-BC46-56DC123B661E}" type="slidenum">
              <a:rPr lang="zh-CN" altLang="en-US" smtClean="0"/>
              <a:pPr/>
              <a:t>4</a:t>
            </a:fld>
            <a:endParaRPr lang="zh-CN" altLang="en-US" dirty="0"/>
          </a:p>
        </p:txBody>
      </p:sp>
    </p:spTree>
    <p:extLst>
      <p:ext uri="{BB962C8B-B14F-4D97-AF65-F5344CB8AC3E}">
        <p14:creationId xmlns:p14="http://schemas.microsoft.com/office/powerpoint/2010/main" val="1379597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 show a comparison between label propagation and decoupled GCN, </a:t>
            </a:r>
          </a:p>
          <a:p>
            <a:r>
              <a:rPr kumimoji="1" lang="en-US" altLang="zh-CN" dirty="0"/>
              <a:t>Decoupled GCN emerged much later than label propagation in 2019. </a:t>
            </a:r>
          </a:p>
          <a:p>
            <a:r>
              <a:rPr kumimoji="1" lang="en-US" altLang="zh-CN" dirty="0"/>
              <a:t>Label propagation diffuses label information, while decoupled GCN diffuses representation information; </a:t>
            </a:r>
          </a:p>
          <a:p>
            <a:r>
              <a:rPr kumimoji="1" lang="en-US" altLang="zh-CN" dirty="0"/>
              <a:t>Label propagation focuses on structure only, while decoupled GCN focuses on structure and feature. </a:t>
            </a:r>
          </a:p>
          <a:p>
            <a:r>
              <a:rPr kumimoji="1" lang="en-US" altLang="zh-CN" dirty="0"/>
              <a:t>Although they are proposed in different eras, and differ in many details, they are also similar. </a:t>
            </a:r>
          </a:p>
          <a:p>
            <a:r>
              <a:rPr kumimoji="1" lang="en-US" altLang="zh-CN" dirty="0"/>
              <a:t>Is there </a:t>
            </a:r>
            <a:r>
              <a:rPr kumimoji="1" lang="en-US" altLang="zh-CN" dirty="0" err="1"/>
              <a:t>anay</a:t>
            </a:r>
            <a:r>
              <a:rPr kumimoji="1" lang="en-US" altLang="zh-CN" dirty="0"/>
              <a:t> intrinsic relationship </a:t>
            </a:r>
            <a:r>
              <a:rPr kumimoji="1" lang="en-US" altLang="zh-CN" dirty="0" err="1"/>
              <a:t>bwteeen</a:t>
            </a:r>
            <a:r>
              <a:rPr kumimoji="1" lang="en-US" altLang="zh-CN" dirty="0"/>
              <a:t> them? </a:t>
            </a:r>
          </a:p>
          <a:p>
            <a:endParaRPr kumimoji="1" lang="en-US" altLang="zh-CN" dirty="0"/>
          </a:p>
          <a:p>
            <a:r>
              <a:rPr kumimoji="1" lang="en-US" altLang="zh-CN" dirty="0"/>
              <a:t>5.0</a:t>
            </a:r>
          </a:p>
          <a:p>
            <a:endParaRPr kumimoji="1" lang="en-US" altLang="zh-CN" dirty="0"/>
          </a:p>
          <a:p>
            <a:r>
              <a:rPr kumimoji="1" lang="en-US" altLang="zh-CN" dirty="0"/>
              <a:t>Label </a:t>
            </a:r>
            <a:r>
              <a:rPr kumimoji="1" lang="en-US" altLang="zh-CN" dirty="0" err="1"/>
              <a:t>propagtion</a:t>
            </a:r>
            <a:r>
              <a:rPr kumimoji="1" lang="en-US" altLang="zh-CN" dirty="0"/>
              <a:t> is inspired by graph algorithm, while decoupled GCN is inspired by representation learning. </a:t>
            </a:r>
          </a:p>
          <a:p>
            <a:r>
              <a:rPr kumimoji="1" lang="en-US" altLang="zh-CN" dirty="0"/>
              <a:t>Label </a:t>
            </a:r>
            <a:r>
              <a:rPr kumimoji="1" lang="en-US" altLang="zh-CN" dirty="0" err="1"/>
              <a:t>propagtion</a:t>
            </a:r>
            <a:r>
              <a:rPr kumimoji="1" lang="en-US" altLang="zh-CN" dirty="0"/>
              <a:t> is not learnable, while decoupled GCN is learnable. </a:t>
            </a:r>
          </a:p>
          <a:p>
            <a:r>
              <a:rPr kumimoji="1" lang="en-US" altLang="zh-CN" dirty="0"/>
              <a:t>The formula of label propagation is </a:t>
            </a:r>
            <a:r>
              <a:rPr kumimoji="1" lang="en-US" altLang="zh-CN" dirty="0" err="1"/>
              <a:t>A^bar</a:t>
            </a:r>
            <a:r>
              <a:rPr kumimoji="1" lang="en-US" altLang="zh-CN" dirty="0"/>
              <a:t> Y, while the formular of decoupled GCN is </a:t>
            </a:r>
            <a:r>
              <a:rPr kumimoji="1" lang="en-US" altLang="zh-CN" dirty="0" err="1"/>
              <a:t>A^bar</a:t>
            </a:r>
            <a:r>
              <a:rPr kumimoji="1" lang="en-US" altLang="zh-CN" dirty="0"/>
              <a:t> </a:t>
            </a:r>
            <a:r>
              <a:rPr kumimoji="1" lang="en-US" altLang="zh-CN" dirty="0" err="1"/>
              <a:t>f_theta</a:t>
            </a:r>
            <a:r>
              <a:rPr kumimoji="1" lang="en-US" altLang="zh-CN" dirty="0"/>
              <a:t>(X). </a:t>
            </a:r>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C3054687-EEB2-4339-BC46-56DC123B661E}" type="slidenum">
              <a:rPr lang="zh-CN" altLang="en-US" smtClean="0"/>
              <a:pPr/>
              <a:t>5</a:t>
            </a:fld>
            <a:endParaRPr lang="zh-CN" altLang="en-US" dirty="0"/>
          </a:p>
        </p:txBody>
      </p:sp>
    </p:spTree>
    <p:extLst>
      <p:ext uri="{BB962C8B-B14F-4D97-AF65-F5344CB8AC3E}">
        <p14:creationId xmlns:p14="http://schemas.microsoft.com/office/powerpoint/2010/main" val="4149695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Next, I will show that decoupled GCN is e</a:t>
            </a:r>
            <a:r>
              <a:rPr lang="en-US" altLang="zh-CN" b="0" i="0" u="none" strike="noStrike" dirty="0">
                <a:solidFill>
                  <a:srgbClr val="525252"/>
                </a:solidFill>
                <a:effectLst/>
                <a:latin typeface="Helvetica" pitchFamily="2" charset="0"/>
              </a:rPr>
              <a:t>quivalent to label propagation. </a:t>
            </a:r>
            <a:endParaRPr kumimoji="1" lang="zh-CN" altLang="en-US" dirty="0"/>
          </a:p>
        </p:txBody>
      </p:sp>
      <p:sp>
        <p:nvSpPr>
          <p:cNvPr id="4" name="灯片编号占位符 3"/>
          <p:cNvSpPr>
            <a:spLocks noGrp="1"/>
          </p:cNvSpPr>
          <p:nvPr>
            <p:ph type="sldNum" sz="quarter" idx="5"/>
          </p:nvPr>
        </p:nvSpPr>
        <p:spPr/>
        <p:txBody>
          <a:bodyPr/>
          <a:lstStyle/>
          <a:p>
            <a:fld id="{C3054687-EEB2-4339-BC46-56DC123B661E}" type="slidenum">
              <a:rPr lang="zh-CN" altLang="en-US" smtClean="0"/>
              <a:pPr/>
              <a:t>6</a:t>
            </a:fld>
            <a:endParaRPr lang="zh-CN" altLang="en-US" dirty="0"/>
          </a:p>
        </p:txBody>
      </p:sp>
    </p:spTree>
    <p:extLst>
      <p:ext uri="{BB962C8B-B14F-4D97-AF65-F5344CB8AC3E}">
        <p14:creationId xmlns:p14="http://schemas.microsoft.com/office/powerpoint/2010/main" val="2720790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Traditional label propagation can not utilize feature information. </a:t>
            </a:r>
          </a:p>
          <a:p>
            <a:r>
              <a:rPr kumimoji="1" lang="en-US" altLang="zh-CN" dirty="0"/>
              <a:t>To overcome it, we propose a two-step label propagation. propagating labels of training set to other nodes in graph  firstly and generating pseudo-labels for other nodes, and then using both labels and pseudo labels to train a neural network predictor. </a:t>
            </a:r>
          </a:p>
          <a:p>
            <a:r>
              <a:rPr kumimoji="1" lang="en-US" altLang="zh-CN" dirty="0"/>
              <a:t>Besides, the labels and pseudo labels can be reweighted. We name two-step label propagation with reweighting strategy as propagation then training, abbreviated as PT. </a:t>
            </a:r>
          </a:p>
          <a:p>
            <a:r>
              <a:rPr kumimoji="1" lang="en-US" altLang="zh-CN" dirty="0"/>
              <a:t>Because gradient descent is used in optimizing neural model, we calculate the gradient of PT and decoupled GCN. </a:t>
            </a:r>
          </a:p>
          <a:p>
            <a:r>
              <a:rPr kumimoji="1" lang="en-US" altLang="zh-CN" dirty="0"/>
              <a:t>By comparison, we find only set the reweighting-values in PT with this specific form, PT is </a:t>
            </a:r>
            <a:r>
              <a:rPr kumimoji="1" lang="en-US" altLang="zh-CN" dirty="0" err="1"/>
              <a:t>equvalent</a:t>
            </a:r>
            <a:r>
              <a:rPr kumimoji="1" lang="en-US" altLang="zh-CN" dirty="0"/>
              <a:t> with decoupled GCN. </a:t>
            </a:r>
          </a:p>
          <a:p>
            <a:r>
              <a:rPr kumimoji="1" lang="en-US" altLang="zh-CN" dirty="0"/>
              <a:t>The </a:t>
            </a:r>
            <a:r>
              <a:rPr kumimoji="1" lang="en-US" altLang="zh-CN" dirty="0" err="1"/>
              <a:t>equvalence</a:t>
            </a:r>
            <a:r>
              <a:rPr kumimoji="1" lang="en-US" altLang="zh-CN" dirty="0"/>
              <a:t> has been proved. </a:t>
            </a:r>
          </a:p>
          <a:p>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C3054687-EEB2-4339-BC46-56DC123B661E}" type="slidenum">
              <a:rPr lang="zh-CN" altLang="en-US" smtClean="0"/>
              <a:pPr/>
              <a:t>7</a:t>
            </a:fld>
            <a:endParaRPr lang="zh-CN" altLang="en-US" dirty="0"/>
          </a:p>
        </p:txBody>
      </p:sp>
    </p:spTree>
    <p:extLst>
      <p:ext uri="{BB962C8B-B14F-4D97-AF65-F5344CB8AC3E}">
        <p14:creationId xmlns:p14="http://schemas.microsoft.com/office/powerpoint/2010/main" val="535855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weight of decoupled GCN contains three parts. </a:t>
            </a:r>
          </a:p>
          <a:p>
            <a:r>
              <a:rPr kumimoji="1" lang="en-US" altLang="zh-CN" dirty="0"/>
              <a:t>The first is static weight </a:t>
            </a:r>
            <a:r>
              <a:rPr kumimoji="1" lang="en-US" altLang="zh-CN" dirty="0" err="1"/>
              <a:t>a^bat_ij</a:t>
            </a:r>
            <a:r>
              <a:rPr kumimoji="1" lang="en-US" altLang="zh-CN" dirty="0"/>
              <a:t> </a:t>
            </a:r>
            <a:r>
              <a:rPr kumimoji="1" lang="en-US" altLang="zh-CN" dirty="0" err="1"/>
              <a:t>accoding</a:t>
            </a:r>
            <a:r>
              <a:rPr kumimoji="1" lang="en-US" altLang="zh-CN" dirty="0"/>
              <a:t> to graph structure; </a:t>
            </a:r>
          </a:p>
          <a:p>
            <a:r>
              <a:rPr kumimoji="1" lang="en-US" altLang="zh-CN" dirty="0"/>
              <a:t>The second is dynamic weight </a:t>
            </a:r>
            <a:r>
              <a:rPr kumimoji="1" lang="en-US" altLang="zh-CN" dirty="0" err="1"/>
              <a:t>f_i,h</a:t>
            </a:r>
            <a:r>
              <a:rPr kumimoji="1" lang="en-US" altLang="zh-CN" dirty="0"/>
              <a:t>(j) according to neural predictor and feature; </a:t>
            </a:r>
          </a:p>
          <a:p>
            <a:r>
              <a:rPr kumimoji="1" lang="en-US" altLang="zh-CN" dirty="0"/>
              <a:t>The third is to multiply static and dynamic weight and normalize weight. </a:t>
            </a:r>
            <a:endParaRPr kumimoji="1" lang="zh-CN" altLang="en-US" dirty="0"/>
          </a:p>
        </p:txBody>
      </p:sp>
      <p:sp>
        <p:nvSpPr>
          <p:cNvPr id="4" name="灯片编号占位符 3"/>
          <p:cNvSpPr>
            <a:spLocks noGrp="1"/>
          </p:cNvSpPr>
          <p:nvPr>
            <p:ph type="sldNum" sz="quarter" idx="5"/>
          </p:nvPr>
        </p:nvSpPr>
        <p:spPr/>
        <p:txBody>
          <a:bodyPr/>
          <a:lstStyle/>
          <a:p>
            <a:fld id="{C3054687-EEB2-4339-BC46-56DC123B661E}" type="slidenum">
              <a:rPr lang="zh-CN" altLang="en-US" smtClean="0"/>
              <a:pPr/>
              <a:t>8</a:t>
            </a:fld>
            <a:endParaRPr lang="zh-CN" altLang="en-US" dirty="0"/>
          </a:p>
        </p:txBody>
      </p:sp>
    </p:spTree>
    <p:extLst>
      <p:ext uri="{BB962C8B-B14F-4D97-AF65-F5344CB8AC3E}">
        <p14:creationId xmlns:p14="http://schemas.microsoft.com/office/powerpoint/2010/main" val="95391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What can we benefit from our analysis? First, it can help us understander strengths and weaknesses of decoupled GCN, </a:t>
            </a:r>
            <a:r>
              <a:rPr kumimoji="1" lang="en-US" altLang="zh-CN" dirty="0" err="1"/>
              <a:t>sencond</a:t>
            </a:r>
            <a:r>
              <a:rPr kumimoji="1" lang="en-US" altLang="zh-CN" dirty="0"/>
              <a:t>, it can provide </a:t>
            </a:r>
            <a:r>
              <a:rPr kumimoji="1" lang="en-US" altLang="zh-CN" dirty="0" err="1"/>
              <a:t>tntuition</a:t>
            </a:r>
            <a:r>
              <a:rPr kumimoji="1" lang="en-US" altLang="zh-CN" dirty="0"/>
              <a:t> to improve </a:t>
            </a:r>
            <a:r>
              <a:rPr kumimoji="1" lang="en-US" altLang="zh-CN" dirty="0" err="1"/>
              <a:t>decpupled</a:t>
            </a:r>
            <a:r>
              <a:rPr kumimoji="1" lang="en-US" altLang="zh-CN" dirty="0"/>
              <a:t> GCN. </a:t>
            </a:r>
          </a:p>
          <a:p>
            <a:r>
              <a:rPr kumimoji="1" lang="en-US" altLang="zh-CN" dirty="0"/>
              <a:t>From our analysis, the </a:t>
            </a:r>
            <a:r>
              <a:rPr kumimoji="1" lang="en-US" altLang="zh-CN" dirty="0" err="1"/>
              <a:t>strgth</a:t>
            </a:r>
            <a:r>
              <a:rPr kumimoji="1" lang="en-US" altLang="zh-CN" dirty="0"/>
              <a:t> of d-GCN is </a:t>
            </a:r>
            <a:r>
              <a:rPr kumimoji="1" lang="en-US" altLang="zh-CN" dirty="0" err="1"/>
              <a:t>revled</a:t>
            </a:r>
            <a:r>
              <a:rPr kumimoji="1" lang="en-US" altLang="zh-CN" dirty="0"/>
              <a:t>: </a:t>
            </a:r>
          </a:p>
          <a:p>
            <a:pPr marL="228600" indent="-228600">
              <a:buAutoNum type="arabicParenBoth"/>
            </a:pPr>
            <a:r>
              <a:rPr kumimoji="1" lang="en-US" altLang="zh-CN" dirty="0"/>
              <a:t>pseudo-label augments data; </a:t>
            </a:r>
          </a:p>
          <a:p>
            <a:pPr marL="228600" indent="-228600">
              <a:buAutoNum type="arabicParenBoth"/>
            </a:pPr>
            <a:r>
              <a:rPr kumimoji="1" lang="en-US" altLang="zh-CN" dirty="0"/>
              <a:t>Reasonable weight makes the model more robust; </a:t>
            </a:r>
          </a:p>
          <a:p>
            <a:pPr marL="228600" indent="-228600">
              <a:buAutoNum type="arabicParenBoth"/>
            </a:pPr>
            <a:r>
              <a:rPr kumimoji="1" lang="en-US" altLang="zh-CN" dirty="0"/>
              <a:t>Ensemble in inference stage boosts the performance.  </a:t>
            </a:r>
          </a:p>
          <a:p>
            <a:r>
              <a:rPr kumimoji="1" lang="en-US" altLang="zh-CN" dirty="0"/>
              <a:t>Drawbacks of decoupled GCN are also revealed: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First, Whether dynamic weight can denoise depends on the neural predictor. When the initialization is suitable, it can guide the training. It mill mislead the training otherwise. It indicates that decoupled GCN is unstable to initialization. </a:t>
            </a:r>
          </a:p>
          <a:p>
            <a:r>
              <a:rPr kumimoji="1" lang="en-US" altLang="zh-CN" dirty="0"/>
              <a:t>Second, the normalization indicates that labels in the training set are equal, which makes decoupled GCN sensitive to label noise. </a:t>
            </a:r>
          </a:p>
          <a:p>
            <a:r>
              <a:rPr kumimoji="1" lang="en-US" altLang="zh-CN" dirty="0"/>
              <a:t>8.45</a:t>
            </a:r>
          </a:p>
          <a:p>
            <a:pPr marL="228600" indent="-228600">
              <a:buAutoNum type="arabicParenBoth"/>
            </a:pPr>
            <a:endParaRPr kumimoji="1" lang="zh-CN" altLang="en-US" dirty="0"/>
          </a:p>
        </p:txBody>
      </p:sp>
      <p:sp>
        <p:nvSpPr>
          <p:cNvPr id="4" name="灯片编号占位符 3"/>
          <p:cNvSpPr>
            <a:spLocks noGrp="1"/>
          </p:cNvSpPr>
          <p:nvPr>
            <p:ph type="sldNum" sz="quarter" idx="5"/>
          </p:nvPr>
        </p:nvSpPr>
        <p:spPr/>
        <p:txBody>
          <a:bodyPr/>
          <a:lstStyle/>
          <a:p>
            <a:fld id="{C3054687-EEB2-4339-BC46-56DC123B661E}" type="slidenum">
              <a:rPr lang="zh-CN" altLang="en-US" smtClean="0"/>
              <a:pPr/>
              <a:t>9</a:t>
            </a:fld>
            <a:endParaRPr lang="zh-CN" altLang="en-US" dirty="0"/>
          </a:p>
        </p:txBody>
      </p:sp>
    </p:spTree>
    <p:extLst>
      <p:ext uri="{BB962C8B-B14F-4D97-AF65-F5344CB8AC3E}">
        <p14:creationId xmlns:p14="http://schemas.microsoft.com/office/powerpoint/2010/main" val="1807096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981D715-E06F-46ED-B383-D5FF358BF929}" type="datetime1">
              <a:rPr lang="zh-CN" altLang="en-US" smtClean="0"/>
              <a:t>2021/3/24</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93E4-D440-4DBE-A134-B34740B4887A}" type="slidenum">
              <a:rPr lang="zh-CN" altLang="en-US" smtClean="0"/>
              <a:t>‹#›</a:t>
            </a:fld>
            <a:endParaRPr lang="zh-CN" altLang="en-US"/>
          </a:p>
        </p:txBody>
      </p:sp>
    </p:spTree>
    <p:extLst>
      <p:ext uri="{BB962C8B-B14F-4D97-AF65-F5344CB8AC3E}">
        <p14:creationId xmlns:p14="http://schemas.microsoft.com/office/powerpoint/2010/main" val="3585688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9"/>
            <a:ext cx="7886700" cy="1325563"/>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D11E711-6BC4-4687-A8A3-B340163799CA}" type="datetime1">
              <a:rPr lang="zh-CN" altLang="en-US" smtClean="0"/>
              <a:t>2021/3/24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93E4-D440-4DBE-A134-B34740B4887A}" type="slidenum">
              <a:rPr lang="zh-CN" altLang="en-US" smtClean="0"/>
              <a:t>‹#›</a:t>
            </a:fld>
            <a:endParaRPr lang="zh-CN" altLang="en-US"/>
          </a:p>
        </p:txBody>
      </p:sp>
    </p:spTree>
    <p:extLst>
      <p:ext uri="{BB962C8B-B14F-4D97-AF65-F5344CB8AC3E}">
        <p14:creationId xmlns:p14="http://schemas.microsoft.com/office/powerpoint/2010/main" val="2827007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2"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65A74B-AA0A-4E1D-A478-26CCC6CD17C5}" type="datetime1">
              <a:rPr lang="zh-CN" altLang="en-US" smtClean="0"/>
              <a:t>2021/3/24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93E4-D440-4DBE-A134-B34740B4887A}" type="slidenum">
              <a:rPr lang="zh-CN" altLang="en-US" smtClean="0"/>
              <a:t>‹#›</a:t>
            </a:fld>
            <a:endParaRPr lang="zh-CN" altLang="en-US"/>
          </a:p>
        </p:txBody>
      </p:sp>
    </p:spTree>
    <p:extLst>
      <p:ext uri="{BB962C8B-B14F-4D97-AF65-F5344CB8AC3E}">
        <p14:creationId xmlns:p14="http://schemas.microsoft.com/office/powerpoint/2010/main" val="5612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17494" y="95371"/>
            <a:ext cx="7886700" cy="819065"/>
          </a:xfrm>
          <a:prstGeom prst="rect">
            <a:avLst/>
          </a:prstGeom>
        </p:spPr>
        <p:txBody>
          <a:bodyPr/>
          <a:lstStyle>
            <a:lvl1pPr>
              <a:defRPr sz="3600" b="1"/>
            </a:lvl1pPr>
          </a:lstStyle>
          <a:p>
            <a:r>
              <a:rPr lang="zh-CN" altLang="en-US" dirty="0"/>
              <a:t>单击此处编辑母版标题样式</a:t>
            </a:r>
            <a:endParaRPr lang="en-US" dirty="0"/>
          </a:p>
        </p:txBody>
      </p:sp>
      <p:sp>
        <p:nvSpPr>
          <p:cNvPr id="3" name="Content Placeholder 2"/>
          <p:cNvSpPr>
            <a:spLocks noGrp="1"/>
          </p:cNvSpPr>
          <p:nvPr>
            <p:ph idx="1"/>
          </p:nvPr>
        </p:nvSpPr>
        <p:spPr>
          <a:xfrm>
            <a:off x="628650" y="955589"/>
            <a:ext cx="7886700" cy="5400762"/>
          </a:xfrm>
        </p:spPr>
        <p:txBody>
          <a:bodyPr/>
          <a:lstStyle>
            <a:lvl2pPr>
              <a:buFontTx/>
              <a:buNone/>
              <a:defRPr/>
            </a:lvl2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mn-cs"/>
              </a:rPr>
              <a:t>单击此处编辑母版文本样式</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mn-cs"/>
              </a:rPr>
              <a:t>二级</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mn-cs"/>
              </a:rPr>
              <a:t>三级</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mn-cs"/>
              </a:rPr>
              <a:t>四级</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mn-cs"/>
              </a:rPr>
              <a:t>五级</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mn-cs"/>
            </a:endParaRPr>
          </a:p>
        </p:txBody>
      </p:sp>
      <p:sp>
        <p:nvSpPr>
          <p:cNvPr id="4" name="Date Placeholder 3"/>
          <p:cNvSpPr>
            <a:spLocks noGrp="1"/>
          </p:cNvSpPr>
          <p:nvPr>
            <p:ph type="dt" sz="half" idx="10"/>
          </p:nvPr>
        </p:nvSpPr>
        <p:spPr/>
        <p:txBody>
          <a:bodyPr/>
          <a:lstStyle/>
          <a:p>
            <a:fld id="{C0305173-A17E-48C6-BA18-9CD5F5FC629D}" type="datetime1">
              <a:rPr lang="zh-CN" altLang="en-US" smtClean="0"/>
              <a:t>2021/3/24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93E4-D440-4DBE-A134-B34740B4887A}" type="slidenum">
              <a:rPr lang="zh-CN" altLang="en-US" smtClean="0"/>
              <a:t>‹#›</a:t>
            </a:fld>
            <a:endParaRPr lang="zh-CN" altLang="en-US"/>
          </a:p>
        </p:txBody>
      </p:sp>
      <p:sp>
        <p:nvSpPr>
          <p:cNvPr id="8" name="AutoShape 4">
            <a:extLst>
              <a:ext uri="{FF2B5EF4-FFF2-40B4-BE49-F238E27FC236}">
                <a16:creationId xmlns:a16="http://schemas.microsoft.com/office/drawing/2014/main" id="{A19D00C7-94EC-284D-8801-2C1C707024B7}"/>
              </a:ext>
            </a:extLst>
          </p:cNvPr>
          <p:cNvSpPr>
            <a:spLocks noChangeArrowheads="1"/>
          </p:cNvSpPr>
          <p:nvPr userDrawn="1"/>
        </p:nvSpPr>
        <p:spPr bwMode="auto">
          <a:xfrm>
            <a:off x="628650" y="812592"/>
            <a:ext cx="7958137"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1F497D"/>
          </a:solidFill>
          <a:ln w="9525">
            <a:solidFill>
              <a:srgbClr val="1F497D"/>
            </a:solidFill>
            <a:round/>
            <a:headEnd/>
            <a:tailEnd/>
          </a:ln>
        </p:spPr>
        <p:txBody>
          <a:bodyPr/>
          <a:lstStyle/>
          <a:p>
            <a:pPr marL="0" marR="0" lvl="0" indent="0" defTabSz="914400" eaLnBrk="1" fontAlgn="auto" latinLnBrk="0" hangingPunct="1">
              <a:lnSpc>
                <a:spcPct val="100000"/>
              </a:lnSpc>
              <a:spcBef>
                <a:spcPts val="0"/>
              </a:spcBef>
              <a:spcAft>
                <a:spcPts val="0"/>
              </a:spcAft>
              <a:buClr>
                <a:srgbClr val="C0504D"/>
              </a:buClr>
              <a:buSzTx/>
              <a:buFontTx/>
              <a:buNone/>
              <a:tabLst/>
              <a:defRPr/>
            </a:pPr>
            <a:endParaRPr kumimoji="0" lang="zh-CN" altLang="en-US" sz="1350" b="0" i="0" u="none" strike="noStrike" kern="0" cap="none" spc="0" normalizeH="0" baseline="0" noProof="0">
              <a:ln>
                <a:noFill/>
              </a:ln>
              <a:solidFill>
                <a:prstClr val="black"/>
              </a:solidFill>
              <a:effectLst/>
              <a:uLnTx/>
              <a:uFillTx/>
              <a:ea typeface="黑体"/>
            </a:endParaRPr>
          </a:p>
        </p:txBody>
      </p:sp>
    </p:spTree>
    <p:extLst>
      <p:ext uri="{BB962C8B-B14F-4D97-AF65-F5344CB8AC3E}">
        <p14:creationId xmlns:p14="http://schemas.microsoft.com/office/powerpoint/2010/main" val="1963937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3"/>
            <a:ext cx="78867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8"/>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FB9A3B-4A8D-4002-8BD0-49FC8D349874}" type="datetime1">
              <a:rPr lang="zh-CN" altLang="en-US" smtClean="0"/>
              <a:t>2021/3/24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93E4-D440-4DBE-A134-B34740B4887A}" type="slidenum">
              <a:rPr lang="zh-CN" altLang="en-US" smtClean="0"/>
              <a:t>‹#›</a:t>
            </a:fld>
            <a:endParaRPr lang="zh-CN" altLang="en-US"/>
          </a:p>
        </p:txBody>
      </p:sp>
    </p:spTree>
    <p:extLst>
      <p:ext uri="{BB962C8B-B14F-4D97-AF65-F5344CB8AC3E}">
        <p14:creationId xmlns:p14="http://schemas.microsoft.com/office/powerpoint/2010/main" val="682321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9"/>
            <a:ext cx="78867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6DDBEB8-17AB-4016-911C-61CD3E8F2642}" type="datetime1">
              <a:rPr lang="zh-CN" altLang="en-US" smtClean="0"/>
              <a:t>2021/3/24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93E4-D440-4DBE-A134-B34740B4887A}" type="slidenum">
              <a:rPr lang="zh-CN" altLang="en-US" smtClean="0"/>
              <a:t>‹#›</a:t>
            </a:fld>
            <a:endParaRPr lang="zh-CN" altLang="en-US"/>
          </a:p>
        </p:txBody>
      </p:sp>
    </p:spTree>
    <p:extLst>
      <p:ext uri="{BB962C8B-B14F-4D97-AF65-F5344CB8AC3E}">
        <p14:creationId xmlns:p14="http://schemas.microsoft.com/office/powerpoint/2010/main" val="181178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78319" y="5555"/>
            <a:ext cx="7886700" cy="819927"/>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7457" y="935020"/>
            <a:ext cx="3868340" cy="61548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Content Placeholder 3"/>
          <p:cNvSpPr>
            <a:spLocks noGrp="1"/>
          </p:cNvSpPr>
          <p:nvPr>
            <p:ph sz="half" idx="2"/>
          </p:nvPr>
        </p:nvSpPr>
        <p:spPr>
          <a:xfrm>
            <a:off x="629842" y="1717196"/>
            <a:ext cx="3868340" cy="447246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7959" y="935020"/>
            <a:ext cx="3887391" cy="61548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2" y="1717195"/>
            <a:ext cx="3887391" cy="447246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7" name="Date Placeholder 6"/>
          <p:cNvSpPr>
            <a:spLocks noGrp="1"/>
          </p:cNvSpPr>
          <p:nvPr>
            <p:ph type="dt" sz="half" idx="10"/>
          </p:nvPr>
        </p:nvSpPr>
        <p:spPr/>
        <p:txBody>
          <a:bodyPr/>
          <a:lstStyle/>
          <a:p>
            <a:fld id="{3D00A2EE-14FE-431F-94A1-9322E035AE55}" type="datetime1">
              <a:rPr lang="zh-CN" altLang="en-US" smtClean="0"/>
              <a:t>2021/3/24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FD93E4-D440-4DBE-A134-B34740B4887A}" type="slidenum">
              <a:rPr lang="zh-CN" altLang="en-US" smtClean="0"/>
              <a:t>‹#›</a:t>
            </a:fld>
            <a:endParaRPr lang="zh-CN" altLang="en-US"/>
          </a:p>
        </p:txBody>
      </p:sp>
      <p:sp>
        <p:nvSpPr>
          <p:cNvPr id="10" name="AutoShape 4">
            <a:extLst>
              <a:ext uri="{FF2B5EF4-FFF2-40B4-BE49-F238E27FC236}">
                <a16:creationId xmlns:a16="http://schemas.microsoft.com/office/drawing/2014/main" id="{A19D00C7-94EC-284D-8801-2C1C707024B7}"/>
              </a:ext>
            </a:extLst>
          </p:cNvPr>
          <p:cNvSpPr>
            <a:spLocks noChangeArrowheads="1"/>
          </p:cNvSpPr>
          <p:nvPr userDrawn="1"/>
        </p:nvSpPr>
        <p:spPr bwMode="auto">
          <a:xfrm>
            <a:off x="519113" y="825483"/>
            <a:ext cx="7958137" cy="109537"/>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1F497D"/>
          </a:solidFill>
          <a:ln w="9525">
            <a:solidFill>
              <a:srgbClr val="1F497D"/>
            </a:solidFill>
            <a:round/>
            <a:headEnd/>
            <a:tailEnd/>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
                <a:srgbClr val="C0504D"/>
              </a:buClr>
              <a:buSzTx/>
              <a:buFontTx/>
              <a:buNone/>
              <a:tabLst/>
              <a:defRPr/>
            </a:pPr>
            <a:endParaRPr kumimoji="0" lang="zh-CN" altLang="en-US" sz="1350" b="0" i="0" u="none" strike="noStrike" kern="0" cap="none" spc="0" normalizeH="0" baseline="0" noProof="0">
              <a:ln>
                <a:noFill/>
              </a:ln>
              <a:solidFill>
                <a:prstClr val="black"/>
              </a:solidFill>
              <a:effectLst/>
              <a:uLnTx/>
              <a:uFillTx/>
              <a:ea typeface="黑体"/>
            </a:endParaRPr>
          </a:p>
        </p:txBody>
      </p:sp>
    </p:spTree>
    <p:extLst>
      <p:ext uri="{BB962C8B-B14F-4D97-AF65-F5344CB8AC3E}">
        <p14:creationId xmlns:p14="http://schemas.microsoft.com/office/powerpoint/2010/main" val="2312842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9"/>
            <a:ext cx="7886700" cy="1325563"/>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058F7BA-CB9D-45E8-B97E-90A376AAF15A}" type="datetime1">
              <a:rPr lang="zh-CN" altLang="en-US" smtClean="0"/>
              <a:t>2021/3/24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FD93E4-D440-4DBE-A134-B34740B4887A}" type="slidenum">
              <a:rPr lang="zh-CN" altLang="en-US" smtClean="0"/>
              <a:t>‹#›</a:t>
            </a:fld>
            <a:endParaRPr lang="zh-CN" altLang="en-US"/>
          </a:p>
        </p:txBody>
      </p:sp>
    </p:spTree>
    <p:extLst>
      <p:ext uri="{BB962C8B-B14F-4D97-AF65-F5344CB8AC3E}">
        <p14:creationId xmlns:p14="http://schemas.microsoft.com/office/powerpoint/2010/main" val="128739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52682-3725-446F-960B-83CFFA42D1E1}" type="datetime1">
              <a:rPr lang="zh-CN" altLang="en-US" smtClean="0"/>
              <a:t>2021/3/24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1FD93E4-D440-4DBE-A134-B34740B4887A}" type="slidenum">
              <a:rPr lang="zh-CN" altLang="en-US" smtClean="0"/>
              <a:t>‹#›</a:t>
            </a:fld>
            <a:endParaRPr lang="zh-CN" altLang="en-US"/>
          </a:p>
        </p:txBody>
      </p:sp>
    </p:spTree>
    <p:extLst>
      <p:ext uri="{BB962C8B-B14F-4D97-AF65-F5344CB8AC3E}">
        <p14:creationId xmlns:p14="http://schemas.microsoft.com/office/powerpoint/2010/main" val="225459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30"/>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0315330-2FBB-40E6-9858-70C25A8E037C}" type="datetime1">
              <a:rPr lang="zh-CN" altLang="en-US" smtClean="0"/>
              <a:t>2021/3/24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93E4-D440-4DBE-A134-B34740B4887A}" type="slidenum">
              <a:rPr lang="zh-CN" altLang="en-US" smtClean="0"/>
              <a:t>‹#›</a:t>
            </a:fld>
            <a:endParaRPr lang="zh-CN" altLang="en-US"/>
          </a:p>
        </p:txBody>
      </p:sp>
    </p:spTree>
    <p:extLst>
      <p:ext uri="{BB962C8B-B14F-4D97-AF65-F5344CB8AC3E}">
        <p14:creationId xmlns:p14="http://schemas.microsoft.com/office/powerpoint/2010/main" val="52100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30"/>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AD56062-EFCB-4074-BEB7-9C99E3F8FE99}" type="datetime1">
              <a:rPr lang="zh-CN" altLang="en-US" smtClean="0"/>
              <a:t>2021/3/24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93E4-D440-4DBE-A134-B34740B4887A}" type="slidenum">
              <a:rPr lang="zh-CN" altLang="en-US" smtClean="0"/>
              <a:t>‹#›</a:t>
            </a:fld>
            <a:endParaRPr lang="zh-CN" altLang="en-US"/>
          </a:p>
        </p:txBody>
      </p:sp>
    </p:spTree>
    <p:extLst>
      <p:ext uri="{BB962C8B-B14F-4D97-AF65-F5344CB8AC3E}">
        <p14:creationId xmlns:p14="http://schemas.microsoft.com/office/powerpoint/2010/main" val="597690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80090"/>
            <a:ext cx="7886700" cy="67477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112108"/>
            <a:ext cx="7886700" cy="506485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mn-cs"/>
              </a:rPr>
              <a:t>单击此处编辑母版文本样式</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mn-cs"/>
              </a:rPr>
              <a:t>二级</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mn-cs"/>
              </a:rPr>
              <a:t>三级</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mn-cs"/>
              </a:rPr>
              <a:t>四级</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mn-cs"/>
              </a:rPr>
              <a:t>五级</a:t>
            </a:r>
            <a:endParaRPr kumimoji="0" lang="en-US" altLang="zh-CN" sz="18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mn-cs"/>
            </a:endParaRPr>
          </a:p>
        </p:txBody>
      </p:sp>
      <p:sp>
        <p:nvSpPr>
          <p:cNvPr id="4" name="Date Placeholder 3"/>
          <p:cNvSpPr>
            <a:spLocks noGrp="1"/>
          </p:cNvSpPr>
          <p:nvPr>
            <p:ph type="dt" sz="half" idx="2"/>
          </p:nvPr>
        </p:nvSpPr>
        <p:spPr>
          <a:xfrm>
            <a:off x="628650" y="6356355"/>
            <a:ext cx="20574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ea typeface="Arial Unicode MS" panose="020B0604020202020204" pitchFamily="34" charset="-122"/>
              </a:defRPr>
            </a:lvl1pPr>
          </a:lstStyle>
          <a:p>
            <a:fld id="{F9A8C863-BE15-4ADC-8B4A-BE92E0A14A0C}" type="datetime1">
              <a:rPr lang="zh-CN" altLang="en-US" smtClean="0"/>
              <a:pPr/>
              <a:t>2021/3/24</a:t>
            </a:fld>
            <a:endParaRPr lang="zh-CN" altLang="en-US" dirty="0"/>
          </a:p>
        </p:txBody>
      </p:sp>
      <p:sp>
        <p:nvSpPr>
          <p:cNvPr id="5" name="Footer Placeholder 4"/>
          <p:cNvSpPr>
            <a:spLocks noGrp="1"/>
          </p:cNvSpPr>
          <p:nvPr>
            <p:ph type="ftr" sz="quarter" idx="3"/>
          </p:nvPr>
        </p:nvSpPr>
        <p:spPr>
          <a:xfrm>
            <a:off x="3028950" y="6356355"/>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ea typeface="Arial Unicode MS" panose="020B0604020202020204" pitchFamily="34" charset="-122"/>
              </a:defRPr>
            </a:lvl1pPr>
          </a:lstStyle>
          <a:p>
            <a:endParaRPr lang="zh-CN" altLang="en-US" dirty="0"/>
          </a:p>
        </p:txBody>
      </p:sp>
      <p:sp>
        <p:nvSpPr>
          <p:cNvPr id="6" name="Slide Number Placeholder 5"/>
          <p:cNvSpPr>
            <a:spLocks noGrp="1"/>
          </p:cNvSpPr>
          <p:nvPr>
            <p:ph type="sldNum" sz="quarter" idx="4"/>
          </p:nvPr>
        </p:nvSpPr>
        <p:spPr>
          <a:xfrm>
            <a:off x="6457950" y="6356355"/>
            <a:ext cx="20574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ea typeface="Arial Unicode MS" panose="020B0604020202020204" pitchFamily="34" charset="-122"/>
              </a:defRPr>
            </a:lvl1pPr>
          </a:lstStyle>
          <a:p>
            <a:fld id="{F1FD93E4-D440-4DBE-A134-B34740B4887A}" type="slidenum">
              <a:rPr lang="zh-CN" altLang="en-US" smtClean="0"/>
              <a:pPr/>
              <a:t>‹#›</a:t>
            </a:fld>
            <a:endParaRPr lang="zh-CN" altLang="en-US" dirty="0"/>
          </a:p>
        </p:txBody>
      </p:sp>
      <p:pic>
        <p:nvPicPr>
          <p:cNvPr id="7" name="图片 6">
            <a:extLst>
              <a:ext uri="{FF2B5EF4-FFF2-40B4-BE49-F238E27FC236}">
                <a16:creationId xmlns:a16="http://schemas.microsoft.com/office/drawing/2014/main" id="{9805BE46-6F5A-F249-8C01-61912AA8FE1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086598" y="1"/>
            <a:ext cx="2057401" cy="819151"/>
          </a:xfrm>
          <a:prstGeom prst="rect">
            <a:avLst/>
          </a:prstGeom>
        </p:spPr>
      </p:pic>
      <p:pic>
        <p:nvPicPr>
          <p:cNvPr id="8" name="Picture 8" descr="University of Science and Technology of China - Wikipedia">
            <a:extLst>
              <a:ext uri="{FF2B5EF4-FFF2-40B4-BE49-F238E27FC236}">
                <a16:creationId xmlns:a16="http://schemas.microsoft.com/office/drawing/2014/main" id="{8FB77F80-A0C3-9441-861A-3185175DA53B}"/>
              </a:ext>
            </a:extLst>
          </p:cNvPr>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93935" y="38445"/>
            <a:ext cx="780707" cy="780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739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Arial Unicode MS" panose="020B0604020202020204" pitchFamily="34" charset="-122"/>
          <a:cs typeface="+mn-cs"/>
        </a:defRPr>
      </a:lvl1pPr>
      <a:lvl2pPr marL="685800" indent="-228600" algn="l" defTabSz="914400" rtl="0" eaLnBrk="1" latinLnBrk="0" hangingPunct="1">
        <a:lnSpc>
          <a:spcPct val="90000"/>
        </a:lnSpc>
        <a:spcBef>
          <a:spcPts val="500"/>
        </a:spcBef>
        <a:buFont typeface="Wingdings" pitchFamily="2" charset="2"/>
        <a:buChar char="l"/>
        <a:defRPr sz="2400" kern="1200">
          <a:solidFill>
            <a:schemeClr val="tx1"/>
          </a:solidFill>
          <a:latin typeface="Times New Roman" panose="02020603050405020304" pitchFamily="18" charset="0"/>
          <a:ea typeface="Arial Unicode MS" panose="020B0604020202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Arial Unicode MS" panose="020B0604020202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Arial Unicode MS" panose="020B0604020202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Arial Unicode MS" panose="020B0604020202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4DD8942-6EC1-C740-B928-8E272B3E44E2}"/>
              </a:ext>
            </a:extLst>
          </p:cNvPr>
          <p:cNvSpPr txBox="1">
            <a:spLocks/>
          </p:cNvSpPr>
          <p:nvPr/>
        </p:nvSpPr>
        <p:spPr>
          <a:xfrm>
            <a:off x="457200" y="3124200"/>
            <a:ext cx="8077200" cy="3048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cap="none" spc="0">
                <a:ln>
                  <a:noFill/>
                </a:ln>
                <a:solidFill>
                  <a:schemeClr val="tx2">
                    <a:lumMod val="75000"/>
                  </a:schemeClr>
                </a:solidFill>
                <a:effectLst/>
                <a:latin typeface="+mj-lt"/>
                <a:ea typeface="+mj-ea"/>
                <a:cs typeface="Microsoft Sans Serif" pitchFamily="34" charset="0"/>
              </a:defRPr>
            </a:lvl1pPr>
          </a:lstStyle>
          <a:p>
            <a:r>
              <a:rPr lang="en-US" altLang="zh-CN" sz="2400" dirty="0" err="1">
                <a:solidFill>
                  <a:schemeClr val="tx1"/>
                </a:solidFill>
              </a:rPr>
              <a:t>Hande</a:t>
            </a:r>
            <a:r>
              <a:rPr lang="en-US" altLang="zh-CN" sz="2400" dirty="0">
                <a:solidFill>
                  <a:schemeClr val="tx1"/>
                </a:solidFill>
              </a:rPr>
              <a:t> Dong,</a:t>
            </a:r>
            <a:r>
              <a:rPr lang="zh-CN" altLang="en-US" sz="2400" dirty="0">
                <a:solidFill>
                  <a:schemeClr val="tx1"/>
                </a:solidFill>
              </a:rPr>
              <a:t> </a:t>
            </a:r>
            <a:r>
              <a:rPr lang="en-US" altLang="zh-CN" sz="2400" b="0" dirty="0">
                <a:solidFill>
                  <a:schemeClr val="tx1"/>
                </a:solidFill>
              </a:rPr>
              <a:t>Jiawei Chen,</a:t>
            </a:r>
            <a:r>
              <a:rPr lang="zh-CN" altLang="en-US" sz="2400" b="0" dirty="0">
                <a:solidFill>
                  <a:schemeClr val="tx1"/>
                </a:solidFill>
              </a:rPr>
              <a:t> </a:t>
            </a:r>
            <a:r>
              <a:rPr lang="en-US" altLang="zh-CN" sz="2400" b="0" dirty="0" err="1">
                <a:solidFill>
                  <a:schemeClr val="tx1"/>
                </a:solidFill>
              </a:rPr>
              <a:t>Fuli</a:t>
            </a:r>
            <a:r>
              <a:rPr lang="en-US" altLang="zh-CN" sz="2400" b="0" dirty="0">
                <a:solidFill>
                  <a:schemeClr val="tx1"/>
                </a:solidFill>
              </a:rPr>
              <a:t> Feng,</a:t>
            </a:r>
            <a:r>
              <a:rPr lang="zh-CN" altLang="en-US" sz="2400" dirty="0">
                <a:solidFill>
                  <a:schemeClr val="tx1"/>
                </a:solidFill>
              </a:rPr>
              <a:t> </a:t>
            </a:r>
            <a:r>
              <a:rPr lang="en-US" altLang="zh-CN" sz="2400" b="0" dirty="0" err="1">
                <a:solidFill>
                  <a:schemeClr val="tx1"/>
                </a:solidFill>
              </a:rPr>
              <a:t>Xiangnan</a:t>
            </a:r>
            <a:r>
              <a:rPr lang="en-US" altLang="zh-CN" sz="2400" b="0" dirty="0">
                <a:solidFill>
                  <a:schemeClr val="tx1"/>
                </a:solidFill>
              </a:rPr>
              <a:t> He,</a:t>
            </a:r>
            <a:r>
              <a:rPr lang="zh-CN" altLang="en-US" sz="2400" b="0" dirty="0">
                <a:solidFill>
                  <a:schemeClr val="tx1"/>
                </a:solidFill>
              </a:rPr>
              <a:t> </a:t>
            </a:r>
            <a:r>
              <a:rPr lang="en-US" altLang="zh-CN" sz="2400" b="0" dirty="0" err="1">
                <a:solidFill>
                  <a:schemeClr val="tx1"/>
                </a:solidFill>
              </a:rPr>
              <a:t>Shuxian</a:t>
            </a:r>
            <a:r>
              <a:rPr lang="en-US" altLang="zh-CN" sz="2400" b="0" dirty="0">
                <a:solidFill>
                  <a:schemeClr val="tx1"/>
                </a:solidFill>
              </a:rPr>
              <a:t> Bi, </a:t>
            </a:r>
            <a:r>
              <a:rPr lang="en-US" altLang="zh-CN" sz="2400" b="0" dirty="0" err="1">
                <a:solidFill>
                  <a:schemeClr val="tx1"/>
                </a:solidFill>
              </a:rPr>
              <a:t>Zhaolin</a:t>
            </a:r>
            <a:r>
              <a:rPr lang="en-US" altLang="zh-CN" sz="2400" b="0" dirty="0">
                <a:solidFill>
                  <a:schemeClr val="tx1"/>
                </a:solidFill>
              </a:rPr>
              <a:t> Ding, Peng Cui</a:t>
            </a:r>
          </a:p>
          <a:p>
            <a:endParaRPr lang="en-US" sz="2400" b="0" baseline="30000" dirty="0">
              <a:solidFill>
                <a:schemeClr val="tx1"/>
              </a:solidFill>
            </a:endParaRPr>
          </a:p>
          <a:p>
            <a:endParaRPr lang="en-US" sz="2400" b="0" baseline="30000" dirty="0">
              <a:solidFill>
                <a:schemeClr val="tx1"/>
              </a:solidFill>
            </a:endParaRPr>
          </a:p>
          <a:p>
            <a:endParaRPr lang="en-US" sz="2400" b="0" baseline="30000" dirty="0">
              <a:solidFill>
                <a:schemeClr val="tx1"/>
              </a:solidFill>
            </a:endParaRPr>
          </a:p>
          <a:p>
            <a:endParaRPr lang="en-US" sz="2400" b="0" baseline="30000" dirty="0">
              <a:solidFill>
                <a:schemeClr val="tx1"/>
              </a:solidFill>
            </a:endParaRPr>
          </a:p>
          <a:p>
            <a:endParaRPr lang="en-US" sz="2400" b="0" baseline="30000" dirty="0">
              <a:solidFill>
                <a:schemeClr val="tx1"/>
              </a:solidFill>
            </a:endParaRPr>
          </a:p>
        </p:txBody>
      </p:sp>
      <p:sp>
        <p:nvSpPr>
          <p:cNvPr id="2" name="标题 1">
            <a:extLst>
              <a:ext uri="{FF2B5EF4-FFF2-40B4-BE49-F238E27FC236}">
                <a16:creationId xmlns:a16="http://schemas.microsoft.com/office/drawing/2014/main" id="{5E0CCDFB-CDCF-4498-9231-70532D23AC04}"/>
              </a:ext>
            </a:extLst>
          </p:cNvPr>
          <p:cNvSpPr>
            <a:spLocks noGrp="1"/>
          </p:cNvSpPr>
          <p:nvPr>
            <p:ph type="ctrTitle"/>
          </p:nvPr>
        </p:nvSpPr>
        <p:spPr/>
        <p:txBody>
          <a:bodyPr>
            <a:noAutofit/>
          </a:bodyPr>
          <a:lstStyle/>
          <a:p>
            <a:r>
              <a:rPr lang="en-US" altLang="zh-CN" sz="3200" b="1" dirty="0">
                <a:solidFill>
                  <a:srgbClr val="000000"/>
                </a:solidFill>
                <a:ea typeface="微软雅黑" panose="020B0503020204020204" pitchFamily="34" charset="-122"/>
              </a:rPr>
              <a:t>On the Equivalence of </a:t>
            </a:r>
            <a:br>
              <a:rPr lang="en-US" altLang="zh-CN" sz="3200" b="1" dirty="0">
                <a:solidFill>
                  <a:srgbClr val="000000"/>
                </a:solidFill>
                <a:ea typeface="微软雅黑" panose="020B0503020204020204" pitchFamily="34" charset="-122"/>
              </a:rPr>
            </a:br>
            <a:r>
              <a:rPr lang="en-US" altLang="zh-CN" sz="3200" b="1" dirty="0">
                <a:solidFill>
                  <a:srgbClr val="0070C0"/>
                </a:solidFill>
                <a:ea typeface="微软雅黑" panose="020B0503020204020204" pitchFamily="34" charset="-122"/>
              </a:rPr>
              <a:t>Decoupled GCN</a:t>
            </a:r>
            <a:r>
              <a:rPr lang="zh-CN" altLang="en-US" sz="3200" b="1" dirty="0">
                <a:solidFill>
                  <a:srgbClr val="0070C0"/>
                </a:solidFill>
                <a:ea typeface="微软雅黑" panose="020B0503020204020204" pitchFamily="34" charset="-122"/>
              </a:rPr>
              <a:t> </a:t>
            </a:r>
            <a:r>
              <a:rPr lang="en-US" altLang="zh-CN" sz="3200" b="1" dirty="0">
                <a:solidFill>
                  <a:srgbClr val="000000"/>
                </a:solidFill>
                <a:ea typeface="微软雅黑" panose="020B0503020204020204" pitchFamily="34" charset="-122"/>
              </a:rPr>
              <a:t>and </a:t>
            </a:r>
            <a:r>
              <a:rPr lang="en-US" altLang="zh-CN" sz="3200" b="1" dirty="0">
                <a:solidFill>
                  <a:srgbClr val="FF0000"/>
                </a:solidFill>
                <a:ea typeface="微软雅黑" panose="020B0503020204020204" pitchFamily="34" charset="-122"/>
              </a:rPr>
              <a:t>Label Propagation</a:t>
            </a:r>
            <a:r>
              <a:rPr lang="en-US" altLang="zh-CN" sz="3200" dirty="0">
                <a:solidFill>
                  <a:srgbClr val="FF0000"/>
                </a:solidFill>
                <a:ea typeface="微软雅黑" panose="020B0503020204020204" pitchFamily="34" charset="-122"/>
              </a:rPr>
              <a:t> </a:t>
            </a:r>
            <a:br>
              <a:rPr lang="en-US" altLang="zh-CN" sz="3000" dirty="0">
                <a:ea typeface="微软雅黑" panose="020B0503020204020204" pitchFamily="34" charset="-122"/>
              </a:rPr>
            </a:br>
            <a:endParaRPr lang="zh-CN" altLang="en-US" sz="3000" dirty="0">
              <a:ea typeface="微软雅黑" panose="020B0503020204020204" pitchFamily="34" charset="-122"/>
            </a:endParaRPr>
          </a:p>
        </p:txBody>
      </p:sp>
      <p:sp>
        <p:nvSpPr>
          <p:cNvPr id="4" name="灯片编号占位符 3">
            <a:extLst>
              <a:ext uri="{FF2B5EF4-FFF2-40B4-BE49-F238E27FC236}">
                <a16:creationId xmlns:a16="http://schemas.microsoft.com/office/drawing/2014/main" id="{EE11964F-E255-481D-9A42-40EACD870B97}"/>
              </a:ext>
            </a:extLst>
          </p:cNvPr>
          <p:cNvSpPr>
            <a:spLocks noGrp="1"/>
          </p:cNvSpPr>
          <p:nvPr>
            <p:ph type="sldNum" sz="quarter" idx="12"/>
          </p:nvPr>
        </p:nvSpPr>
        <p:spPr/>
        <p:txBody>
          <a:bodyPr/>
          <a:lstStyle/>
          <a:p>
            <a:fld id="{F1FD93E4-D440-4DBE-A134-B34740B4887A}" type="slidenum">
              <a:rPr lang="zh-CN" altLang="en-US" smtClean="0">
                <a:latin typeface="Arial" panose="020B0604020202020204" pitchFamily="34" charset="0"/>
                <a:cs typeface="Arial" panose="020B0604020202020204" pitchFamily="34" charset="0"/>
              </a:rPr>
              <a:t>1</a:t>
            </a:fld>
            <a:endParaRPr lang="zh-CN" altLang="en-US">
              <a:latin typeface="Arial" panose="020B060402020202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6E387E3C-9125-9B45-BE7A-EB6774C29DB8}"/>
              </a:ext>
            </a:extLst>
          </p:cNvPr>
          <p:cNvSpPr txBox="1"/>
          <p:nvPr/>
        </p:nvSpPr>
        <p:spPr>
          <a:xfrm>
            <a:off x="7977809" y="503583"/>
            <a:ext cx="184731" cy="369332"/>
          </a:xfrm>
          <a:prstGeom prst="rect">
            <a:avLst/>
          </a:prstGeom>
          <a:noFill/>
        </p:spPr>
        <p:txBody>
          <a:bodyPr wrap="none" rtlCol="0">
            <a:spAutoFit/>
          </a:bodyPr>
          <a:lstStyle/>
          <a:p>
            <a:endParaRPr kumimoji="1" lang="zh-CN" altLang="en-US" dirty="0"/>
          </a:p>
        </p:txBody>
      </p:sp>
      <p:pic>
        <p:nvPicPr>
          <p:cNvPr id="6" name="Picture 4" descr="National University Of Singapore (NUS) – Logos Download">
            <a:extLst>
              <a:ext uri="{FF2B5EF4-FFF2-40B4-BE49-F238E27FC236}">
                <a16:creationId xmlns:a16="http://schemas.microsoft.com/office/drawing/2014/main" id="{F53CC6A1-E814-D04E-8969-73F30EDD0F95}"/>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737492" y="4897829"/>
            <a:ext cx="1668060" cy="7698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University of Science and Technology of China - Wikipedia">
            <a:extLst>
              <a:ext uri="{FF2B5EF4-FFF2-40B4-BE49-F238E27FC236}">
                <a16:creationId xmlns:a16="http://schemas.microsoft.com/office/drawing/2014/main" id="{90F4E113-1556-A847-8DB6-F316418C5185}"/>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908299" y="4661549"/>
            <a:ext cx="1191017" cy="1191017"/>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FB3FDC40-CF3F-2E4B-9B8B-96674DE8C240}"/>
              </a:ext>
            </a:extLst>
          </p:cNvPr>
          <p:cNvPicPr>
            <a:picLocks noChangeAspect="1"/>
          </p:cNvPicPr>
          <p:nvPr/>
        </p:nvPicPr>
        <p:blipFill>
          <a:blip r:embed="rId5"/>
          <a:stretch>
            <a:fillRect/>
          </a:stretch>
        </p:blipFill>
        <p:spPr>
          <a:xfrm>
            <a:off x="5006971" y="4660473"/>
            <a:ext cx="1208379" cy="1233553"/>
          </a:xfrm>
          <a:prstGeom prst="rect">
            <a:avLst/>
          </a:prstGeom>
        </p:spPr>
      </p:pic>
      <p:pic>
        <p:nvPicPr>
          <p:cNvPr id="9" name="图片 8">
            <a:extLst>
              <a:ext uri="{FF2B5EF4-FFF2-40B4-BE49-F238E27FC236}">
                <a16:creationId xmlns:a16="http://schemas.microsoft.com/office/drawing/2014/main" id="{562646CA-355C-7943-B74B-2DD8FEABDEEC}"/>
              </a:ext>
            </a:extLst>
          </p:cNvPr>
          <p:cNvPicPr>
            <a:picLocks noChangeAspect="1"/>
          </p:cNvPicPr>
          <p:nvPr/>
        </p:nvPicPr>
        <p:blipFill>
          <a:blip r:embed="rId6"/>
          <a:stretch>
            <a:fillRect/>
          </a:stretch>
        </p:blipFill>
        <p:spPr>
          <a:xfrm>
            <a:off x="6769430" y="4660466"/>
            <a:ext cx="1208379" cy="1208379"/>
          </a:xfrm>
          <a:prstGeom prst="rect">
            <a:avLst/>
          </a:prstGeom>
        </p:spPr>
      </p:pic>
    </p:spTree>
    <p:extLst>
      <p:ext uri="{BB962C8B-B14F-4D97-AF65-F5344CB8AC3E}">
        <p14:creationId xmlns:p14="http://schemas.microsoft.com/office/powerpoint/2010/main" val="260727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A8B82-2D04-6343-B2CA-E8CB70C4F451}"/>
              </a:ext>
            </a:extLst>
          </p:cNvPr>
          <p:cNvSpPr>
            <a:spLocks noGrp="1"/>
          </p:cNvSpPr>
          <p:nvPr>
            <p:ph type="title"/>
          </p:nvPr>
        </p:nvSpPr>
        <p:spPr/>
        <p:txBody>
          <a:bodyPr/>
          <a:lstStyle/>
          <a:p>
            <a:r>
              <a:rPr kumimoji="1" lang="en-US" altLang="zh-CN" dirty="0"/>
              <a:t>Outline</a:t>
            </a:r>
            <a:endParaRPr kumimoji="1" lang="zh-CN" altLang="en-US" dirty="0"/>
          </a:p>
        </p:txBody>
      </p:sp>
      <p:sp>
        <p:nvSpPr>
          <p:cNvPr id="3" name="内容占位符 2">
            <a:extLst>
              <a:ext uri="{FF2B5EF4-FFF2-40B4-BE49-F238E27FC236}">
                <a16:creationId xmlns:a16="http://schemas.microsoft.com/office/drawing/2014/main" id="{F17FB434-C26C-FF4A-91CA-676C5FB7D9B4}"/>
              </a:ext>
            </a:extLst>
          </p:cNvPr>
          <p:cNvSpPr>
            <a:spLocks noGrp="1"/>
          </p:cNvSpPr>
          <p:nvPr>
            <p:ph idx="1"/>
          </p:nvPr>
        </p:nvSpPr>
        <p:spPr/>
        <p:txBody>
          <a:bodyPr/>
          <a:lstStyle/>
          <a:p>
            <a:endParaRPr kumimoji="1" lang="en-US" altLang="zh-CN" dirty="0">
              <a:solidFill>
                <a:schemeClr val="tx1">
                  <a:lumMod val="50000"/>
                  <a:lumOff val="50000"/>
                </a:schemeClr>
              </a:solidFill>
            </a:endParaRPr>
          </a:p>
          <a:p>
            <a:r>
              <a:rPr kumimoji="1" lang="en-US" altLang="zh-CN" dirty="0">
                <a:solidFill>
                  <a:schemeClr val="tx1">
                    <a:lumMod val="50000"/>
                    <a:lumOff val="50000"/>
                  </a:schemeClr>
                </a:solidFill>
              </a:rPr>
              <a:t>Motivation and background</a:t>
            </a:r>
          </a:p>
          <a:p>
            <a:r>
              <a:rPr kumimoji="1" lang="en-US" altLang="zh-CN" dirty="0">
                <a:solidFill>
                  <a:schemeClr val="tx1">
                    <a:lumMod val="50000"/>
                    <a:lumOff val="50000"/>
                  </a:schemeClr>
                </a:solidFill>
              </a:rPr>
              <a:t>Theoretical analysis</a:t>
            </a:r>
          </a:p>
          <a:p>
            <a:r>
              <a:rPr kumimoji="1" lang="en-US" altLang="zh-CN" dirty="0"/>
              <a:t>Method</a:t>
            </a:r>
          </a:p>
          <a:p>
            <a:pPr marL="800100" lvl="1" indent="-342900">
              <a:buFont typeface="Wingdings" pitchFamily="2" charset="2"/>
              <a:buChar char="Ø"/>
            </a:pPr>
            <a:r>
              <a:rPr kumimoji="1" lang="en-US" altLang="zh-CN" dirty="0"/>
              <a:t>How to improve decoupled GCN?</a:t>
            </a:r>
          </a:p>
          <a:p>
            <a:pPr marL="800100" lvl="1" indent="-342900">
              <a:buFont typeface="Wingdings" pitchFamily="2" charset="2"/>
              <a:buChar char="Ø"/>
            </a:pPr>
            <a:r>
              <a:rPr kumimoji="1" lang="en-US" altLang="zh-CN" dirty="0"/>
              <a:t>PTA: Propagation then Training Adaptively</a:t>
            </a:r>
          </a:p>
          <a:p>
            <a:r>
              <a:rPr kumimoji="1" lang="en-US" altLang="zh-CN" dirty="0">
                <a:solidFill>
                  <a:schemeClr val="tx1">
                    <a:lumMod val="50000"/>
                    <a:lumOff val="50000"/>
                  </a:schemeClr>
                </a:solidFill>
              </a:rPr>
              <a:t>Experiments</a:t>
            </a:r>
          </a:p>
          <a:p>
            <a:r>
              <a:rPr kumimoji="1" lang="en-US" altLang="zh-CN" dirty="0">
                <a:solidFill>
                  <a:schemeClr val="tx1">
                    <a:lumMod val="50000"/>
                    <a:lumOff val="50000"/>
                  </a:schemeClr>
                </a:solidFill>
              </a:rPr>
              <a:t>Conclusion</a:t>
            </a:r>
          </a:p>
          <a:p>
            <a:pPr lvl="1"/>
            <a:endParaRPr kumimoji="1" lang="en-US" altLang="zh-CN" dirty="0"/>
          </a:p>
          <a:p>
            <a:endParaRPr kumimoji="1" lang="en-US" altLang="zh-CN" dirty="0"/>
          </a:p>
          <a:p>
            <a:pPr marL="0" indent="0">
              <a:buNone/>
            </a:pPr>
            <a:endParaRPr kumimoji="1" lang="en-US" altLang="zh-CN" dirty="0"/>
          </a:p>
          <a:p>
            <a:pPr marL="800100" lvl="1" indent="-342900">
              <a:buFont typeface="Wingdings" pitchFamily="2" charset="2"/>
              <a:buChar char="Ø"/>
            </a:pPr>
            <a:endParaRPr kumimoji="1" lang="zh-CN" altLang="en-US" dirty="0"/>
          </a:p>
        </p:txBody>
      </p:sp>
      <p:sp>
        <p:nvSpPr>
          <p:cNvPr id="4" name="灯片编号占位符 3">
            <a:extLst>
              <a:ext uri="{FF2B5EF4-FFF2-40B4-BE49-F238E27FC236}">
                <a16:creationId xmlns:a16="http://schemas.microsoft.com/office/drawing/2014/main" id="{4A8B8BA9-D36C-0744-BC4D-414581C34F05}"/>
              </a:ext>
            </a:extLst>
          </p:cNvPr>
          <p:cNvSpPr>
            <a:spLocks noGrp="1"/>
          </p:cNvSpPr>
          <p:nvPr>
            <p:ph type="sldNum" sz="quarter" idx="12"/>
          </p:nvPr>
        </p:nvSpPr>
        <p:spPr/>
        <p:txBody>
          <a:bodyPr/>
          <a:lstStyle/>
          <a:p>
            <a:fld id="{F1FD93E4-D440-4DBE-A134-B34740B4887A}" type="slidenum">
              <a:rPr lang="zh-CN" altLang="en-US" smtClean="0"/>
              <a:t>10</a:t>
            </a:fld>
            <a:endParaRPr lang="zh-CN" altLang="en-US"/>
          </a:p>
        </p:txBody>
      </p:sp>
    </p:spTree>
    <p:extLst>
      <p:ext uri="{BB962C8B-B14F-4D97-AF65-F5344CB8AC3E}">
        <p14:creationId xmlns:p14="http://schemas.microsoft.com/office/powerpoint/2010/main" val="880983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CED26-D41D-5E48-B6FE-D9B6F30F7203}"/>
              </a:ext>
            </a:extLst>
          </p:cNvPr>
          <p:cNvSpPr>
            <a:spLocks noGrp="1"/>
          </p:cNvSpPr>
          <p:nvPr>
            <p:ph type="title"/>
          </p:nvPr>
        </p:nvSpPr>
        <p:spPr>
          <a:xfrm>
            <a:off x="923993" y="148975"/>
            <a:ext cx="7693715" cy="819065"/>
          </a:xfrm>
        </p:spPr>
        <p:txBody>
          <a:bodyPr/>
          <a:lstStyle/>
          <a:p>
            <a:r>
              <a:rPr kumimoji="1" lang="en-US" altLang="zh-CN" dirty="0">
                <a:latin typeface="+mn-lt"/>
              </a:rPr>
              <a:t>How to improve d-GCN?</a:t>
            </a:r>
            <a:endParaRPr kumimoji="1" lang="zh-CN" altLang="en-US" dirty="0"/>
          </a:p>
        </p:txBody>
      </p:sp>
      <p:sp>
        <p:nvSpPr>
          <p:cNvPr id="3" name="内容占位符 2">
            <a:extLst>
              <a:ext uri="{FF2B5EF4-FFF2-40B4-BE49-F238E27FC236}">
                <a16:creationId xmlns:a16="http://schemas.microsoft.com/office/drawing/2014/main" id="{44C6A717-1259-1C43-925C-E907009E5002}"/>
              </a:ext>
            </a:extLst>
          </p:cNvPr>
          <p:cNvSpPr>
            <a:spLocks noGrp="1"/>
          </p:cNvSpPr>
          <p:nvPr>
            <p:ph idx="1"/>
          </p:nvPr>
        </p:nvSpPr>
        <p:spPr/>
        <p:txBody>
          <a:bodyPr>
            <a:normAutofit/>
          </a:bodyPr>
          <a:lstStyle/>
          <a:p>
            <a:r>
              <a:rPr lang="en-US" altLang="zh-CN" dirty="0"/>
              <a:t>Weight of decoupled GCN: </a:t>
            </a:r>
          </a:p>
          <a:p>
            <a:r>
              <a:rPr lang="en-US" altLang="zh-CN" dirty="0"/>
              <a:t>Design 1 - </a:t>
            </a:r>
            <a:r>
              <a:rPr lang="en-US" altLang="zh-CN" b="1" dirty="0">
                <a:solidFill>
                  <a:srgbClr val="FF0000"/>
                </a:solidFill>
              </a:rPr>
              <a:t>remove normalization</a:t>
            </a:r>
            <a:r>
              <a:rPr lang="en-US" altLang="zh-CN" dirty="0"/>
              <a:t>:                   </a:t>
            </a:r>
          </a:p>
          <a:p>
            <a:pPr marL="800100" lvl="1" indent="-342900">
              <a:buFont typeface="Wingdings" pitchFamily="2" charset="2"/>
              <a:buChar char="Ø"/>
            </a:pPr>
            <a:r>
              <a:rPr lang="en-US" altLang="zh-CN" dirty="0"/>
              <a:t>Different label weight </a:t>
            </a:r>
          </a:p>
          <a:p>
            <a:pPr marL="800100" lvl="1" indent="-342900">
              <a:buFont typeface="Wingdings" pitchFamily="2" charset="2"/>
              <a:buChar char="Ø"/>
            </a:pPr>
            <a:r>
              <a:rPr lang="en-US" altLang="zh-CN" dirty="0"/>
              <a:t>Robust to label noise </a:t>
            </a:r>
          </a:p>
          <a:p>
            <a:r>
              <a:rPr lang="en-US" altLang="zh-CN" dirty="0"/>
              <a:t>Design 2 - </a:t>
            </a:r>
            <a:r>
              <a:rPr lang="en-US" altLang="zh-CN" b="1" dirty="0">
                <a:solidFill>
                  <a:srgbClr val="FF0000"/>
                </a:solidFill>
              </a:rPr>
              <a:t>add</a:t>
            </a:r>
            <a:r>
              <a:rPr lang="en-US" altLang="zh-CN" dirty="0"/>
              <a:t> </a:t>
            </a:r>
            <a:r>
              <a:rPr lang="en-US" altLang="zh-CN" b="1" dirty="0">
                <a:solidFill>
                  <a:srgbClr val="FF0000"/>
                </a:solidFill>
              </a:rPr>
              <a:t>adaptive factor</a:t>
            </a:r>
            <a:r>
              <a:rPr lang="en-US" altLang="zh-CN" dirty="0"/>
              <a:t>:         </a:t>
            </a:r>
          </a:p>
          <a:p>
            <a:pPr marL="800100" lvl="1" indent="-342900">
              <a:buFont typeface="Wingdings" pitchFamily="2" charset="2"/>
              <a:buChar char="Ø"/>
            </a:pPr>
            <a:r>
              <a:rPr lang="en-US" altLang="zh-CN" dirty="0"/>
              <a:t>Factor: </a:t>
            </a:r>
          </a:p>
          <a:p>
            <a:pPr marL="800100" lvl="1" indent="-342900">
              <a:buFont typeface="Wingdings" pitchFamily="2" charset="2"/>
              <a:buChar char="Ø"/>
            </a:pPr>
            <a:r>
              <a:rPr lang="en-US" altLang="zh-CN" dirty="0"/>
              <a:t>The model becomes more and more reliable, </a:t>
            </a:r>
          </a:p>
          <a:p>
            <a:pPr marL="800100" lvl="1" indent="-342900">
              <a:buFont typeface="Wingdings" pitchFamily="2" charset="2"/>
              <a:buChar char="Ø"/>
            </a:pPr>
            <a:r>
              <a:rPr lang="en-US" altLang="zh-CN" dirty="0"/>
              <a:t>stable to initialization</a:t>
            </a:r>
            <a:endParaRPr kumimoji="1" lang="en-US" altLang="zh-CN" dirty="0"/>
          </a:p>
          <a:p>
            <a:endParaRPr kumimoji="1" lang="en-US" altLang="zh-CN" dirty="0"/>
          </a:p>
          <a:p>
            <a:endParaRPr kumimoji="1" lang="en-US" altLang="zh-CN" dirty="0"/>
          </a:p>
          <a:p>
            <a:r>
              <a:rPr kumimoji="1" lang="en-US" altLang="zh-CN" b="1" dirty="0">
                <a:solidFill>
                  <a:srgbClr val="FF0000"/>
                </a:solidFill>
              </a:rPr>
              <a:t>Advantages</a:t>
            </a:r>
            <a:r>
              <a:rPr kumimoji="1" lang="en-US" altLang="zh-CN" dirty="0"/>
              <a:t>: stable, robust to label noise. </a:t>
            </a:r>
            <a:endParaRPr kumimoji="1" lang="zh-CN" altLang="en-US" dirty="0"/>
          </a:p>
        </p:txBody>
      </p:sp>
      <p:sp>
        <p:nvSpPr>
          <p:cNvPr id="4" name="灯片编号占位符 3">
            <a:extLst>
              <a:ext uri="{FF2B5EF4-FFF2-40B4-BE49-F238E27FC236}">
                <a16:creationId xmlns:a16="http://schemas.microsoft.com/office/drawing/2014/main" id="{D4A08DB8-3653-A341-9C0D-0A327B7055E1}"/>
              </a:ext>
            </a:extLst>
          </p:cNvPr>
          <p:cNvSpPr>
            <a:spLocks noGrp="1"/>
          </p:cNvSpPr>
          <p:nvPr>
            <p:ph type="sldNum" sz="quarter" idx="12"/>
          </p:nvPr>
        </p:nvSpPr>
        <p:spPr/>
        <p:txBody>
          <a:bodyPr/>
          <a:lstStyle/>
          <a:p>
            <a:fld id="{F1FD93E4-D440-4DBE-A134-B34740B4887A}" type="slidenum">
              <a:rPr lang="zh-CN" altLang="en-US" smtClean="0"/>
              <a:t>11</a:t>
            </a:fld>
            <a:endParaRPr lang="zh-CN" altLang="en-US"/>
          </a:p>
        </p:txBody>
      </p:sp>
      <p:pic>
        <p:nvPicPr>
          <p:cNvPr id="6" name="图片 5">
            <a:extLst>
              <a:ext uri="{FF2B5EF4-FFF2-40B4-BE49-F238E27FC236}">
                <a16:creationId xmlns:a16="http://schemas.microsoft.com/office/drawing/2014/main" id="{0A8C8DF2-2CEE-8643-B0FE-FF996CEDCE34}"/>
              </a:ext>
            </a:extLst>
          </p:cNvPr>
          <p:cNvPicPr>
            <a:picLocks noChangeAspect="1"/>
          </p:cNvPicPr>
          <p:nvPr/>
        </p:nvPicPr>
        <p:blipFill>
          <a:blip r:embed="rId3"/>
          <a:stretch>
            <a:fillRect/>
          </a:stretch>
        </p:blipFill>
        <p:spPr>
          <a:xfrm>
            <a:off x="5392703" y="844289"/>
            <a:ext cx="2093947" cy="725902"/>
          </a:xfrm>
          <a:prstGeom prst="rect">
            <a:avLst/>
          </a:prstGeom>
        </p:spPr>
      </p:pic>
      <p:pic>
        <p:nvPicPr>
          <p:cNvPr id="7" name="图片 6">
            <a:extLst>
              <a:ext uri="{FF2B5EF4-FFF2-40B4-BE49-F238E27FC236}">
                <a16:creationId xmlns:a16="http://schemas.microsoft.com/office/drawing/2014/main" id="{3328EEB9-CB86-4743-8E35-E3569AC50D7B}"/>
              </a:ext>
            </a:extLst>
          </p:cNvPr>
          <p:cNvPicPr>
            <a:picLocks noChangeAspect="1"/>
          </p:cNvPicPr>
          <p:nvPr/>
        </p:nvPicPr>
        <p:blipFill>
          <a:blip r:embed="rId4"/>
          <a:stretch>
            <a:fillRect/>
          </a:stretch>
        </p:blipFill>
        <p:spPr>
          <a:xfrm>
            <a:off x="6250004" y="1537331"/>
            <a:ext cx="1868680" cy="431235"/>
          </a:xfrm>
          <a:prstGeom prst="rect">
            <a:avLst/>
          </a:prstGeom>
        </p:spPr>
      </p:pic>
      <p:pic>
        <p:nvPicPr>
          <p:cNvPr id="10" name="图片 9">
            <a:extLst>
              <a:ext uri="{FF2B5EF4-FFF2-40B4-BE49-F238E27FC236}">
                <a16:creationId xmlns:a16="http://schemas.microsoft.com/office/drawing/2014/main" id="{FC839FDF-5A4C-5245-9771-BC910EDFC617}"/>
              </a:ext>
            </a:extLst>
          </p:cNvPr>
          <p:cNvPicPr>
            <a:picLocks noChangeAspect="1"/>
          </p:cNvPicPr>
          <p:nvPr/>
        </p:nvPicPr>
        <p:blipFill>
          <a:blip r:embed="rId5"/>
          <a:stretch>
            <a:fillRect/>
          </a:stretch>
        </p:blipFill>
        <p:spPr>
          <a:xfrm>
            <a:off x="5781235" y="2642157"/>
            <a:ext cx="1933995" cy="639706"/>
          </a:xfrm>
          <a:prstGeom prst="rect">
            <a:avLst/>
          </a:prstGeom>
        </p:spPr>
      </p:pic>
      <p:pic>
        <p:nvPicPr>
          <p:cNvPr id="11" name="图片 10">
            <a:extLst>
              <a:ext uri="{FF2B5EF4-FFF2-40B4-BE49-F238E27FC236}">
                <a16:creationId xmlns:a16="http://schemas.microsoft.com/office/drawing/2014/main" id="{111BB606-2E80-0143-B7A5-FF15C321D944}"/>
              </a:ext>
            </a:extLst>
          </p:cNvPr>
          <p:cNvPicPr>
            <a:picLocks noChangeAspect="1"/>
          </p:cNvPicPr>
          <p:nvPr/>
        </p:nvPicPr>
        <p:blipFill>
          <a:blip r:embed="rId6"/>
          <a:stretch>
            <a:fillRect/>
          </a:stretch>
        </p:blipFill>
        <p:spPr>
          <a:xfrm>
            <a:off x="2550075" y="3178629"/>
            <a:ext cx="2021925" cy="424180"/>
          </a:xfrm>
          <a:prstGeom prst="rect">
            <a:avLst/>
          </a:prstGeom>
        </p:spPr>
      </p:pic>
      <p:pic>
        <p:nvPicPr>
          <p:cNvPr id="12" name="图片 11">
            <a:extLst>
              <a:ext uri="{FF2B5EF4-FFF2-40B4-BE49-F238E27FC236}">
                <a16:creationId xmlns:a16="http://schemas.microsoft.com/office/drawing/2014/main" id="{1E63E0F3-4B5F-1F4D-AC52-9D7145B0CC1E}"/>
              </a:ext>
            </a:extLst>
          </p:cNvPr>
          <p:cNvPicPr>
            <a:picLocks noChangeAspect="1"/>
          </p:cNvPicPr>
          <p:nvPr/>
        </p:nvPicPr>
        <p:blipFill>
          <a:blip r:embed="rId7"/>
          <a:stretch>
            <a:fillRect/>
          </a:stretch>
        </p:blipFill>
        <p:spPr>
          <a:xfrm>
            <a:off x="7055739" y="3604744"/>
            <a:ext cx="257211" cy="447737"/>
          </a:xfrm>
          <a:prstGeom prst="rect">
            <a:avLst/>
          </a:prstGeom>
        </p:spPr>
      </p:pic>
      <p:cxnSp>
        <p:nvCxnSpPr>
          <p:cNvPr id="13" name="直接箭头连接符 15">
            <a:extLst>
              <a:ext uri="{FF2B5EF4-FFF2-40B4-BE49-F238E27FC236}">
                <a16:creationId xmlns:a16="http://schemas.microsoft.com/office/drawing/2014/main" id="{E1C70AED-8AD4-2941-B4C5-C7BF98521376}"/>
              </a:ext>
            </a:extLst>
          </p:cNvPr>
          <p:cNvCxnSpPr>
            <a:cxnSpLocks/>
          </p:cNvCxnSpPr>
          <p:nvPr/>
        </p:nvCxnSpPr>
        <p:spPr>
          <a:xfrm flipV="1">
            <a:off x="7375530" y="3604742"/>
            <a:ext cx="0" cy="4067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4175886C-A4FA-3C4F-BCEA-68E31569651C}"/>
              </a:ext>
            </a:extLst>
          </p:cNvPr>
          <p:cNvSpPr/>
          <p:nvPr/>
        </p:nvSpPr>
        <p:spPr>
          <a:xfrm>
            <a:off x="811531" y="4511632"/>
            <a:ext cx="1543049" cy="819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7" name="图片 16">
            <a:extLst>
              <a:ext uri="{FF2B5EF4-FFF2-40B4-BE49-F238E27FC236}">
                <a16:creationId xmlns:a16="http://schemas.microsoft.com/office/drawing/2014/main" id="{4E41D7B9-CD30-1A45-B1F4-BBF861E94F86}"/>
              </a:ext>
            </a:extLst>
          </p:cNvPr>
          <p:cNvPicPr>
            <a:picLocks noChangeAspect="1"/>
          </p:cNvPicPr>
          <p:nvPr/>
        </p:nvPicPr>
        <p:blipFill>
          <a:blip r:embed="rId8"/>
          <a:stretch>
            <a:fillRect/>
          </a:stretch>
        </p:blipFill>
        <p:spPr>
          <a:xfrm>
            <a:off x="923993" y="4591790"/>
            <a:ext cx="1346200" cy="698500"/>
          </a:xfrm>
          <a:prstGeom prst="rect">
            <a:avLst/>
          </a:prstGeom>
        </p:spPr>
      </p:pic>
      <p:pic>
        <p:nvPicPr>
          <p:cNvPr id="18" name="图片 17">
            <a:extLst>
              <a:ext uri="{FF2B5EF4-FFF2-40B4-BE49-F238E27FC236}">
                <a16:creationId xmlns:a16="http://schemas.microsoft.com/office/drawing/2014/main" id="{9D94F866-1FB3-1241-A38F-31810848FE8D}"/>
              </a:ext>
            </a:extLst>
          </p:cNvPr>
          <p:cNvPicPr>
            <a:picLocks noChangeAspect="1"/>
          </p:cNvPicPr>
          <p:nvPr/>
        </p:nvPicPr>
        <p:blipFill>
          <a:blip r:embed="rId9"/>
          <a:stretch>
            <a:fillRect/>
          </a:stretch>
        </p:blipFill>
        <p:spPr>
          <a:xfrm>
            <a:off x="3991086" y="4726639"/>
            <a:ext cx="990600" cy="381000"/>
          </a:xfrm>
          <a:prstGeom prst="rect">
            <a:avLst/>
          </a:prstGeom>
        </p:spPr>
      </p:pic>
      <p:sp>
        <p:nvSpPr>
          <p:cNvPr id="19" name="矩形 18">
            <a:extLst>
              <a:ext uri="{FF2B5EF4-FFF2-40B4-BE49-F238E27FC236}">
                <a16:creationId xmlns:a16="http://schemas.microsoft.com/office/drawing/2014/main" id="{C75F202C-4B0C-3D47-83AB-FF7D7D0D11CE}"/>
              </a:ext>
            </a:extLst>
          </p:cNvPr>
          <p:cNvSpPr/>
          <p:nvPr/>
        </p:nvSpPr>
        <p:spPr>
          <a:xfrm>
            <a:off x="3681124" y="4507606"/>
            <a:ext cx="1543049" cy="819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4175886C-A4FA-3C4F-BCEA-68E31569651C}"/>
              </a:ext>
            </a:extLst>
          </p:cNvPr>
          <p:cNvSpPr/>
          <p:nvPr/>
        </p:nvSpPr>
        <p:spPr>
          <a:xfrm>
            <a:off x="6550717" y="4512876"/>
            <a:ext cx="1543049" cy="8190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pic>
        <p:nvPicPr>
          <p:cNvPr id="22" name="图片 21">
            <a:extLst>
              <a:ext uri="{FF2B5EF4-FFF2-40B4-BE49-F238E27FC236}">
                <a16:creationId xmlns:a16="http://schemas.microsoft.com/office/drawing/2014/main" id="{DEBB3954-F943-E047-96D9-C973E5FF3639}"/>
              </a:ext>
            </a:extLst>
          </p:cNvPr>
          <p:cNvPicPr>
            <a:picLocks noChangeAspect="1"/>
          </p:cNvPicPr>
          <p:nvPr/>
        </p:nvPicPr>
        <p:blipFill>
          <a:blip r:embed="rId10"/>
          <a:stretch>
            <a:fillRect/>
          </a:stretch>
        </p:blipFill>
        <p:spPr>
          <a:xfrm>
            <a:off x="6872054" y="4599586"/>
            <a:ext cx="1016000" cy="546100"/>
          </a:xfrm>
          <a:prstGeom prst="rect">
            <a:avLst/>
          </a:prstGeom>
        </p:spPr>
      </p:pic>
      <p:cxnSp>
        <p:nvCxnSpPr>
          <p:cNvPr id="24" name="直线箭头连接符 23">
            <a:extLst>
              <a:ext uri="{FF2B5EF4-FFF2-40B4-BE49-F238E27FC236}">
                <a16:creationId xmlns:a16="http://schemas.microsoft.com/office/drawing/2014/main" id="{20A4C776-8860-F547-8DC7-B00532F3F71F}"/>
              </a:ext>
            </a:extLst>
          </p:cNvPr>
          <p:cNvCxnSpPr>
            <a:stCxn id="14" idx="3"/>
            <a:endCxn id="19" idx="1"/>
          </p:cNvCxnSpPr>
          <p:nvPr/>
        </p:nvCxnSpPr>
        <p:spPr>
          <a:xfrm flipV="1">
            <a:off x="2354580" y="4917139"/>
            <a:ext cx="1326544" cy="4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50ACB902-5380-CC49-A281-049F2DF37B7C}"/>
              </a:ext>
            </a:extLst>
          </p:cNvPr>
          <p:cNvCxnSpPr>
            <a:stCxn id="19" idx="3"/>
            <a:endCxn id="20" idx="1"/>
          </p:cNvCxnSpPr>
          <p:nvPr/>
        </p:nvCxnSpPr>
        <p:spPr>
          <a:xfrm>
            <a:off x="5224173" y="4917139"/>
            <a:ext cx="1326544" cy="5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D030328C-7D4C-124F-B73A-3BF95856FFF9}"/>
              </a:ext>
            </a:extLst>
          </p:cNvPr>
          <p:cNvSpPr txBox="1"/>
          <p:nvPr/>
        </p:nvSpPr>
        <p:spPr>
          <a:xfrm>
            <a:off x="2298482" y="4581632"/>
            <a:ext cx="1467068" cy="646331"/>
          </a:xfrm>
          <a:prstGeom prst="rect">
            <a:avLst/>
          </a:prstGeom>
          <a:noFill/>
        </p:spPr>
        <p:txBody>
          <a:bodyPr wrap="none" rtlCol="0">
            <a:spAutoFit/>
          </a:bodyPr>
          <a:lstStyle/>
          <a:p>
            <a:pPr algn="ctr"/>
            <a:r>
              <a:rPr kumimoji="1" lang="en-US" altLang="zh-CN" dirty="0"/>
              <a:t>remove </a:t>
            </a:r>
          </a:p>
          <a:p>
            <a:pPr algn="ctr"/>
            <a:r>
              <a:rPr lang="en-US" altLang="zh-CN" dirty="0"/>
              <a:t>normalization</a:t>
            </a:r>
            <a:endParaRPr kumimoji="1" lang="zh-CN" altLang="en-US" dirty="0"/>
          </a:p>
        </p:txBody>
      </p:sp>
      <p:sp>
        <p:nvSpPr>
          <p:cNvPr id="31" name="文本框 30">
            <a:extLst>
              <a:ext uri="{FF2B5EF4-FFF2-40B4-BE49-F238E27FC236}">
                <a16:creationId xmlns:a16="http://schemas.microsoft.com/office/drawing/2014/main" id="{3A7D2DF7-F5B7-B14B-96A8-762D27F029C6}"/>
              </a:ext>
            </a:extLst>
          </p:cNvPr>
          <p:cNvSpPr txBox="1"/>
          <p:nvPr/>
        </p:nvSpPr>
        <p:spPr>
          <a:xfrm>
            <a:off x="5375125" y="4595160"/>
            <a:ext cx="1024639" cy="646331"/>
          </a:xfrm>
          <a:prstGeom prst="rect">
            <a:avLst/>
          </a:prstGeom>
          <a:noFill/>
        </p:spPr>
        <p:txBody>
          <a:bodyPr wrap="none" rtlCol="0">
            <a:spAutoFit/>
          </a:bodyPr>
          <a:lstStyle/>
          <a:p>
            <a:pPr algn="ctr"/>
            <a:r>
              <a:rPr kumimoji="1" lang="en-US" altLang="zh-CN" dirty="0"/>
              <a:t>adaptive </a:t>
            </a:r>
          </a:p>
          <a:p>
            <a:pPr algn="ctr"/>
            <a:r>
              <a:rPr kumimoji="1" lang="en-US" altLang="zh-CN" dirty="0"/>
              <a:t>factor</a:t>
            </a:r>
            <a:endParaRPr kumimoji="1" lang="zh-CN" altLang="en-US" dirty="0"/>
          </a:p>
        </p:txBody>
      </p:sp>
    </p:spTree>
    <p:extLst>
      <p:ext uri="{BB962C8B-B14F-4D97-AF65-F5344CB8AC3E}">
        <p14:creationId xmlns:p14="http://schemas.microsoft.com/office/powerpoint/2010/main" val="1304017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1A2A39-80C0-9542-9428-5F9A9CB228F3}"/>
              </a:ext>
            </a:extLst>
          </p:cNvPr>
          <p:cNvSpPr>
            <a:spLocks noGrp="1"/>
          </p:cNvSpPr>
          <p:nvPr>
            <p:ph type="title"/>
          </p:nvPr>
        </p:nvSpPr>
        <p:spPr/>
        <p:txBody>
          <a:bodyPr/>
          <a:lstStyle/>
          <a:p>
            <a:r>
              <a:rPr lang="en-US" altLang="zh-CN" sz="3600" dirty="0"/>
              <a:t>PTA: PT adaptively</a:t>
            </a:r>
            <a:endParaRPr kumimoji="1" lang="zh-CN" altLang="en-US" dirty="0"/>
          </a:p>
        </p:txBody>
      </p:sp>
      <p:sp>
        <p:nvSpPr>
          <p:cNvPr id="3" name="内容占位符 2">
            <a:extLst>
              <a:ext uri="{FF2B5EF4-FFF2-40B4-BE49-F238E27FC236}">
                <a16:creationId xmlns:a16="http://schemas.microsoft.com/office/drawing/2014/main" id="{CE6BAAF9-70C0-BD4E-8135-69907CC986A8}"/>
              </a:ext>
            </a:extLst>
          </p:cNvPr>
          <p:cNvSpPr>
            <a:spLocks noGrp="1"/>
          </p:cNvSpPr>
          <p:nvPr>
            <p:ph idx="1"/>
          </p:nvPr>
        </p:nvSpPr>
        <p:spPr/>
        <p:txBody>
          <a:bodyPr/>
          <a:lstStyle/>
          <a:p>
            <a:r>
              <a:rPr kumimoji="1" lang="en-US" altLang="zh-CN" dirty="0"/>
              <a:t>Element form of loss function: </a:t>
            </a:r>
          </a:p>
          <a:p>
            <a:endParaRPr kumimoji="1" lang="en-US" altLang="zh-CN" dirty="0"/>
          </a:p>
          <a:p>
            <a:endParaRPr kumimoji="1" lang="en-US" altLang="zh-CN" dirty="0"/>
          </a:p>
          <a:p>
            <a:r>
              <a:rPr kumimoji="1" lang="en-US" altLang="zh-CN" b="1" dirty="0">
                <a:solidFill>
                  <a:srgbClr val="FF0000"/>
                </a:solidFill>
              </a:rPr>
              <a:t>Matrix form </a:t>
            </a:r>
            <a:r>
              <a:rPr kumimoji="1" lang="en-US" altLang="zh-CN" dirty="0"/>
              <a:t>of loss function: </a:t>
            </a:r>
          </a:p>
          <a:p>
            <a:endParaRPr kumimoji="1" lang="en-US" altLang="zh-CN" dirty="0"/>
          </a:p>
          <a:p>
            <a:endParaRPr kumimoji="1" lang="en-US" altLang="zh-CN" dirty="0"/>
          </a:p>
          <a:p>
            <a:r>
              <a:rPr kumimoji="1" lang="en-US" altLang="zh-CN" dirty="0"/>
              <a:t>No neighborhood aggregation. </a:t>
            </a:r>
            <a:r>
              <a:rPr kumimoji="1" lang="en-US" altLang="zh-CN" b="1" dirty="0">
                <a:solidFill>
                  <a:srgbClr val="FF0000"/>
                </a:solidFill>
              </a:rPr>
              <a:t>Much faster!</a:t>
            </a:r>
            <a:r>
              <a:rPr kumimoji="1" lang="en-US" altLang="zh-CN" dirty="0"/>
              <a:t> </a:t>
            </a:r>
          </a:p>
          <a:p>
            <a:pPr marL="800100" lvl="1" indent="-342900">
              <a:buFont typeface="Wingdings" pitchFamily="2" charset="2"/>
              <a:buChar char="Ø"/>
            </a:pPr>
            <a:r>
              <a:rPr kumimoji="1" lang="en-US" altLang="zh-CN" dirty="0"/>
              <a:t>Decoupled GCN aggregates neighborhood </a:t>
            </a:r>
          </a:p>
          <a:p>
            <a:pPr marL="800100" lvl="1" indent="-342900">
              <a:buFont typeface="Wingdings" pitchFamily="2" charset="2"/>
              <a:buChar char="Ø"/>
            </a:pPr>
            <a:r>
              <a:rPr kumimoji="1" lang="en-US" altLang="zh-CN" dirty="0"/>
              <a:t>Neighborhood aggregation is hard to parallelly compute</a:t>
            </a:r>
            <a:endParaRPr kumimoji="1" lang="zh-CN" altLang="en-US" dirty="0"/>
          </a:p>
        </p:txBody>
      </p:sp>
      <p:sp>
        <p:nvSpPr>
          <p:cNvPr id="4" name="灯片编号占位符 3">
            <a:extLst>
              <a:ext uri="{FF2B5EF4-FFF2-40B4-BE49-F238E27FC236}">
                <a16:creationId xmlns:a16="http://schemas.microsoft.com/office/drawing/2014/main" id="{16BA3794-9AAC-3045-8310-8319666C723D}"/>
              </a:ext>
            </a:extLst>
          </p:cNvPr>
          <p:cNvSpPr>
            <a:spLocks noGrp="1"/>
          </p:cNvSpPr>
          <p:nvPr>
            <p:ph type="sldNum" sz="quarter" idx="12"/>
          </p:nvPr>
        </p:nvSpPr>
        <p:spPr/>
        <p:txBody>
          <a:bodyPr/>
          <a:lstStyle/>
          <a:p>
            <a:fld id="{F1FD93E4-D440-4DBE-A134-B34740B4887A}" type="slidenum">
              <a:rPr lang="zh-CN" altLang="en-US" smtClean="0"/>
              <a:t>12</a:t>
            </a:fld>
            <a:endParaRPr lang="zh-CN" altLang="en-US"/>
          </a:p>
        </p:txBody>
      </p:sp>
      <p:pic>
        <p:nvPicPr>
          <p:cNvPr id="5" name="图片 4">
            <a:extLst>
              <a:ext uri="{FF2B5EF4-FFF2-40B4-BE49-F238E27FC236}">
                <a16:creationId xmlns:a16="http://schemas.microsoft.com/office/drawing/2014/main" id="{6F44C1B0-F56F-3D43-9D44-2B7CCB838713}"/>
              </a:ext>
            </a:extLst>
          </p:cNvPr>
          <p:cNvPicPr>
            <a:picLocks noChangeAspect="1"/>
          </p:cNvPicPr>
          <p:nvPr/>
        </p:nvPicPr>
        <p:blipFill>
          <a:blip r:embed="rId3"/>
          <a:stretch>
            <a:fillRect/>
          </a:stretch>
        </p:blipFill>
        <p:spPr>
          <a:xfrm>
            <a:off x="1631245" y="1509236"/>
            <a:ext cx="5855405" cy="761417"/>
          </a:xfrm>
          <a:prstGeom prst="rect">
            <a:avLst/>
          </a:prstGeom>
        </p:spPr>
      </p:pic>
      <p:pic>
        <p:nvPicPr>
          <p:cNvPr id="6" name="图片 5">
            <a:extLst>
              <a:ext uri="{FF2B5EF4-FFF2-40B4-BE49-F238E27FC236}">
                <a16:creationId xmlns:a16="http://schemas.microsoft.com/office/drawing/2014/main" id="{389AEA22-2AC1-FB4C-A4FF-EB2C45AD5CF3}"/>
              </a:ext>
            </a:extLst>
          </p:cNvPr>
          <p:cNvPicPr>
            <a:picLocks noChangeAspect="1"/>
          </p:cNvPicPr>
          <p:nvPr/>
        </p:nvPicPr>
        <p:blipFill>
          <a:blip r:embed="rId4"/>
          <a:stretch>
            <a:fillRect/>
          </a:stretch>
        </p:blipFill>
        <p:spPr>
          <a:xfrm>
            <a:off x="1631245" y="3015722"/>
            <a:ext cx="5704558" cy="556542"/>
          </a:xfrm>
          <a:prstGeom prst="rect">
            <a:avLst/>
          </a:prstGeom>
        </p:spPr>
      </p:pic>
      <p:sp>
        <p:nvSpPr>
          <p:cNvPr id="7" name="椭圆 6">
            <a:extLst>
              <a:ext uri="{FF2B5EF4-FFF2-40B4-BE49-F238E27FC236}">
                <a16:creationId xmlns:a16="http://schemas.microsoft.com/office/drawing/2014/main" id="{861A0F67-7298-9F49-81A5-67F577C658C8}"/>
              </a:ext>
            </a:extLst>
          </p:cNvPr>
          <p:cNvSpPr/>
          <p:nvPr/>
        </p:nvSpPr>
        <p:spPr>
          <a:xfrm>
            <a:off x="2896108" y="2944070"/>
            <a:ext cx="5070601" cy="69984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89459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A8B82-2D04-6343-B2CA-E8CB70C4F451}"/>
              </a:ext>
            </a:extLst>
          </p:cNvPr>
          <p:cNvSpPr>
            <a:spLocks noGrp="1"/>
          </p:cNvSpPr>
          <p:nvPr>
            <p:ph type="title"/>
          </p:nvPr>
        </p:nvSpPr>
        <p:spPr/>
        <p:txBody>
          <a:bodyPr/>
          <a:lstStyle/>
          <a:p>
            <a:r>
              <a:rPr kumimoji="1" lang="en-US" altLang="zh-CN" dirty="0"/>
              <a:t>Outline</a:t>
            </a:r>
            <a:endParaRPr kumimoji="1" lang="zh-CN" altLang="en-US" dirty="0"/>
          </a:p>
        </p:txBody>
      </p:sp>
      <p:sp>
        <p:nvSpPr>
          <p:cNvPr id="3" name="内容占位符 2">
            <a:extLst>
              <a:ext uri="{FF2B5EF4-FFF2-40B4-BE49-F238E27FC236}">
                <a16:creationId xmlns:a16="http://schemas.microsoft.com/office/drawing/2014/main" id="{F17FB434-C26C-FF4A-91CA-676C5FB7D9B4}"/>
              </a:ext>
            </a:extLst>
          </p:cNvPr>
          <p:cNvSpPr>
            <a:spLocks noGrp="1"/>
          </p:cNvSpPr>
          <p:nvPr>
            <p:ph idx="1"/>
          </p:nvPr>
        </p:nvSpPr>
        <p:spPr/>
        <p:txBody>
          <a:bodyPr/>
          <a:lstStyle/>
          <a:p>
            <a:endParaRPr kumimoji="1" lang="en-US" altLang="zh-CN" dirty="0">
              <a:solidFill>
                <a:schemeClr val="tx1">
                  <a:lumMod val="50000"/>
                  <a:lumOff val="50000"/>
                </a:schemeClr>
              </a:solidFill>
            </a:endParaRPr>
          </a:p>
          <a:p>
            <a:r>
              <a:rPr kumimoji="1" lang="en-US" altLang="zh-CN" dirty="0">
                <a:solidFill>
                  <a:schemeClr val="tx1">
                    <a:lumMod val="50000"/>
                    <a:lumOff val="50000"/>
                  </a:schemeClr>
                </a:solidFill>
              </a:rPr>
              <a:t>Motivation and background</a:t>
            </a:r>
          </a:p>
          <a:p>
            <a:r>
              <a:rPr kumimoji="1" lang="en-US" altLang="zh-CN" dirty="0">
                <a:solidFill>
                  <a:schemeClr val="tx1">
                    <a:lumMod val="50000"/>
                    <a:lumOff val="50000"/>
                  </a:schemeClr>
                </a:solidFill>
              </a:rPr>
              <a:t>Theoretical analysis</a:t>
            </a:r>
          </a:p>
          <a:p>
            <a:r>
              <a:rPr kumimoji="1" lang="en-US" altLang="zh-CN" dirty="0">
                <a:solidFill>
                  <a:schemeClr val="tx1">
                    <a:lumMod val="50000"/>
                    <a:lumOff val="50000"/>
                  </a:schemeClr>
                </a:solidFill>
              </a:rPr>
              <a:t>Method</a:t>
            </a:r>
          </a:p>
          <a:p>
            <a:r>
              <a:rPr kumimoji="1" lang="en-US" altLang="zh-CN" dirty="0"/>
              <a:t>Experiments</a:t>
            </a:r>
          </a:p>
          <a:p>
            <a:pPr lvl="1">
              <a:buFont typeface="Wingdings" pitchFamily="2" charset="2"/>
              <a:buChar char="Ø"/>
            </a:pPr>
            <a:r>
              <a:rPr kumimoji="1" lang="en-US" altLang="zh-CN" dirty="0"/>
              <a:t>About decoupled GCN</a:t>
            </a:r>
          </a:p>
          <a:p>
            <a:pPr lvl="1">
              <a:buFont typeface="Wingdings" pitchFamily="2" charset="2"/>
              <a:buChar char="Ø"/>
            </a:pPr>
            <a:r>
              <a:rPr kumimoji="1" lang="en-US" altLang="zh-CN" dirty="0"/>
              <a:t>About PTA</a:t>
            </a:r>
          </a:p>
          <a:p>
            <a:r>
              <a:rPr kumimoji="1" lang="en-US" altLang="zh-CN" dirty="0">
                <a:solidFill>
                  <a:schemeClr val="tx1">
                    <a:lumMod val="50000"/>
                    <a:lumOff val="50000"/>
                  </a:schemeClr>
                </a:solidFill>
              </a:rPr>
              <a:t>Conclusion</a:t>
            </a:r>
          </a:p>
          <a:p>
            <a:pPr lvl="1"/>
            <a:endParaRPr kumimoji="1" lang="en-US" altLang="zh-CN" dirty="0"/>
          </a:p>
          <a:p>
            <a:endParaRPr kumimoji="1" lang="en-US" altLang="zh-CN" dirty="0"/>
          </a:p>
          <a:p>
            <a:pPr marL="0" indent="0">
              <a:buNone/>
            </a:pPr>
            <a:endParaRPr kumimoji="1" lang="en-US" altLang="zh-CN" dirty="0"/>
          </a:p>
          <a:p>
            <a:pPr marL="800100" lvl="1" indent="-342900">
              <a:buFont typeface="Wingdings" pitchFamily="2" charset="2"/>
              <a:buChar char="Ø"/>
            </a:pPr>
            <a:endParaRPr kumimoji="1" lang="zh-CN" altLang="en-US" dirty="0"/>
          </a:p>
        </p:txBody>
      </p:sp>
      <p:sp>
        <p:nvSpPr>
          <p:cNvPr id="4" name="灯片编号占位符 3">
            <a:extLst>
              <a:ext uri="{FF2B5EF4-FFF2-40B4-BE49-F238E27FC236}">
                <a16:creationId xmlns:a16="http://schemas.microsoft.com/office/drawing/2014/main" id="{4A8B8BA9-D36C-0744-BC4D-414581C34F05}"/>
              </a:ext>
            </a:extLst>
          </p:cNvPr>
          <p:cNvSpPr>
            <a:spLocks noGrp="1"/>
          </p:cNvSpPr>
          <p:nvPr>
            <p:ph type="sldNum" sz="quarter" idx="12"/>
          </p:nvPr>
        </p:nvSpPr>
        <p:spPr/>
        <p:txBody>
          <a:bodyPr/>
          <a:lstStyle/>
          <a:p>
            <a:fld id="{F1FD93E4-D440-4DBE-A134-B34740B4887A}" type="slidenum">
              <a:rPr lang="zh-CN" altLang="en-US" smtClean="0"/>
              <a:t>13</a:t>
            </a:fld>
            <a:endParaRPr lang="zh-CN" altLang="en-US"/>
          </a:p>
        </p:txBody>
      </p:sp>
    </p:spTree>
    <p:extLst>
      <p:ext uri="{BB962C8B-B14F-4D97-AF65-F5344CB8AC3E}">
        <p14:creationId xmlns:p14="http://schemas.microsoft.com/office/powerpoint/2010/main" val="191057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45991-132D-4B42-B816-FF545392E0B2}"/>
              </a:ext>
            </a:extLst>
          </p:cNvPr>
          <p:cNvSpPr>
            <a:spLocks noGrp="1"/>
          </p:cNvSpPr>
          <p:nvPr>
            <p:ph type="title"/>
          </p:nvPr>
        </p:nvSpPr>
        <p:spPr/>
        <p:txBody>
          <a:bodyPr/>
          <a:lstStyle/>
          <a:p>
            <a:r>
              <a:rPr lang="en-US" altLang="zh-CN" dirty="0">
                <a:latin typeface="+mn-lt"/>
              </a:rPr>
              <a:t>S</a:t>
            </a:r>
            <a:r>
              <a:rPr lang="en-US" altLang="zh-CN" b="1" dirty="0">
                <a:latin typeface="+mn-lt"/>
              </a:rPr>
              <a:t>etting</a:t>
            </a:r>
            <a:endParaRPr lang="zh-CN" altLang="en-US" b="1" dirty="0">
              <a:latin typeface="+mn-lt"/>
            </a:endParaRPr>
          </a:p>
        </p:txBody>
      </p:sp>
      <p:sp>
        <p:nvSpPr>
          <p:cNvPr id="3" name="内容占位符 2">
            <a:extLst>
              <a:ext uri="{FF2B5EF4-FFF2-40B4-BE49-F238E27FC236}">
                <a16:creationId xmlns:a16="http://schemas.microsoft.com/office/drawing/2014/main" id="{FAFF88B4-EDE2-40FB-B274-4A957DA32E4E}"/>
              </a:ext>
            </a:extLst>
          </p:cNvPr>
          <p:cNvSpPr>
            <a:spLocks noGrp="1"/>
          </p:cNvSpPr>
          <p:nvPr>
            <p:ph idx="1"/>
          </p:nvPr>
        </p:nvSpPr>
        <p:spPr/>
        <p:txBody>
          <a:bodyPr/>
          <a:lstStyle/>
          <a:p>
            <a:r>
              <a:rPr lang="en-US" altLang="zh-CN" dirty="0"/>
              <a:t>Datasets: </a:t>
            </a:r>
          </a:p>
          <a:p>
            <a:pPr lvl="1"/>
            <a:r>
              <a:rPr lang="en-US" altLang="zh-CN" dirty="0"/>
              <a:t>CITESEER, CORA_ML, PUBMED, MS_ACADEMIC</a:t>
            </a:r>
          </a:p>
          <a:p>
            <a:r>
              <a:rPr lang="en-US" altLang="zh-CN" dirty="0"/>
              <a:t>Evaluation metrics: accuracy </a:t>
            </a:r>
          </a:p>
          <a:p>
            <a:r>
              <a:rPr lang="en-US" altLang="zh-CN" dirty="0"/>
              <a:t>Data split: </a:t>
            </a:r>
          </a:p>
          <a:p>
            <a:pPr lvl="1"/>
            <a:r>
              <a:rPr lang="en-US" altLang="zh-CN" dirty="0"/>
              <a:t>Training set: 20*C</a:t>
            </a:r>
          </a:p>
          <a:p>
            <a:pPr lvl="1"/>
            <a:r>
              <a:rPr lang="en-US" altLang="zh-CN" dirty="0"/>
              <a:t>Early stopping set: 500</a:t>
            </a:r>
          </a:p>
          <a:p>
            <a:pPr lvl="1"/>
            <a:r>
              <a:rPr lang="en-US" altLang="zh-CN" dirty="0"/>
              <a:t>Test set: 1500/5000 - 20C - 500</a:t>
            </a:r>
            <a:endParaRPr lang="zh-CN" altLang="en-US" dirty="0"/>
          </a:p>
        </p:txBody>
      </p:sp>
      <p:sp>
        <p:nvSpPr>
          <p:cNvPr id="5" name="灯片编号占位符 4">
            <a:extLst>
              <a:ext uri="{FF2B5EF4-FFF2-40B4-BE49-F238E27FC236}">
                <a16:creationId xmlns:a16="http://schemas.microsoft.com/office/drawing/2014/main" id="{533A26B1-6C80-4025-9769-A83B9E6C9DE7}"/>
              </a:ext>
            </a:extLst>
          </p:cNvPr>
          <p:cNvSpPr>
            <a:spLocks noGrp="1"/>
          </p:cNvSpPr>
          <p:nvPr>
            <p:ph type="sldNum" sz="quarter" idx="12"/>
          </p:nvPr>
        </p:nvSpPr>
        <p:spPr/>
        <p:txBody>
          <a:bodyPr/>
          <a:lstStyle/>
          <a:p>
            <a:fld id="{F1FD93E4-D440-4DBE-A134-B34740B4887A}" type="slidenum">
              <a:rPr lang="zh-CN" altLang="en-US" smtClean="0"/>
              <a:t>14</a:t>
            </a:fld>
            <a:endParaRPr lang="zh-CN" altLang="en-US"/>
          </a:p>
        </p:txBody>
      </p:sp>
      <p:pic>
        <p:nvPicPr>
          <p:cNvPr id="14" name="内容占位符 3">
            <a:extLst>
              <a:ext uri="{FF2B5EF4-FFF2-40B4-BE49-F238E27FC236}">
                <a16:creationId xmlns:a16="http://schemas.microsoft.com/office/drawing/2014/main" id="{7F387858-D7AC-4A27-992D-D472B0962764}"/>
              </a:ext>
            </a:extLst>
          </p:cNvPr>
          <p:cNvPicPr>
            <a:picLocks noChangeAspect="1"/>
          </p:cNvPicPr>
          <p:nvPr/>
        </p:nvPicPr>
        <p:blipFill>
          <a:blip r:embed="rId3"/>
          <a:stretch>
            <a:fillRect/>
          </a:stretch>
        </p:blipFill>
        <p:spPr>
          <a:xfrm>
            <a:off x="977187" y="3960510"/>
            <a:ext cx="6983651" cy="2120250"/>
          </a:xfrm>
          <a:prstGeom prst="rect">
            <a:avLst/>
          </a:prstGeom>
        </p:spPr>
      </p:pic>
    </p:spTree>
    <p:extLst>
      <p:ext uri="{BB962C8B-B14F-4D97-AF65-F5344CB8AC3E}">
        <p14:creationId xmlns:p14="http://schemas.microsoft.com/office/powerpoint/2010/main" val="1094859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A8B82-2D04-6343-B2CA-E8CB70C4F451}"/>
              </a:ext>
            </a:extLst>
          </p:cNvPr>
          <p:cNvSpPr>
            <a:spLocks noGrp="1"/>
          </p:cNvSpPr>
          <p:nvPr>
            <p:ph type="title"/>
          </p:nvPr>
        </p:nvSpPr>
        <p:spPr/>
        <p:txBody>
          <a:bodyPr/>
          <a:lstStyle/>
          <a:p>
            <a:r>
              <a:rPr kumimoji="1" lang="en-US" altLang="zh-CN" dirty="0"/>
              <a:t>Five questions to answer</a:t>
            </a:r>
            <a:endParaRPr kumimoji="1" lang="zh-CN" altLang="en-US" dirty="0"/>
          </a:p>
        </p:txBody>
      </p:sp>
      <p:sp>
        <p:nvSpPr>
          <p:cNvPr id="3" name="内容占位符 2">
            <a:extLst>
              <a:ext uri="{FF2B5EF4-FFF2-40B4-BE49-F238E27FC236}">
                <a16:creationId xmlns:a16="http://schemas.microsoft.com/office/drawing/2014/main" id="{F17FB434-C26C-FF4A-91CA-676C5FB7D9B4}"/>
              </a:ext>
            </a:extLst>
          </p:cNvPr>
          <p:cNvSpPr>
            <a:spLocks noGrp="1"/>
          </p:cNvSpPr>
          <p:nvPr>
            <p:ph idx="1"/>
          </p:nvPr>
        </p:nvSpPr>
        <p:spPr/>
        <p:txBody>
          <a:bodyPr/>
          <a:lstStyle/>
          <a:p>
            <a:endParaRPr kumimoji="1" lang="en-US" altLang="zh-CN" dirty="0">
              <a:solidFill>
                <a:schemeClr val="tx1">
                  <a:lumMod val="50000"/>
                  <a:lumOff val="50000"/>
                </a:schemeClr>
              </a:solidFill>
            </a:endParaRPr>
          </a:p>
          <a:p>
            <a:endParaRPr kumimoji="1" lang="en-US" altLang="zh-CN" dirty="0"/>
          </a:p>
          <a:p>
            <a:r>
              <a:rPr kumimoji="1" lang="en-US" altLang="zh-CN" dirty="0"/>
              <a:t>Is our analysis for decoupled GCN are rational? </a:t>
            </a:r>
          </a:p>
          <a:p>
            <a:r>
              <a:rPr kumimoji="1" lang="en-US" altLang="zh-CN" dirty="0"/>
              <a:t>How does the proposed PTA perform as compared with state-of-the-art GCN methods?</a:t>
            </a:r>
          </a:p>
          <a:p>
            <a:r>
              <a:rPr kumimoji="1" lang="en-US" altLang="zh-CN" dirty="0"/>
              <a:t>Is PTA more stable to the initialization? </a:t>
            </a:r>
          </a:p>
          <a:p>
            <a:r>
              <a:rPr kumimoji="1" lang="en-US" altLang="zh-CN" dirty="0"/>
              <a:t>Is PTA more robust to label noise?</a:t>
            </a:r>
          </a:p>
          <a:p>
            <a:r>
              <a:rPr kumimoji="1" lang="en-US" altLang="zh-CN" dirty="0"/>
              <a:t>Is PTA more efficient?</a:t>
            </a:r>
          </a:p>
          <a:p>
            <a:pPr marL="800100" lvl="1" indent="-342900">
              <a:buFont typeface="Wingdings" pitchFamily="2" charset="2"/>
              <a:buChar char="Ø"/>
            </a:pPr>
            <a:endParaRPr kumimoji="1" lang="en-US" altLang="zh-CN" dirty="0"/>
          </a:p>
          <a:p>
            <a:endParaRPr kumimoji="1" lang="en-US" altLang="zh-CN" dirty="0"/>
          </a:p>
          <a:p>
            <a:pPr marL="0" indent="0">
              <a:buNone/>
            </a:pPr>
            <a:endParaRPr kumimoji="1" lang="en-US" altLang="zh-CN" dirty="0"/>
          </a:p>
          <a:p>
            <a:pPr marL="800100" lvl="1" indent="-342900">
              <a:buFont typeface="Wingdings" pitchFamily="2" charset="2"/>
              <a:buChar char="Ø"/>
            </a:pPr>
            <a:endParaRPr kumimoji="1" lang="zh-CN" altLang="en-US" dirty="0"/>
          </a:p>
        </p:txBody>
      </p:sp>
      <p:sp>
        <p:nvSpPr>
          <p:cNvPr id="4" name="灯片编号占位符 3">
            <a:extLst>
              <a:ext uri="{FF2B5EF4-FFF2-40B4-BE49-F238E27FC236}">
                <a16:creationId xmlns:a16="http://schemas.microsoft.com/office/drawing/2014/main" id="{4A8B8BA9-D36C-0744-BC4D-414581C34F05}"/>
              </a:ext>
            </a:extLst>
          </p:cNvPr>
          <p:cNvSpPr>
            <a:spLocks noGrp="1"/>
          </p:cNvSpPr>
          <p:nvPr>
            <p:ph type="sldNum" sz="quarter" idx="12"/>
          </p:nvPr>
        </p:nvSpPr>
        <p:spPr/>
        <p:txBody>
          <a:bodyPr/>
          <a:lstStyle/>
          <a:p>
            <a:fld id="{F1FD93E4-D440-4DBE-A134-B34740B4887A}" type="slidenum">
              <a:rPr lang="zh-CN" altLang="en-US" smtClean="0"/>
              <a:t>15</a:t>
            </a:fld>
            <a:endParaRPr lang="zh-CN" altLang="en-US"/>
          </a:p>
        </p:txBody>
      </p:sp>
    </p:spTree>
    <p:extLst>
      <p:ext uri="{BB962C8B-B14F-4D97-AF65-F5344CB8AC3E}">
        <p14:creationId xmlns:p14="http://schemas.microsoft.com/office/powerpoint/2010/main" val="964388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C893E-A237-4C84-BD86-3BB70F14DE15}"/>
              </a:ext>
            </a:extLst>
          </p:cNvPr>
          <p:cNvSpPr>
            <a:spLocks noGrp="1"/>
          </p:cNvSpPr>
          <p:nvPr>
            <p:ph type="title"/>
          </p:nvPr>
        </p:nvSpPr>
        <p:spPr>
          <a:xfrm>
            <a:off x="833100" y="46476"/>
            <a:ext cx="6376083" cy="819065"/>
          </a:xfrm>
        </p:spPr>
        <p:txBody>
          <a:bodyPr>
            <a:noAutofit/>
          </a:bodyPr>
          <a:lstStyle/>
          <a:p>
            <a:r>
              <a:rPr lang="en-US" altLang="zh-CN" sz="2800" dirty="0"/>
              <a:t>Effects of different components in decoupled GCN</a:t>
            </a:r>
            <a:endParaRPr lang="zh-CN" altLang="en-US" sz="2800" dirty="0"/>
          </a:p>
        </p:txBody>
      </p:sp>
      <p:sp>
        <p:nvSpPr>
          <p:cNvPr id="3" name="内容占位符 2">
            <a:extLst>
              <a:ext uri="{FF2B5EF4-FFF2-40B4-BE49-F238E27FC236}">
                <a16:creationId xmlns:a16="http://schemas.microsoft.com/office/drawing/2014/main" id="{6704D28E-EB46-4681-BA68-D060A7BDF440}"/>
              </a:ext>
            </a:extLst>
          </p:cNvPr>
          <p:cNvSpPr>
            <a:spLocks noGrp="1"/>
          </p:cNvSpPr>
          <p:nvPr>
            <p:ph idx="1"/>
          </p:nvPr>
        </p:nvSpPr>
        <p:spPr>
          <a:xfrm>
            <a:off x="628650" y="955588"/>
            <a:ext cx="7886700" cy="5604237"/>
          </a:xfrm>
        </p:spPr>
        <p:txBody>
          <a:bodyPr>
            <a:normAutofit lnSpcReduction="10000"/>
          </a:bodyPr>
          <a:lstStyle/>
          <a:p>
            <a:r>
              <a:rPr lang="en-US" altLang="zh-CN" dirty="0"/>
              <a:t>Ablation study of APPNP: </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The effect: </a:t>
            </a:r>
            <a:r>
              <a:rPr lang="en-US" altLang="zh-CN" b="1" dirty="0"/>
              <a:t>Label propagation</a:t>
            </a:r>
            <a:r>
              <a:rPr lang="en-US" altLang="zh-CN" dirty="0"/>
              <a:t>(+++), </a:t>
            </a:r>
            <a:r>
              <a:rPr lang="en-US" altLang="zh-CN" b="1" dirty="0"/>
              <a:t>graph-based weighting</a:t>
            </a:r>
            <a:r>
              <a:rPr lang="en-US" altLang="zh-CN" dirty="0"/>
              <a:t>(+++), model-based weighting(+), ensemble(++). </a:t>
            </a:r>
          </a:p>
          <a:p>
            <a:endParaRPr lang="en-US" altLang="zh-CN" dirty="0"/>
          </a:p>
        </p:txBody>
      </p:sp>
      <p:sp>
        <p:nvSpPr>
          <p:cNvPr id="4" name="灯片编号占位符 3">
            <a:extLst>
              <a:ext uri="{FF2B5EF4-FFF2-40B4-BE49-F238E27FC236}">
                <a16:creationId xmlns:a16="http://schemas.microsoft.com/office/drawing/2014/main" id="{2058A52A-FFB7-431C-A389-598F26C88149}"/>
              </a:ext>
            </a:extLst>
          </p:cNvPr>
          <p:cNvSpPr>
            <a:spLocks noGrp="1"/>
          </p:cNvSpPr>
          <p:nvPr>
            <p:ph type="sldNum" sz="quarter" idx="12"/>
          </p:nvPr>
        </p:nvSpPr>
        <p:spPr/>
        <p:txBody>
          <a:bodyPr/>
          <a:lstStyle/>
          <a:p>
            <a:fld id="{F1FD93E4-D440-4DBE-A134-B34740B4887A}" type="slidenum">
              <a:rPr lang="zh-CN" altLang="en-US" smtClean="0"/>
              <a:t>16</a:t>
            </a:fld>
            <a:endParaRPr lang="zh-CN" altLang="en-US"/>
          </a:p>
        </p:txBody>
      </p:sp>
      <p:pic>
        <p:nvPicPr>
          <p:cNvPr id="6" name="图片 5">
            <a:extLst>
              <a:ext uri="{FF2B5EF4-FFF2-40B4-BE49-F238E27FC236}">
                <a16:creationId xmlns:a16="http://schemas.microsoft.com/office/drawing/2014/main" id="{9561E02F-9954-E048-A3DB-52DDF1292E50}"/>
              </a:ext>
            </a:extLst>
          </p:cNvPr>
          <p:cNvPicPr>
            <a:picLocks noChangeAspect="1"/>
          </p:cNvPicPr>
          <p:nvPr/>
        </p:nvPicPr>
        <p:blipFill>
          <a:blip r:embed="rId4"/>
          <a:stretch>
            <a:fillRect/>
          </a:stretch>
        </p:blipFill>
        <p:spPr>
          <a:xfrm>
            <a:off x="831429" y="3324698"/>
            <a:ext cx="7174007" cy="1816205"/>
          </a:xfrm>
          <a:prstGeom prst="rect">
            <a:avLst/>
          </a:prstGeom>
        </p:spPr>
      </p:pic>
      <p:sp>
        <p:nvSpPr>
          <p:cNvPr id="8" name="矩形 7">
            <a:extLst>
              <a:ext uri="{FF2B5EF4-FFF2-40B4-BE49-F238E27FC236}">
                <a16:creationId xmlns:a16="http://schemas.microsoft.com/office/drawing/2014/main" id="{94090530-6F1B-FF4A-8B72-4794E1217A9C}"/>
              </a:ext>
            </a:extLst>
          </p:cNvPr>
          <p:cNvSpPr/>
          <p:nvPr/>
        </p:nvSpPr>
        <p:spPr>
          <a:xfrm>
            <a:off x="461670" y="4557651"/>
            <a:ext cx="7732648" cy="1929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a:extLst>
              <a:ext uri="{FF2B5EF4-FFF2-40B4-BE49-F238E27FC236}">
                <a16:creationId xmlns:a16="http://schemas.microsoft.com/office/drawing/2014/main" id="{5F55BF4C-C560-F44B-AFA8-AD739236CA88}"/>
              </a:ext>
            </a:extLst>
          </p:cNvPr>
          <p:cNvSpPr/>
          <p:nvPr/>
        </p:nvSpPr>
        <p:spPr>
          <a:xfrm>
            <a:off x="461670" y="4808745"/>
            <a:ext cx="7732648" cy="1929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 name="图片 6">
            <a:extLst>
              <a:ext uri="{FF2B5EF4-FFF2-40B4-BE49-F238E27FC236}">
                <a16:creationId xmlns:a16="http://schemas.microsoft.com/office/drawing/2014/main" id="{216AD4A1-AAD1-BE42-8668-28921BE897E8}"/>
              </a:ext>
            </a:extLst>
          </p:cNvPr>
          <p:cNvPicPr>
            <a:picLocks noChangeAspect="1"/>
          </p:cNvPicPr>
          <p:nvPr/>
        </p:nvPicPr>
        <p:blipFill>
          <a:blip r:embed="rId5"/>
          <a:stretch>
            <a:fillRect/>
          </a:stretch>
        </p:blipFill>
        <p:spPr>
          <a:xfrm>
            <a:off x="1207109" y="1349851"/>
            <a:ext cx="6378060" cy="1948717"/>
          </a:xfrm>
          <a:prstGeom prst="rect">
            <a:avLst/>
          </a:prstGeom>
        </p:spPr>
      </p:pic>
      <p:sp>
        <p:nvSpPr>
          <p:cNvPr id="10" name="矩形 9">
            <a:extLst>
              <a:ext uri="{FF2B5EF4-FFF2-40B4-BE49-F238E27FC236}">
                <a16:creationId xmlns:a16="http://schemas.microsoft.com/office/drawing/2014/main" id="{0CC377B3-F570-834F-B239-32F756A7FDF8}"/>
              </a:ext>
            </a:extLst>
          </p:cNvPr>
          <p:cNvSpPr/>
          <p:nvPr/>
        </p:nvSpPr>
        <p:spPr>
          <a:xfrm>
            <a:off x="461670" y="2752537"/>
            <a:ext cx="7732648" cy="1929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501465A6-D043-E944-A512-472D24193743}"/>
              </a:ext>
            </a:extLst>
          </p:cNvPr>
          <p:cNvSpPr/>
          <p:nvPr/>
        </p:nvSpPr>
        <p:spPr>
          <a:xfrm>
            <a:off x="461670" y="3003631"/>
            <a:ext cx="7732648" cy="1929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2E534655-64CA-4B4A-85DB-51477E86A93E}"/>
              </a:ext>
            </a:extLst>
          </p:cNvPr>
          <p:cNvSpPr/>
          <p:nvPr/>
        </p:nvSpPr>
        <p:spPr>
          <a:xfrm>
            <a:off x="927652" y="5902411"/>
            <a:ext cx="2001078" cy="3651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48BFB313-F75C-6249-A25D-D6E82C110B77}"/>
              </a:ext>
            </a:extLst>
          </p:cNvPr>
          <p:cNvSpPr/>
          <p:nvPr/>
        </p:nvSpPr>
        <p:spPr>
          <a:xfrm>
            <a:off x="529815" y="4280052"/>
            <a:ext cx="7732648" cy="1929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39C43AD0-F013-1144-AAEC-9BF6A5C49720}"/>
              </a:ext>
            </a:extLst>
          </p:cNvPr>
          <p:cNvSpPr/>
          <p:nvPr/>
        </p:nvSpPr>
        <p:spPr>
          <a:xfrm>
            <a:off x="529815" y="2463759"/>
            <a:ext cx="7732648" cy="1929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a:extLst>
              <a:ext uri="{FF2B5EF4-FFF2-40B4-BE49-F238E27FC236}">
                <a16:creationId xmlns:a16="http://schemas.microsoft.com/office/drawing/2014/main" id="{48BFB313-F75C-6249-A25D-D6E82C110B77}"/>
              </a:ext>
            </a:extLst>
          </p:cNvPr>
          <p:cNvSpPr/>
          <p:nvPr/>
        </p:nvSpPr>
        <p:spPr>
          <a:xfrm>
            <a:off x="529815" y="4816489"/>
            <a:ext cx="7732648" cy="1929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6" name="矩形 15">
            <a:extLst>
              <a:ext uri="{FF2B5EF4-FFF2-40B4-BE49-F238E27FC236}">
                <a16:creationId xmlns:a16="http://schemas.microsoft.com/office/drawing/2014/main" id="{48BFB313-F75C-6249-A25D-D6E82C110B77}"/>
              </a:ext>
            </a:extLst>
          </p:cNvPr>
          <p:cNvSpPr/>
          <p:nvPr/>
        </p:nvSpPr>
        <p:spPr>
          <a:xfrm>
            <a:off x="529815" y="3003630"/>
            <a:ext cx="7732648" cy="1929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7" name="矩形 16">
            <a:extLst>
              <a:ext uri="{FF2B5EF4-FFF2-40B4-BE49-F238E27FC236}">
                <a16:creationId xmlns:a16="http://schemas.microsoft.com/office/drawing/2014/main" id="{48BFB313-F75C-6249-A25D-D6E82C110B77}"/>
              </a:ext>
            </a:extLst>
          </p:cNvPr>
          <p:cNvSpPr/>
          <p:nvPr/>
        </p:nvSpPr>
        <p:spPr>
          <a:xfrm>
            <a:off x="3441358" y="5569476"/>
            <a:ext cx="3767825" cy="3329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8" name="矩形 17">
            <a:extLst>
              <a:ext uri="{FF2B5EF4-FFF2-40B4-BE49-F238E27FC236}">
                <a16:creationId xmlns:a16="http://schemas.microsoft.com/office/drawing/2014/main" id="{95F97B8F-3B60-2C4A-884F-324B951CE4DC}"/>
              </a:ext>
            </a:extLst>
          </p:cNvPr>
          <p:cNvSpPr/>
          <p:nvPr/>
        </p:nvSpPr>
        <p:spPr>
          <a:xfrm>
            <a:off x="628650" y="2215564"/>
            <a:ext cx="7732648" cy="1929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a:extLst>
              <a:ext uri="{FF2B5EF4-FFF2-40B4-BE49-F238E27FC236}">
                <a16:creationId xmlns:a16="http://schemas.microsoft.com/office/drawing/2014/main" id="{069A1218-FBD9-894C-B353-749111AC2664}"/>
              </a:ext>
            </a:extLst>
          </p:cNvPr>
          <p:cNvSpPr/>
          <p:nvPr/>
        </p:nvSpPr>
        <p:spPr>
          <a:xfrm>
            <a:off x="628650" y="2459511"/>
            <a:ext cx="7732648" cy="1929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95F97B8F-3B60-2C4A-884F-324B951CE4DC}"/>
              </a:ext>
            </a:extLst>
          </p:cNvPr>
          <p:cNvSpPr/>
          <p:nvPr/>
        </p:nvSpPr>
        <p:spPr>
          <a:xfrm>
            <a:off x="628650" y="4007230"/>
            <a:ext cx="7732648" cy="1929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21" name="矩形 20">
            <a:extLst>
              <a:ext uri="{FF2B5EF4-FFF2-40B4-BE49-F238E27FC236}">
                <a16:creationId xmlns:a16="http://schemas.microsoft.com/office/drawing/2014/main" id="{95F97B8F-3B60-2C4A-884F-324B951CE4DC}"/>
              </a:ext>
            </a:extLst>
          </p:cNvPr>
          <p:cNvSpPr/>
          <p:nvPr/>
        </p:nvSpPr>
        <p:spPr>
          <a:xfrm>
            <a:off x="628650" y="4284706"/>
            <a:ext cx="7732648" cy="1929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22" name="矩形 21">
            <a:extLst>
              <a:ext uri="{FF2B5EF4-FFF2-40B4-BE49-F238E27FC236}">
                <a16:creationId xmlns:a16="http://schemas.microsoft.com/office/drawing/2014/main" id="{95F97B8F-3B60-2C4A-884F-324B951CE4DC}"/>
              </a:ext>
            </a:extLst>
          </p:cNvPr>
          <p:cNvSpPr/>
          <p:nvPr/>
        </p:nvSpPr>
        <p:spPr>
          <a:xfrm>
            <a:off x="6361042" y="5240181"/>
            <a:ext cx="2000256" cy="3069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23" name="矩形 22">
            <a:extLst>
              <a:ext uri="{FF2B5EF4-FFF2-40B4-BE49-F238E27FC236}">
                <a16:creationId xmlns:a16="http://schemas.microsoft.com/office/drawing/2014/main" id="{6B1A6343-4959-854F-9124-60A47B4008EA}"/>
              </a:ext>
            </a:extLst>
          </p:cNvPr>
          <p:cNvSpPr/>
          <p:nvPr/>
        </p:nvSpPr>
        <p:spPr>
          <a:xfrm>
            <a:off x="859056" y="5543448"/>
            <a:ext cx="2428250" cy="3589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24" name="矩形 23">
            <a:extLst>
              <a:ext uri="{FF2B5EF4-FFF2-40B4-BE49-F238E27FC236}">
                <a16:creationId xmlns:a16="http://schemas.microsoft.com/office/drawing/2014/main" id="{2919E6F3-7CEC-0B41-A638-FF09753748C6}"/>
              </a:ext>
            </a:extLst>
          </p:cNvPr>
          <p:cNvSpPr/>
          <p:nvPr/>
        </p:nvSpPr>
        <p:spPr>
          <a:xfrm>
            <a:off x="705676" y="1942968"/>
            <a:ext cx="7732648" cy="1929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a:extLst>
              <a:ext uri="{FF2B5EF4-FFF2-40B4-BE49-F238E27FC236}">
                <a16:creationId xmlns:a16="http://schemas.microsoft.com/office/drawing/2014/main" id="{78583873-5C3D-6447-823D-0B5BBF23FD21}"/>
              </a:ext>
            </a:extLst>
          </p:cNvPr>
          <p:cNvSpPr/>
          <p:nvPr/>
        </p:nvSpPr>
        <p:spPr>
          <a:xfrm>
            <a:off x="702365" y="2215563"/>
            <a:ext cx="7732648" cy="1929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2919E6F3-7CEC-0B41-A638-FF09753748C6}"/>
              </a:ext>
            </a:extLst>
          </p:cNvPr>
          <p:cNvSpPr/>
          <p:nvPr/>
        </p:nvSpPr>
        <p:spPr>
          <a:xfrm>
            <a:off x="702365" y="3729631"/>
            <a:ext cx="7732648" cy="1929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27" name="矩形 26">
            <a:extLst>
              <a:ext uri="{FF2B5EF4-FFF2-40B4-BE49-F238E27FC236}">
                <a16:creationId xmlns:a16="http://schemas.microsoft.com/office/drawing/2014/main" id="{2919E6F3-7CEC-0B41-A638-FF09753748C6}"/>
              </a:ext>
            </a:extLst>
          </p:cNvPr>
          <p:cNvSpPr/>
          <p:nvPr/>
        </p:nvSpPr>
        <p:spPr>
          <a:xfrm>
            <a:off x="702365" y="4009557"/>
            <a:ext cx="7732648" cy="1929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28" name="矩形 27">
            <a:extLst>
              <a:ext uri="{FF2B5EF4-FFF2-40B4-BE49-F238E27FC236}">
                <a16:creationId xmlns:a16="http://schemas.microsoft.com/office/drawing/2014/main" id="{2919E6F3-7CEC-0B41-A638-FF09753748C6}"/>
              </a:ext>
            </a:extLst>
          </p:cNvPr>
          <p:cNvSpPr/>
          <p:nvPr/>
        </p:nvSpPr>
        <p:spPr>
          <a:xfrm>
            <a:off x="2513705" y="5214868"/>
            <a:ext cx="3767825" cy="354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Tree>
    <p:custDataLst>
      <p:tags r:id="rId1"/>
    </p:custDataLst>
    <p:extLst>
      <p:ext uri="{BB962C8B-B14F-4D97-AF65-F5344CB8AC3E}">
        <p14:creationId xmlns:p14="http://schemas.microsoft.com/office/powerpoint/2010/main" val="152115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 presetClass="exit" presetSubtype="10" fill="hold" grpId="1" nodeType="clickEffect">
                                  <p:stCondLst>
                                    <p:cond delay="0"/>
                                  </p:stCondLst>
                                  <p:childTnLst>
                                    <p:animEffect transition="out" filter="checkerboard(across)">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par>
                                <p:cTn id="20" presetID="5" presetClass="exit" presetSubtype="10" fill="hold" grpId="1" nodeType="withEffect">
                                  <p:stCondLst>
                                    <p:cond delay="0"/>
                                  </p:stCondLst>
                                  <p:childTnLst>
                                    <p:animEffect transition="out" filter="checkerboard(across)">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par>
                                <p:cTn id="23" presetID="5" presetClass="exit" presetSubtype="10" fill="hold" grpId="1" nodeType="withEffect">
                                  <p:stCondLst>
                                    <p:cond delay="0"/>
                                  </p:stCondLst>
                                  <p:childTnLst>
                                    <p:animEffect transition="out" filter="checkerboard(across)">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par>
                                <p:cTn id="26" presetID="5" presetClass="exit" presetSubtype="10" fill="hold" grpId="1" nodeType="withEffect">
                                  <p:stCondLst>
                                    <p:cond delay="0"/>
                                  </p:stCondLst>
                                  <p:childTnLst>
                                    <p:animEffect transition="out" filter="checkerboard(across)">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par>
                                <p:cTn id="29" presetID="5" presetClass="exit" presetSubtype="10" fill="hold" grpId="1" nodeType="withEffect">
                                  <p:stCondLst>
                                    <p:cond delay="0"/>
                                  </p:stCondLst>
                                  <p:childTnLst>
                                    <p:animEffect transition="out" filter="checkerboard(across)">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5" presetClass="exit" presetSubtype="10" fill="hold" grpId="1" nodeType="clickEffect">
                                  <p:stCondLst>
                                    <p:cond delay="0"/>
                                  </p:stCondLst>
                                  <p:childTnLst>
                                    <p:animEffect transition="out" filter="checkerboard(across)">
                                      <p:cBhvr>
                                        <p:cTn id="47" dur="500"/>
                                        <p:tgtEl>
                                          <p:spTgt spid="14"/>
                                        </p:tgtEl>
                                      </p:cBhvr>
                                    </p:animEffect>
                                    <p:set>
                                      <p:cBhvr>
                                        <p:cTn id="48" dur="1" fill="hold">
                                          <p:stCondLst>
                                            <p:cond delay="499"/>
                                          </p:stCondLst>
                                        </p:cTn>
                                        <p:tgtEl>
                                          <p:spTgt spid="14"/>
                                        </p:tgtEl>
                                        <p:attrNameLst>
                                          <p:attrName>style.visibility</p:attrName>
                                        </p:attrNameLst>
                                      </p:cBhvr>
                                      <p:to>
                                        <p:strVal val="hidden"/>
                                      </p:to>
                                    </p:set>
                                  </p:childTnLst>
                                </p:cTn>
                              </p:par>
                              <p:par>
                                <p:cTn id="49" presetID="5" presetClass="exit" presetSubtype="10" fill="hold" grpId="1" nodeType="withEffect">
                                  <p:stCondLst>
                                    <p:cond delay="0"/>
                                  </p:stCondLst>
                                  <p:childTnLst>
                                    <p:animEffect transition="out" filter="checkerboard(across)">
                                      <p:cBhvr>
                                        <p:cTn id="50" dur="500"/>
                                        <p:tgtEl>
                                          <p:spTgt spid="16"/>
                                        </p:tgtEl>
                                      </p:cBhvr>
                                    </p:animEffect>
                                    <p:set>
                                      <p:cBhvr>
                                        <p:cTn id="51" dur="1" fill="hold">
                                          <p:stCondLst>
                                            <p:cond delay="499"/>
                                          </p:stCondLst>
                                        </p:cTn>
                                        <p:tgtEl>
                                          <p:spTgt spid="16"/>
                                        </p:tgtEl>
                                        <p:attrNameLst>
                                          <p:attrName>style.visibility</p:attrName>
                                        </p:attrNameLst>
                                      </p:cBhvr>
                                      <p:to>
                                        <p:strVal val="hidden"/>
                                      </p:to>
                                    </p:set>
                                  </p:childTnLst>
                                </p:cTn>
                              </p:par>
                              <p:par>
                                <p:cTn id="52" presetID="5" presetClass="exit" presetSubtype="10" fill="hold" grpId="1" nodeType="withEffect">
                                  <p:stCondLst>
                                    <p:cond delay="0"/>
                                  </p:stCondLst>
                                  <p:childTnLst>
                                    <p:animEffect transition="out" filter="checkerboard(across)">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par>
                                <p:cTn id="55" presetID="5" presetClass="exit" presetSubtype="10" fill="hold" grpId="1" nodeType="withEffect">
                                  <p:stCondLst>
                                    <p:cond delay="0"/>
                                  </p:stCondLst>
                                  <p:childTnLst>
                                    <p:animEffect transition="out" filter="checkerboard(across)">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par>
                                <p:cTn id="58" presetID="5" presetClass="exit" presetSubtype="10" fill="hold" grpId="1" nodeType="withEffect">
                                  <p:stCondLst>
                                    <p:cond delay="0"/>
                                  </p:stCondLst>
                                  <p:childTnLst>
                                    <p:animEffect transition="out" filter="checkerboard(across)">
                                      <p:cBhvr>
                                        <p:cTn id="59" dur="500"/>
                                        <p:tgtEl>
                                          <p:spTgt spid="17"/>
                                        </p:tgtEl>
                                      </p:cBhvr>
                                    </p:animEffect>
                                    <p:set>
                                      <p:cBhvr>
                                        <p:cTn id="60" dur="1" fill="hold">
                                          <p:stCondLst>
                                            <p:cond delay="499"/>
                                          </p:stCondLst>
                                        </p:cTn>
                                        <p:tgtEl>
                                          <p:spTgt spid="1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5" presetClass="exit" presetSubtype="10" fill="hold" grpId="1" nodeType="clickEffect">
                                  <p:stCondLst>
                                    <p:cond delay="0"/>
                                  </p:stCondLst>
                                  <p:childTnLst>
                                    <p:animEffect transition="out" filter="checkerboard(across)">
                                      <p:cBhvr>
                                        <p:cTn id="78" dur="500"/>
                                        <p:tgtEl>
                                          <p:spTgt spid="18"/>
                                        </p:tgtEl>
                                      </p:cBhvr>
                                    </p:animEffect>
                                    <p:set>
                                      <p:cBhvr>
                                        <p:cTn id="79" dur="1" fill="hold">
                                          <p:stCondLst>
                                            <p:cond delay="499"/>
                                          </p:stCondLst>
                                        </p:cTn>
                                        <p:tgtEl>
                                          <p:spTgt spid="18"/>
                                        </p:tgtEl>
                                        <p:attrNameLst>
                                          <p:attrName>style.visibility</p:attrName>
                                        </p:attrNameLst>
                                      </p:cBhvr>
                                      <p:to>
                                        <p:strVal val="hidden"/>
                                      </p:to>
                                    </p:set>
                                  </p:childTnLst>
                                </p:cTn>
                              </p:par>
                              <p:par>
                                <p:cTn id="80" presetID="5" presetClass="exit" presetSubtype="10" fill="hold" grpId="1" nodeType="withEffect">
                                  <p:stCondLst>
                                    <p:cond delay="0"/>
                                  </p:stCondLst>
                                  <p:childTnLst>
                                    <p:animEffect transition="out" filter="checkerboard(across)">
                                      <p:cBhvr>
                                        <p:cTn id="81" dur="500"/>
                                        <p:tgtEl>
                                          <p:spTgt spid="19"/>
                                        </p:tgtEl>
                                      </p:cBhvr>
                                    </p:animEffect>
                                    <p:set>
                                      <p:cBhvr>
                                        <p:cTn id="82" dur="1" fill="hold">
                                          <p:stCondLst>
                                            <p:cond delay="499"/>
                                          </p:stCondLst>
                                        </p:cTn>
                                        <p:tgtEl>
                                          <p:spTgt spid="19"/>
                                        </p:tgtEl>
                                        <p:attrNameLst>
                                          <p:attrName>style.visibility</p:attrName>
                                        </p:attrNameLst>
                                      </p:cBhvr>
                                      <p:to>
                                        <p:strVal val="hidden"/>
                                      </p:to>
                                    </p:set>
                                  </p:childTnLst>
                                </p:cTn>
                              </p:par>
                              <p:par>
                                <p:cTn id="83" presetID="5" presetClass="exit" presetSubtype="10" fill="hold" grpId="1" nodeType="withEffect">
                                  <p:stCondLst>
                                    <p:cond delay="0"/>
                                  </p:stCondLst>
                                  <p:childTnLst>
                                    <p:animEffect transition="out" filter="checkerboard(across)">
                                      <p:cBhvr>
                                        <p:cTn id="84" dur="500"/>
                                        <p:tgtEl>
                                          <p:spTgt spid="20"/>
                                        </p:tgtEl>
                                      </p:cBhvr>
                                    </p:animEffect>
                                    <p:set>
                                      <p:cBhvr>
                                        <p:cTn id="85" dur="1" fill="hold">
                                          <p:stCondLst>
                                            <p:cond delay="499"/>
                                          </p:stCondLst>
                                        </p:cTn>
                                        <p:tgtEl>
                                          <p:spTgt spid="20"/>
                                        </p:tgtEl>
                                        <p:attrNameLst>
                                          <p:attrName>style.visibility</p:attrName>
                                        </p:attrNameLst>
                                      </p:cBhvr>
                                      <p:to>
                                        <p:strVal val="hidden"/>
                                      </p:to>
                                    </p:set>
                                  </p:childTnLst>
                                </p:cTn>
                              </p:par>
                              <p:par>
                                <p:cTn id="86" presetID="5" presetClass="exit" presetSubtype="10" fill="hold" grpId="1" nodeType="withEffect">
                                  <p:stCondLst>
                                    <p:cond delay="0"/>
                                  </p:stCondLst>
                                  <p:childTnLst>
                                    <p:animEffect transition="out" filter="checkerboard(across)">
                                      <p:cBhvr>
                                        <p:cTn id="87" dur="500"/>
                                        <p:tgtEl>
                                          <p:spTgt spid="21"/>
                                        </p:tgtEl>
                                      </p:cBhvr>
                                    </p:animEffect>
                                    <p:set>
                                      <p:cBhvr>
                                        <p:cTn id="88" dur="1" fill="hold">
                                          <p:stCondLst>
                                            <p:cond delay="499"/>
                                          </p:stCondLst>
                                        </p:cTn>
                                        <p:tgtEl>
                                          <p:spTgt spid="21"/>
                                        </p:tgtEl>
                                        <p:attrNameLst>
                                          <p:attrName>style.visibility</p:attrName>
                                        </p:attrNameLst>
                                      </p:cBhvr>
                                      <p:to>
                                        <p:strVal val="hidden"/>
                                      </p:to>
                                    </p:set>
                                  </p:childTnLst>
                                </p:cTn>
                              </p:par>
                              <p:par>
                                <p:cTn id="89" presetID="5" presetClass="exit" presetSubtype="10" fill="hold" grpId="1" nodeType="withEffect">
                                  <p:stCondLst>
                                    <p:cond delay="0"/>
                                  </p:stCondLst>
                                  <p:childTnLst>
                                    <p:animEffect transition="out" filter="checkerboard(across)">
                                      <p:cBhvr>
                                        <p:cTn id="90" dur="500"/>
                                        <p:tgtEl>
                                          <p:spTgt spid="22"/>
                                        </p:tgtEl>
                                      </p:cBhvr>
                                    </p:animEffect>
                                    <p:set>
                                      <p:cBhvr>
                                        <p:cTn id="91" dur="1" fill="hold">
                                          <p:stCondLst>
                                            <p:cond delay="499"/>
                                          </p:stCondLst>
                                        </p:cTn>
                                        <p:tgtEl>
                                          <p:spTgt spid="22"/>
                                        </p:tgtEl>
                                        <p:attrNameLst>
                                          <p:attrName>style.visibility</p:attrName>
                                        </p:attrNameLst>
                                      </p:cBhvr>
                                      <p:to>
                                        <p:strVal val="hidden"/>
                                      </p:to>
                                    </p:set>
                                  </p:childTnLst>
                                </p:cTn>
                              </p:par>
                              <p:par>
                                <p:cTn id="92" presetID="5" presetClass="exit" presetSubtype="10" fill="hold" grpId="1" nodeType="withEffect">
                                  <p:stCondLst>
                                    <p:cond delay="0"/>
                                  </p:stCondLst>
                                  <p:childTnLst>
                                    <p:animEffect transition="out" filter="checkerboard(across)">
                                      <p:cBhvr>
                                        <p:cTn id="93" dur="500"/>
                                        <p:tgtEl>
                                          <p:spTgt spid="23"/>
                                        </p:tgtEl>
                                      </p:cBhvr>
                                    </p:animEffect>
                                    <p:set>
                                      <p:cBhvr>
                                        <p:cTn id="94" dur="1" fill="hold">
                                          <p:stCondLst>
                                            <p:cond delay="499"/>
                                          </p:stCondLst>
                                        </p:cTn>
                                        <p:tgtEl>
                                          <p:spTgt spid="23"/>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8"/>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5" presetClass="exit" presetSubtype="10" fill="hold" grpId="1" nodeType="clickEffect">
                                  <p:stCondLst>
                                    <p:cond delay="0"/>
                                  </p:stCondLst>
                                  <p:childTnLst>
                                    <p:animEffect transition="out" filter="checkerboard(across)">
                                      <p:cBhvr>
                                        <p:cTn id="110" dur="500"/>
                                        <p:tgtEl>
                                          <p:spTgt spid="24"/>
                                        </p:tgtEl>
                                      </p:cBhvr>
                                    </p:animEffect>
                                    <p:set>
                                      <p:cBhvr>
                                        <p:cTn id="111" dur="1" fill="hold">
                                          <p:stCondLst>
                                            <p:cond delay="499"/>
                                          </p:stCondLst>
                                        </p:cTn>
                                        <p:tgtEl>
                                          <p:spTgt spid="24"/>
                                        </p:tgtEl>
                                        <p:attrNameLst>
                                          <p:attrName>style.visibility</p:attrName>
                                        </p:attrNameLst>
                                      </p:cBhvr>
                                      <p:to>
                                        <p:strVal val="hidden"/>
                                      </p:to>
                                    </p:set>
                                  </p:childTnLst>
                                </p:cTn>
                              </p:par>
                              <p:par>
                                <p:cTn id="112" presetID="5" presetClass="exit" presetSubtype="10" fill="hold" grpId="1" nodeType="withEffect">
                                  <p:stCondLst>
                                    <p:cond delay="0"/>
                                  </p:stCondLst>
                                  <p:childTnLst>
                                    <p:animEffect transition="out" filter="checkerboard(across)">
                                      <p:cBhvr>
                                        <p:cTn id="113" dur="500"/>
                                        <p:tgtEl>
                                          <p:spTgt spid="25"/>
                                        </p:tgtEl>
                                      </p:cBhvr>
                                    </p:animEffect>
                                    <p:set>
                                      <p:cBhvr>
                                        <p:cTn id="114" dur="1" fill="hold">
                                          <p:stCondLst>
                                            <p:cond delay="499"/>
                                          </p:stCondLst>
                                        </p:cTn>
                                        <p:tgtEl>
                                          <p:spTgt spid="25"/>
                                        </p:tgtEl>
                                        <p:attrNameLst>
                                          <p:attrName>style.visibility</p:attrName>
                                        </p:attrNameLst>
                                      </p:cBhvr>
                                      <p:to>
                                        <p:strVal val="hidden"/>
                                      </p:to>
                                    </p:set>
                                  </p:childTnLst>
                                </p:cTn>
                              </p:par>
                              <p:par>
                                <p:cTn id="115" presetID="5" presetClass="exit" presetSubtype="10" fill="hold" grpId="1" nodeType="withEffect">
                                  <p:stCondLst>
                                    <p:cond delay="0"/>
                                  </p:stCondLst>
                                  <p:childTnLst>
                                    <p:animEffect transition="out" filter="checkerboard(across)">
                                      <p:cBhvr>
                                        <p:cTn id="116" dur="500"/>
                                        <p:tgtEl>
                                          <p:spTgt spid="26"/>
                                        </p:tgtEl>
                                      </p:cBhvr>
                                    </p:animEffect>
                                    <p:set>
                                      <p:cBhvr>
                                        <p:cTn id="117" dur="1" fill="hold">
                                          <p:stCondLst>
                                            <p:cond delay="499"/>
                                          </p:stCondLst>
                                        </p:cTn>
                                        <p:tgtEl>
                                          <p:spTgt spid="26"/>
                                        </p:tgtEl>
                                        <p:attrNameLst>
                                          <p:attrName>style.visibility</p:attrName>
                                        </p:attrNameLst>
                                      </p:cBhvr>
                                      <p:to>
                                        <p:strVal val="hidden"/>
                                      </p:to>
                                    </p:set>
                                  </p:childTnLst>
                                </p:cTn>
                              </p:par>
                              <p:par>
                                <p:cTn id="118" presetID="5" presetClass="exit" presetSubtype="10" fill="hold" grpId="1" nodeType="withEffect">
                                  <p:stCondLst>
                                    <p:cond delay="0"/>
                                  </p:stCondLst>
                                  <p:childTnLst>
                                    <p:animEffect transition="out" filter="checkerboard(across)">
                                      <p:cBhvr>
                                        <p:cTn id="119" dur="500"/>
                                        <p:tgtEl>
                                          <p:spTgt spid="27"/>
                                        </p:tgtEl>
                                      </p:cBhvr>
                                    </p:animEffect>
                                    <p:set>
                                      <p:cBhvr>
                                        <p:cTn id="120" dur="1" fill="hold">
                                          <p:stCondLst>
                                            <p:cond delay="499"/>
                                          </p:stCondLst>
                                        </p:cTn>
                                        <p:tgtEl>
                                          <p:spTgt spid="27"/>
                                        </p:tgtEl>
                                        <p:attrNameLst>
                                          <p:attrName>style.visibility</p:attrName>
                                        </p:attrNameLst>
                                      </p:cBhvr>
                                      <p:to>
                                        <p:strVal val="hidden"/>
                                      </p:to>
                                    </p:set>
                                  </p:childTnLst>
                                </p:cTn>
                              </p:par>
                              <p:par>
                                <p:cTn id="121" presetID="5" presetClass="exit" presetSubtype="10" fill="hold" grpId="1" nodeType="withEffect">
                                  <p:stCondLst>
                                    <p:cond delay="0"/>
                                  </p:stCondLst>
                                  <p:childTnLst>
                                    <p:animEffect transition="out" filter="checkerboard(across)">
                                      <p:cBhvr>
                                        <p:cTn id="122" dur="500"/>
                                        <p:tgtEl>
                                          <p:spTgt spid="28"/>
                                        </p:tgtEl>
                                      </p:cBhvr>
                                    </p:animEffect>
                                    <p:set>
                                      <p:cBhvr>
                                        <p:cTn id="123"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F9581-FE5E-4E33-A2B5-0F6C4B3ACB18}"/>
              </a:ext>
            </a:extLst>
          </p:cNvPr>
          <p:cNvSpPr>
            <a:spLocks noGrp="1"/>
          </p:cNvSpPr>
          <p:nvPr>
            <p:ph type="title"/>
          </p:nvPr>
        </p:nvSpPr>
        <p:spPr>
          <a:xfrm>
            <a:off x="948690" y="57007"/>
            <a:ext cx="5509260" cy="819065"/>
          </a:xfrm>
        </p:spPr>
        <p:txBody>
          <a:bodyPr>
            <a:noAutofit/>
          </a:bodyPr>
          <a:lstStyle/>
          <a:p>
            <a:r>
              <a:rPr lang="en-US" altLang="zh-CN" sz="2800" dirty="0"/>
              <a:t>Performance comparison: </a:t>
            </a:r>
            <a:br>
              <a:rPr lang="en-US" altLang="zh-CN" sz="2800" dirty="0"/>
            </a:br>
            <a:r>
              <a:rPr lang="en-US" altLang="zh-CN" sz="2800" dirty="0"/>
              <a:t>PTA performs best </a:t>
            </a:r>
            <a:endParaRPr lang="zh-CN" altLang="en-US" sz="2800" dirty="0"/>
          </a:p>
        </p:txBody>
      </p:sp>
      <p:sp>
        <p:nvSpPr>
          <p:cNvPr id="5" name="灯片编号占位符 4">
            <a:extLst>
              <a:ext uri="{FF2B5EF4-FFF2-40B4-BE49-F238E27FC236}">
                <a16:creationId xmlns:a16="http://schemas.microsoft.com/office/drawing/2014/main" id="{27846789-517D-48B2-8A07-18092DE41E58}"/>
              </a:ext>
            </a:extLst>
          </p:cNvPr>
          <p:cNvSpPr>
            <a:spLocks noGrp="1"/>
          </p:cNvSpPr>
          <p:nvPr>
            <p:ph type="sldNum" sz="quarter" idx="12"/>
          </p:nvPr>
        </p:nvSpPr>
        <p:spPr/>
        <p:txBody>
          <a:bodyPr/>
          <a:lstStyle/>
          <a:p>
            <a:fld id="{F1FD93E4-D440-4DBE-A134-B34740B4887A}" type="slidenum">
              <a:rPr lang="zh-CN" altLang="en-US" smtClean="0"/>
              <a:t>17</a:t>
            </a:fld>
            <a:endParaRPr lang="zh-CN" altLang="en-US"/>
          </a:p>
        </p:txBody>
      </p:sp>
      <p:sp>
        <p:nvSpPr>
          <p:cNvPr id="6" name="内容占位符 5">
            <a:extLst>
              <a:ext uri="{FF2B5EF4-FFF2-40B4-BE49-F238E27FC236}">
                <a16:creationId xmlns:a16="http://schemas.microsoft.com/office/drawing/2014/main" id="{DEA6D652-A367-419D-8A7F-D5AA240C5C01}"/>
              </a:ext>
            </a:extLst>
          </p:cNvPr>
          <p:cNvSpPr>
            <a:spLocks noGrp="1"/>
          </p:cNvSpPr>
          <p:nvPr>
            <p:ph idx="1"/>
          </p:nvPr>
        </p:nvSpPr>
        <p:spPr/>
        <p:txBody>
          <a:bodyPr/>
          <a:lstStyle/>
          <a:p>
            <a:r>
              <a:rPr lang="en-US" altLang="zh-CN" dirty="0"/>
              <a:t>Accuracy comparison with SOTA methods: </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PTA is better than APPNP with t-test. S</a:t>
            </a:r>
            <a:r>
              <a:rPr lang="en-US" altLang="zh-CN" sz="2800" dirty="0"/>
              <a:t>tatistically significant! </a:t>
            </a:r>
            <a:endParaRPr lang="zh-CN" altLang="en-US" dirty="0"/>
          </a:p>
        </p:txBody>
      </p:sp>
      <p:pic>
        <p:nvPicPr>
          <p:cNvPr id="7" name="内容占位符 3">
            <a:extLst>
              <a:ext uri="{FF2B5EF4-FFF2-40B4-BE49-F238E27FC236}">
                <a16:creationId xmlns:a16="http://schemas.microsoft.com/office/drawing/2014/main" id="{F2A161EE-94E3-4E46-90CC-63348771EDA1}"/>
              </a:ext>
            </a:extLst>
          </p:cNvPr>
          <p:cNvPicPr>
            <a:picLocks noChangeAspect="1"/>
          </p:cNvPicPr>
          <p:nvPr/>
        </p:nvPicPr>
        <p:blipFill>
          <a:blip r:embed="rId3"/>
          <a:stretch>
            <a:fillRect/>
          </a:stretch>
        </p:blipFill>
        <p:spPr>
          <a:xfrm>
            <a:off x="1109775" y="1426091"/>
            <a:ext cx="7090757" cy="3032893"/>
          </a:xfrm>
          <a:prstGeom prst="rect">
            <a:avLst/>
          </a:prstGeom>
        </p:spPr>
      </p:pic>
      <p:sp>
        <p:nvSpPr>
          <p:cNvPr id="8" name="矩形 7">
            <a:extLst>
              <a:ext uri="{FF2B5EF4-FFF2-40B4-BE49-F238E27FC236}">
                <a16:creationId xmlns:a16="http://schemas.microsoft.com/office/drawing/2014/main" id="{94090530-6F1B-FF4A-8B72-4794E1217A9C}"/>
              </a:ext>
            </a:extLst>
          </p:cNvPr>
          <p:cNvSpPr/>
          <p:nvPr/>
        </p:nvSpPr>
        <p:spPr>
          <a:xfrm>
            <a:off x="1451610" y="3774124"/>
            <a:ext cx="6748922" cy="2263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Tree>
    <p:extLst>
      <p:ext uri="{BB962C8B-B14F-4D97-AF65-F5344CB8AC3E}">
        <p14:creationId xmlns:p14="http://schemas.microsoft.com/office/powerpoint/2010/main" val="864511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26A56D-5513-4011-A954-89C2AD1C4F40}"/>
              </a:ext>
            </a:extLst>
          </p:cNvPr>
          <p:cNvSpPr>
            <a:spLocks noGrp="1"/>
          </p:cNvSpPr>
          <p:nvPr>
            <p:ph type="title"/>
          </p:nvPr>
        </p:nvSpPr>
        <p:spPr>
          <a:xfrm>
            <a:off x="814178" y="66556"/>
            <a:ext cx="6183630" cy="819065"/>
          </a:xfrm>
        </p:spPr>
        <p:txBody>
          <a:bodyPr>
            <a:normAutofit fontScale="90000"/>
          </a:bodyPr>
          <a:lstStyle/>
          <a:p>
            <a:r>
              <a:rPr lang="en-US" altLang="zh-CN" dirty="0"/>
              <a:t>PTA is stable to initialization</a:t>
            </a:r>
            <a:endParaRPr lang="zh-CN" altLang="en-US" dirty="0"/>
          </a:p>
        </p:txBody>
      </p:sp>
      <p:sp>
        <p:nvSpPr>
          <p:cNvPr id="5" name="灯片编号占位符 4">
            <a:extLst>
              <a:ext uri="{FF2B5EF4-FFF2-40B4-BE49-F238E27FC236}">
                <a16:creationId xmlns:a16="http://schemas.microsoft.com/office/drawing/2014/main" id="{5EDB8E99-0CD6-49A5-B3C0-646C74C4E050}"/>
              </a:ext>
            </a:extLst>
          </p:cNvPr>
          <p:cNvSpPr>
            <a:spLocks noGrp="1"/>
          </p:cNvSpPr>
          <p:nvPr>
            <p:ph type="sldNum" sz="quarter" idx="12"/>
          </p:nvPr>
        </p:nvSpPr>
        <p:spPr/>
        <p:txBody>
          <a:bodyPr/>
          <a:lstStyle/>
          <a:p>
            <a:fld id="{F1FD93E4-D440-4DBE-A134-B34740B4887A}" type="slidenum">
              <a:rPr lang="zh-CN" altLang="en-US" smtClean="0"/>
              <a:t>18</a:t>
            </a:fld>
            <a:endParaRPr lang="zh-CN" altLang="en-US"/>
          </a:p>
        </p:txBody>
      </p:sp>
      <p:sp>
        <p:nvSpPr>
          <p:cNvPr id="6" name="内容占位符 5">
            <a:extLst>
              <a:ext uri="{FF2B5EF4-FFF2-40B4-BE49-F238E27FC236}">
                <a16:creationId xmlns:a16="http://schemas.microsoft.com/office/drawing/2014/main" id="{AA622819-5CC5-44BE-B1DE-0C16CF228065}"/>
              </a:ext>
            </a:extLst>
          </p:cNvPr>
          <p:cNvSpPr>
            <a:spLocks noGrp="1"/>
          </p:cNvSpPr>
          <p:nvPr>
            <p:ph idx="1"/>
          </p:nvPr>
        </p:nvSpPr>
        <p:spPr/>
        <p:txBody>
          <a:bodyPr/>
          <a:lstStyle/>
          <a:p>
            <a:r>
              <a:rPr lang="en-US" altLang="zh-CN" dirty="0"/>
              <a:t>Box plot of accuracy of different models: </a:t>
            </a:r>
            <a:endParaRPr lang="zh-CN" altLang="en-US" dirty="0"/>
          </a:p>
        </p:txBody>
      </p:sp>
      <p:sp>
        <p:nvSpPr>
          <p:cNvPr id="9" name="矩形 8">
            <a:extLst>
              <a:ext uri="{FF2B5EF4-FFF2-40B4-BE49-F238E27FC236}">
                <a16:creationId xmlns:a16="http://schemas.microsoft.com/office/drawing/2014/main" id="{B3D32843-D632-469D-BE8F-556B5472F591}"/>
              </a:ext>
            </a:extLst>
          </p:cNvPr>
          <p:cNvSpPr/>
          <p:nvPr/>
        </p:nvSpPr>
        <p:spPr>
          <a:xfrm>
            <a:off x="5789105" y="1995059"/>
            <a:ext cx="3172019" cy="1148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PTS&gt;APPNP: the effect of dynamic weight in APPNP is unstable, relying on the initialization </a:t>
            </a:r>
          </a:p>
        </p:txBody>
      </p:sp>
      <p:sp>
        <p:nvSpPr>
          <p:cNvPr id="11" name="矩形 10">
            <a:extLst>
              <a:ext uri="{FF2B5EF4-FFF2-40B4-BE49-F238E27FC236}">
                <a16:creationId xmlns:a16="http://schemas.microsoft.com/office/drawing/2014/main" id="{41CB05B2-93C8-48C9-902A-840C36771803}"/>
              </a:ext>
            </a:extLst>
          </p:cNvPr>
          <p:cNvSpPr/>
          <p:nvPr/>
        </p:nvSpPr>
        <p:spPr>
          <a:xfrm>
            <a:off x="5789105" y="3153717"/>
            <a:ext cx="3172019" cy="8534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PTA&gt;APPNP, PTD: adaptive strategy in PTA is useful</a:t>
            </a:r>
          </a:p>
        </p:txBody>
      </p:sp>
      <p:sp>
        <p:nvSpPr>
          <p:cNvPr id="13" name="矩形 12">
            <a:extLst>
              <a:ext uri="{FF2B5EF4-FFF2-40B4-BE49-F238E27FC236}">
                <a16:creationId xmlns:a16="http://schemas.microsoft.com/office/drawing/2014/main" id="{D120D04D-900B-4081-AD5C-4A4138645F1E}"/>
              </a:ext>
            </a:extLst>
          </p:cNvPr>
          <p:cNvSpPr/>
          <p:nvPr/>
        </p:nvSpPr>
        <p:spPr>
          <a:xfrm>
            <a:off x="5789105" y="4007214"/>
            <a:ext cx="3172019" cy="14857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PTD is much unstable: merely removing normalization of APPNP will cause unstable. Removing normalization need co-occur with adaptive strategy. </a:t>
            </a:r>
          </a:p>
        </p:txBody>
      </p:sp>
      <p:pic>
        <p:nvPicPr>
          <p:cNvPr id="4" name="图片 3">
            <a:extLst>
              <a:ext uri="{FF2B5EF4-FFF2-40B4-BE49-F238E27FC236}">
                <a16:creationId xmlns:a16="http://schemas.microsoft.com/office/drawing/2014/main" id="{ECDEB331-9A45-0847-A741-34F12A44E4CF}"/>
              </a:ext>
            </a:extLst>
          </p:cNvPr>
          <p:cNvPicPr>
            <a:picLocks noChangeAspect="1"/>
          </p:cNvPicPr>
          <p:nvPr/>
        </p:nvPicPr>
        <p:blipFill>
          <a:blip r:embed="rId3"/>
          <a:stretch>
            <a:fillRect/>
          </a:stretch>
        </p:blipFill>
        <p:spPr>
          <a:xfrm>
            <a:off x="940904" y="1563057"/>
            <a:ext cx="4620118" cy="4625865"/>
          </a:xfrm>
          <a:prstGeom prst="rect">
            <a:avLst/>
          </a:prstGeom>
        </p:spPr>
      </p:pic>
      <p:sp>
        <p:nvSpPr>
          <p:cNvPr id="15" name="椭圆 14">
            <a:extLst>
              <a:ext uri="{FF2B5EF4-FFF2-40B4-BE49-F238E27FC236}">
                <a16:creationId xmlns:a16="http://schemas.microsoft.com/office/drawing/2014/main" id="{4C6D6004-B09D-2B4F-A7BE-50038063E7B9}"/>
              </a:ext>
            </a:extLst>
          </p:cNvPr>
          <p:cNvSpPr/>
          <p:nvPr/>
        </p:nvSpPr>
        <p:spPr>
          <a:xfrm flipH="1" flipV="1">
            <a:off x="3112054" y="2035422"/>
            <a:ext cx="728869" cy="8933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40923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D9FDB-4FF5-4824-84F1-71915C2757FB}"/>
              </a:ext>
            </a:extLst>
          </p:cNvPr>
          <p:cNvSpPr>
            <a:spLocks noGrp="1"/>
          </p:cNvSpPr>
          <p:nvPr>
            <p:ph type="title"/>
          </p:nvPr>
        </p:nvSpPr>
        <p:spPr/>
        <p:txBody>
          <a:bodyPr/>
          <a:lstStyle/>
          <a:p>
            <a:r>
              <a:rPr lang="en-US" altLang="zh-CN" dirty="0"/>
              <a:t>PTA is robust to label noise</a:t>
            </a:r>
            <a:endParaRPr lang="zh-CN" altLang="en-US" dirty="0"/>
          </a:p>
        </p:txBody>
      </p:sp>
      <p:sp>
        <p:nvSpPr>
          <p:cNvPr id="5" name="灯片编号占位符 4">
            <a:extLst>
              <a:ext uri="{FF2B5EF4-FFF2-40B4-BE49-F238E27FC236}">
                <a16:creationId xmlns:a16="http://schemas.microsoft.com/office/drawing/2014/main" id="{90CBE6A0-B340-4E10-AA70-BB376D28A6A7}"/>
              </a:ext>
            </a:extLst>
          </p:cNvPr>
          <p:cNvSpPr>
            <a:spLocks noGrp="1"/>
          </p:cNvSpPr>
          <p:nvPr>
            <p:ph type="sldNum" sz="quarter" idx="12"/>
          </p:nvPr>
        </p:nvSpPr>
        <p:spPr/>
        <p:txBody>
          <a:bodyPr/>
          <a:lstStyle/>
          <a:p>
            <a:fld id="{F1FD93E4-D440-4DBE-A134-B34740B4887A}" type="slidenum">
              <a:rPr lang="zh-CN" altLang="en-US" smtClean="0"/>
              <a:t>19</a:t>
            </a:fld>
            <a:endParaRPr lang="zh-CN" altLang="en-US"/>
          </a:p>
        </p:txBody>
      </p:sp>
      <p:sp>
        <p:nvSpPr>
          <p:cNvPr id="6" name="内容占位符 5">
            <a:extLst>
              <a:ext uri="{FF2B5EF4-FFF2-40B4-BE49-F238E27FC236}">
                <a16:creationId xmlns:a16="http://schemas.microsoft.com/office/drawing/2014/main" id="{EFA1ABC7-4022-48F2-846C-AEA249734774}"/>
              </a:ext>
            </a:extLst>
          </p:cNvPr>
          <p:cNvSpPr>
            <a:spLocks noGrp="1"/>
          </p:cNvSpPr>
          <p:nvPr>
            <p:ph idx="1"/>
          </p:nvPr>
        </p:nvSpPr>
        <p:spPr/>
        <p:txBody>
          <a:bodyPr/>
          <a:lstStyle/>
          <a:p>
            <a:r>
              <a:rPr lang="en-US" altLang="zh-CN" dirty="0"/>
              <a:t>Simulate label noise</a:t>
            </a:r>
          </a:p>
          <a:p>
            <a:pPr lvl="1"/>
            <a:r>
              <a:rPr lang="en-US" altLang="zh-CN" dirty="0"/>
              <a:t>Add noise to label in the training set</a:t>
            </a:r>
          </a:p>
        </p:txBody>
      </p:sp>
      <p:sp>
        <p:nvSpPr>
          <p:cNvPr id="9" name="矩形 8">
            <a:extLst>
              <a:ext uri="{FF2B5EF4-FFF2-40B4-BE49-F238E27FC236}">
                <a16:creationId xmlns:a16="http://schemas.microsoft.com/office/drawing/2014/main" id="{964236C1-6A9F-4F6B-8D8F-2526EB963DF1}"/>
              </a:ext>
            </a:extLst>
          </p:cNvPr>
          <p:cNvSpPr/>
          <p:nvPr/>
        </p:nvSpPr>
        <p:spPr>
          <a:xfrm>
            <a:off x="5683597" y="2233251"/>
            <a:ext cx="3172019" cy="11859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The margins of PTA and APPNP become larger with noise increasing: PTA is more robust to label noise.</a:t>
            </a:r>
          </a:p>
        </p:txBody>
      </p:sp>
      <p:sp>
        <p:nvSpPr>
          <p:cNvPr id="11" name="矩形 10">
            <a:extLst>
              <a:ext uri="{FF2B5EF4-FFF2-40B4-BE49-F238E27FC236}">
                <a16:creationId xmlns:a16="http://schemas.microsoft.com/office/drawing/2014/main" id="{9C7D4AF0-12AE-495D-B22B-E25F307A67CF}"/>
              </a:ext>
            </a:extLst>
          </p:cNvPr>
          <p:cNvSpPr/>
          <p:nvPr/>
        </p:nvSpPr>
        <p:spPr>
          <a:xfrm>
            <a:off x="5683597" y="3429004"/>
            <a:ext cx="3172019" cy="8534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PTA&gt;others for all different label noise rate.</a:t>
            </a:r>
            <a:r>
              <a:rPr lang="zh-CN" altLang="en-US" dirty="0">
                <a:solidFill>
                  <a:schemeClr val="tx1"/>
                </a:solidFill>
              </a:rPr>
              <a:t> </a:t>
            </a:r>
            <a:endParaRPr lang="en-US" altLang="zh-CN" dirty="0">
              <a:solidFill>
                <a:schemeClr val="tx1"/>
              </a:solidFill>
            </a:endParaRPr>
          </a:p>
        </p:txBody>
      </p:sp>
      <p:sp>
        <p:nvSpPr>
          <p:cNvPr id="13" name="矩形 12">
            <a:extLst>
              <a:ext uri="{FF2B5EF4-FFF2-40B4-BE49-F238E27FC236}">
                <a16:creationId xmlns:a16="http://schemas.microsoft.com/office/drawing/2014/main" id="{9D302520-F84B-472B-B3B4-71E634DE0270}"/>
              </a:ext>
            </a:extLst>
          </p:cNvPr>
          <p:cNvSpPr/>
          <p:nvPr/>
        </p:nvSpPr>
        <p:spPr>
          <a:xfrm>
            <a:off x="5683597" y="4282499"/>
            <a:ext cx="3172019" cy="693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APPNP</a:t>
            </a:r>
            <a:r>
              <a:rPr lang="zh-CN" altLang="en-US" dirty="0">
                <a:solidFill>
                  <a:schemeClr val="tx1"/>
                </a:solidFill>
              </a:rPr>
              <a:t>≈</a:t>
            </a:r>
            <a:r>
              <a:rPr lang="en-US" altLang="zh-CN" dirty="0">
                <a:solidFill>
                  <a:schemeClr val="tx1"/>
                </a:solidFill>
              </a:rPr>
              <a:t>PTS: PTS is implicitly normalization. </a:t>
            </a:r>
          </a:p>
        </p:txBody>
      </p:sp>
      <p:pic>
        <p:nvPicPr>
          <p:cNvPr id="4" name="图片 3">
            <a:extLst>
              <a:ext uri="{FF2B5EF4-FFF2-40B4-BE49-F238E27FC236}">
                <a16:creationId xmlns:a16="http://schemas.microsoft.com/office/drawing/2014/main" id="{6A9B2BB6-817B-8646-BB54-DF09AC290839}"/>
              </a:ext>
            </a:extLst>
          </p:cNvPr>
          <p:cNvPicPr>
            <a:picLocks noChangeAspect="1"/>
          </p:cNvPicPr>
          <p:nvPr/>
        </p:nvPicPr>
        <p:blipFill>
          <a:blip r:embed="rId3"/>
          <a:stretch>
            <a:fillRect/>
          </a:stretch>
        </p:blipFill>
        <p:spPr>
          <a:xfrm>
            <a:off x="1011376" y="1822679"/>
            <a:ext cx="4549110" cy="4543514"/>
          </a:xfrm>
          <a:prstGeom prst="rect">
            <a:avLst/>
          </a:prstGeom>
        </p:spPr>
      </p:pic>
      <p:sp>
        <p:nvSpPr>
          <p:cNvPr id="12" name="矩形 11">
            <a:extLst>
              <a:ext uri="{FF2B5EF4-FFF2-40B4-BE49-F238E27FC236}">
                <a16:creationId xmlns:a16="http://schemas.microsoft.com/office/drawing/2014/main" id="{0EB09D6E-BC37-CF4A-8F2D-ECD4DAF69ABB}"/>
              </a:ext>
            </a:extLst>
          </p:cNvPr>
          <p:cNvSpPr/>
          <p:nvPr/>
        </p:nvSpPr>
        <p:spPr>
          <a:xfrm>
            <a:off x="1391477" y="4737907"/>
            <a:ext cx="1563757" cy="2385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Tree>
    <p:extLst>
      <p:ext uri="{BB962C8B-B14F-4D97-AF65-F5344CB8AC3E}">
        <p14:creationId xmlns:p14="http://schemas.microsoft.com/office/powerpoint/2010/main" val="183452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5343D-6FF6-074E-B216-C5F8E264A431}"/>
              </a:ext>
            </a:extLst>
          </p:cNvPr>
          <p:cNvSpPr>
            <a:spLocks noGrp="1"/>
          </p:cNvSpPr>
          <p:nvPr>
            <p:ph type="title"/>
          </p:nvPr>
        </p:nvSpPr>
        <p:spPr/>
        <p:txBody>
          <a:bodyPr/>
          <a:lstStyle/>
          <a:p>
            <a:r>
              <a:rPr kumimoji="1" lang="en-US" altLang="zh-CN" dirty="0"/>
              <a:t>Background</a:t>
            </a:r>
            <a:endParaRPr kumimoji="1" lang="zh-CN" altLang="en-US" dirty="0"/>
          </a:p>
        </p:txBody>
      </p:sp>
      <p:sp>
        <p:nvSpPr>
          <p:cNvPr id="3" name="内容占位符 2">
            <a:extLst>
              <a:ext uri="{FF2B5EF4-FFF2-40B4-BE49-F238E27FC236}">
                <a16:creationId xmlns:a16="http://schemas.microsoft.com/office/drawing/2014/main" id="{65E83083-A4BE-E44C-B289-82073AC12B38}"/>
              </a:ext>
            </a:extLst>
          </p:cNvPr>
          <p:cNvSpPr>
            <a:spLocks noGrp="1"/>
          </p:cNvSpPr>
          <p:nvPr>
            <p:ph idx="1"/>
          </p:nvPr>
        </p:nvSpPr>
        <p:spPr>
          <a:xfrm>
            <a:off x="521805" y="955593"/>
            <a:ext cx="7886700" cy="5400762"/>
          </a:xfrm>
        </p:spPr>
        <p:txBody>
          <a:bodyPr/>
          <a:lstStyle/>
          <a:p>
            <a:r>
              <a:rPr kumimoji="1" lang="en-US" altLang="zh-CN" dirty="0"/>
              <a:t>Semi-supervised node classification task: </a:t>
            </a:r>
          </a:p>
          <a:p>
            <a:endParaRPr kumimoji="1" lang="en-US" altLang="zh-CN" dirty="0"/>
          </a:p>
          <a:p>
            <a:endParaRPr kumimoji="1" lang="en-US" altLang="zh-CN" dirty="0"/>
          </a:p>
          <a:p>
            <a:endParaRPr kumimoji="1" lang="en-US" altLang="zh-CN" dirty="0"/>
          </a:p>
          <a:p>
            <a:pPr marL="0" indent="0">
              <a:buNone/>
            </a:pPr>
            <a:endParaRPr kumimoji="1" lang="en-US" altLang="zh-CN" dirty="0"/>
          </a:p>
          <a:p>
            <a:r>
              <a:rPr kumimoji="1" lang="en-US" altLang="zh-CN" dirty="0"/>
              <a:t>Graph convolution network (GCN): </a:t>
            </a:r>
          </a:p>
          <a:p>
            <a:endParaRPr kumimoji="1" lang="en-US" altLang="zh-CN" dirty="0"/>
          </a:p>
          <a:p>
            <a:endParaRPr kumimoji="1" lang="zh-CN" altLang="en-US" dirty="0"/>
          </a:p>
        </p:txBody>
      </p:sp>
      <p:sp>
        <p:nvSpPr>
          <p:cNvPr id="4" name="灯片编号占位符 3">
            <a:extLst>
              <a:ext uri="{FF2B5EF4-FFF2-40B4-BE49-F238E27FC236}">
                <a16:creationId xmlns:a16="http://schemas.microsoft.com/office/drawing/2014/main" id="{60540BA8-F23D-1145-9B5B-7F4BCE660091}"/>
              </a:ext>
            </a:extLst>
          </p:cNvPr>
          <p:cNvSpPr>
            <a:spLocks noGrp="1"/>
          </p:cNvSpPr>
          <p:nvPr>
            <p:ph type="sldNum" sz="quarter" idx="12"/>
          </p:nvPr>
        </p:nvSpPr>
        <p:spPr/>
        <p:txBody>
          <a:bodyPr/>
          <a:lstStyle/>
          <a:p>
            <a:fld id="{F1FD93E4-D440-4DBE-A134-B34740B4887A}" type="slidenum">
              <a:rPr lang="zh-CN" altLang="en-US" smtClean="0"/>
              <a:t>2</a:t>
            </a:fld>
            <a:endParaRPr lang="zh-CN" altLang="en-US"/>
          </a:p>
        </p:txBody>
      </p:sp>
      <p:pic>
        <p:nvPicPr>
          <p:cNvPr id="5" name="图片 4">
            <a:extLst>
              <a:ext uri="{FF2B5EF4-FFF2-40B4-BE49-F238E27FC236}">
                <a16:creationId xmlns:a16="http://schemas.microsoft.com/office/drawing/2014/main" id="{D804C052-999A-904C-993D-C70CA811E43D}"/>
              </a:ext>
            </a:extLst>
          </p:cNvPr>
          <p:cNvPicPr>
            <a:picLocks noChangeAspect="1"/>
          </p:cNvPicPr>
          <p:nvPr/>
        </p:nvPicPr>
        <p:blipFill>
          <a:blip r:embed="rId3"/>
          <a:stretch>
            <a:fillRect/>
          </a:stretch>
        </p:blipFill>
        <p:spPr>
          <a:xfrm>
            <a:off x="735495" y="1417775"/>
            <a:ext cx="6195392" cy="2078880"/>
          </a:xfrm>
          <a:prstGeom prst="rect">
            <a:avLst/>
          </a:prstGeom>
        </p:spPr>
      </p:pic>
      <p:pic>
        <p:nvPicPr>
          <p:cNvPr id="1026" name="Picture 2" descr="Multi-layer Graph Convolutional Network (GCN) with first-order filters.">
            <a:extLst>
              <a:ext uri="{FF2B5EF4-FFF2-40B4-BE49-F238E27FC236}">
                <a16:creationId xmlns:a16="http://schemas.microsoft.com/office/drawing/2014/main" id="{87B03978-7A76-BE49-9F8B-892823D795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45" y="3988862"/>
            <a:ext cx="5327411" cy="2762643"/>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C49DCD00-9E9E-45F8-9026-D82C5C34F5E6}"/>
              </a:ext>
            </a:extLst>
          </p:cNvPr>
          <p:cNvPicPr>
            <a:picLocks noChangeAspect="1"/>
          </p:cNvPicPr>
          <p:nvPr/>
        </p:nvPicPr>
        <p:blipFill>
          <a:blip r:embed="rId5"/>
          <a:stretch>
            <a:fillRect/>
          </a:stretch>
        </p:blipFill>
        <p:spPr>
          <a:xfrm>
            <a:off x="6042289" y="3458809"/>
            <a:ext cx="2888721" cy="630654"/>
          </a:xfrm>
          <a:prstGeom prst="rect">
            <a:avLst/>
          </a:prstGeom>
        </p:spPr>
      </p:pic>
      <p:pic>
        <p:nvPicPr>
          <p:cNvPr id="11" name="图片 10">
            <a:extLst>
              <a:ext uri="{FF2B5EF4-FFF2-40B4-BE49-F238E27FC236}">
                <a16:creationId xmlns:a16="http://schemas.microsoft.com/office/drawing/2014/main" id="{54429D59-5720-0642-B180-03894195477B}"/>
              </a:ext>
            </a:extLst>
          </p:cNvPr>
          <p:cNvPicPr>
            <a:picLocks noChangeAspect="1"/>
          </p:cNvPicPr>
          <p:nvPr/>
        </p:nvPicPr>
        <p:blipFill>
          <a:blip r:embed="rId6"/>
          <a:stretch>
            <a:fillRect/>
          </a:stretch>
        </p:blipFill>
        <p:spPr>
          <a:xfrm>
            <a:off x="7305598" y="4319184"/>
            <a:ext cx="1816057" cy="419092"/>
          </a:xfrm>
          <a:prstGeom prst="rect">
            <a:avLst/>
          </a:prstGeom>
        </p:spPr>
      </p:pic>
      <p:pic>
        <p:nvPicPr>
          <p:cNvPr id="6" name="图片 5">
            <a:extLst>
              <a:ext uri="{FF2B5EF4-FFF2-40B4-BE49-F238E27FC236}">
                <a16:creationId xmlns:a16="http://schemas.microsoft.com/office/drawing/2014/main" id="{014BCF31-0541-2541-8499-A683A6B928C0}"/>
              </a:ext>
            </a:extLst>
          </p:cNvPr>
          <p:cNvPicPr>
            <a:picLocks noChangeAspect="1"/>
          </p:cNvPicPr>
          <p:nvPr/>
        </p:nvPicPr>
        <p:blipFill>
          <a:blip r:embed="rId7"/>
          <a:stretch>
            <a:fillRect/>
          </a:stretch>
        </p:blipFill>
        <p:spPr>
          <a:xfrm>
            <a:off x="7305598" y="5579567"/>
            <a:ext cx="1816057" cy="452191"/>
          </a:xfrm>
          <a:prstGeom prst="rect">
            <a:avLst/>
          </a:prstGeom>
        </p:spPr>
      </p:pic>
      <p:sp>
        <p:nvSpPr>
          <p:cNvPr id="13" name="文本框 12">
            <a:extLst>
              <a:ext uri="{FF2B5EF4-FFF2-40B4-BE49-F238E27FC236}">
                <a16:creationId xmlns:a16="http://schemas.microsoft.com/office/drawing/2014/main" id="{887D27F1-1106-6341-B6E2-89DC304D88F9}"/>
              </a:ext>
            </a:extLst>
          </p:cNvPr>
          <p:cNvSpPr txBox="1"/>
          <p:nvPr/>
        </p:nvSpPr>
        <p:spPr>
          <a:xfrm>
            <a:off x="5768852" y="4319184"/>
            <a:ext cx="1533433" cy="369332"/>
          </a:xfrm>
          <a:prstGeom prst="rect">
            <a:avLst/>
          </a:prstGeom>
          <a:noFill/>
        </p:spPr>
        <p:txBody>
          <a:bodyPr wrap="none" rtlCol="0">
            <a:spAutoFit/>
          </a:bodyPr>
          <a:lstStyle/>
          <a:p>
            <a:r>
              <a:rPr kumimoji="1" lang="en-US" altLang="zh-CN" b="1" dirty="0">
                <a:solidFill>
                  <a:srgbClr val="FF0000"/>
                </a:solidFill>
              </a:rPr>
              <a:t>Aggregation: </a:t>
            </a:r>
            <a:endParaRPr kumimoji="1" lang="zh-CN" altLang="en-US" b="1" dirty="0">
              <a:solidFill>
                <a:srgbClr val="FF0000"/>
              </a:solidFill>
            </a:endParaRPr>
          </a:p>
        </p:txBody>
      </p:sp>
      <p:sp>
        <p:nvSpPr>
          <p:cNvPr id="15" name="文本框 14">
            <a:extLst>
              <a:ext uri="{FF2B5EF4-FFF2-40B4-BE49-F238E27FC236}">
                <a16:creationId xmlns:a16="http://schemas.microsoft.com/office/drawing/2014/main" id="{D24F285F-6892-8543-BAD2-1142D92BAB0C}"/>
              </a:ext>
            </a:extLst>
          </p:cNvPr>
          <p:cNvSpPr txBox="1"/>
          <p:nvPr/>
        </p:nvSpPr>
        <p:spPr>
          <a:xfrm>
            <a:off x="5518173" y="5620996"/>
            <a:ext cx="1879554" cy="369332"/>
          </a:xfrm>
          <a:prstGeom prst="rect">
            <a:avLst/>
          </a:prstGeom>
          <a:noFill/>
        </p:spPr>
        <p:txBody>
          <a:bodyPr wrap="none" rtlCol="0">
            <a:spAutoFit/>
          </a:bodyPr>
          <a:lstStyle/>
          <a:p>
            <a:r>
              <a:rPr kumimoji="1" lang="en-US" altLang="zh-CN" b="1" dirty="0">
                <a:solidFill>
                  <a:srgbClr val="FF0000"/>
                </a:solidFill>
              </a:rPr>
              <a:t>Transformation: </a:t>
            </a:r>
            <a:endParaRPr kumimoji="1" lang="zh-CN" altLang="en-US" b="1" dirty="0">
              <a:solidFill>
                <a:srgbClr val="FF0000"/>
              </a:solidFill>
            </a:endParaRPr>
          </a:p>
        </p:txBody>
      </p:sp>
      <p:sp>
        <p:nvSpPr>
          <p:cNvPr id="14" name="六边形 13">
            <a:extLst>
              <a:ext uri="{FF2B5EF4-FFF2-40B4-BE49-F238E27FC236}">
                <a16:creationId xmlns:a16="http://schemas.microsoft.com/office/drawing/2014/main" id="{D533F85F-82DD-DD49-B6FE-FCA9B658E14A}"/>
              </a:ext>
            </a:extLst>
          </p:cNvPr>
          <p:cNvSpPr/>
          <p:nvPr/>
        </p:nvSpPr>
        <p:spPr>
          <a:xfrm>
            <a:off x="6672128" y="4833927"/>
            <a:ext cx="1816056" cy="630654"/>
          </a:xfrm>
          <a:prstGeom prst="hexago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rgbClr val="FF0000"/>
                </a:solidFill>
              </a:rPr>
              <a:t>coupling</a:t>
            </a:r>
            <a:endParaRPr kumimoji="1" lang="zh-CN" altLang="en-US" b="1" dirty="0">
              <a:solidFill>
                <a:srgbClr val="FF0000"/>
              </a:solidFill>
            </a:endParaRPr>
          </a:p>
        </p:txBody>
      </p:sp>
    </p:spTree>
    <p:extLst>
      <p:ext uri="{BB962C8B-B14F-4D97-AF65-F5344CB8AC3E}">
        <p14:creationId xmlns:p14="http://schemas.microsoft.com/office/powerpoint/2010/main" val="2213506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BE496-6936-4B52-8E0D-D25BBB6F11FF}"/>
              </a:ext>
            </a:extLst>
          </p:cNvPr>
          <p:cNvSpPr>
            <a:spLocks noGrp="1"/>
          </p:cNvSpPr>
          <p:nvPr>
            <p:ph type="title"/>
          </p:nvPr>
        </p:nvSpPr>
        <p:spPr/>
        <p:txBody>
          <a:bodyPr/>
          <a:lstStyle/>
          <a:p>
            <a:r>
              <a:rPr lang="en-US" altLang="zh-CN" dirty="0"/>
              <a:t>PTA is much faster</a:t>
            </a:r>
            <a:endParaRPr lang="zh-CN" altLang="en-US" dirty="0"/>
          </a:p>
        </p:txBody>
      </p:sp>
      <p:sp>
        <p:nvSpPr>
          <p:cNvPr id="5" name="灯片编号占位符 4">
            <a:extLst>
              <a:ext uri="{FF2B5EF4-FFF2-40B4-BE49-F238E27FC236}">
                <a16:creationId xmlns:a16="http://schemas.microsoft.com/office/drawing/2014/main" id="{CADB5594-8EDE-4B4D-A643-FD0960E59E44}"/>
              </a:ext>
            </a:extLst>
          </p:cNvPr>
          <p:cNvSpPr>
            <a:spLocks noGrp="1"/>
          </p:cNvSpPr>
          <p:nvPr>
            <p:ph type="sldNum" sz="quarter" idx="12"/>
          </p:nvPr>
        </p:nvSpPr>
        <p:spPr/>
        <p:txBody>
          <a:bodyPr/>
          <a:lstStyle/>
          <a:p>
            <a:fld id="{F1FD93E4-D440-4DBE-A134-B34740B4887A}" type="slidenum">
              <a:rPr lang="zh-CN" altLang="en-US" smtClean="0"/>
              <a:t>20</a:t>
            </a:fld>
            <a:endParaRPr lang="zh-CN" altLang="en-US"/>
          </a:p>
        </p:txBody>
      </p:sp>
      <p:sp>
        <p:nvSpPr>
          <p:cNvPr id="6" name="内容占位符 5">
            <a:extLst>
              <a:ext uri="{FF2B5EF4-FFF2-40B4-BE49-F238E27FC236}">
                <a16:creationId xmlns:a16="http://schemas.microsoft.com/office/drawing/2014/main" id="{2F334ECD-F935-4913-9BDD-70B22CE255CC}"/>
              </a:ext>
            </a:extLst>
          </p:cNvPr>
          <p:cNvSpPr>
            <a:spLocks noGrp="1"/>
          </p:cNvSpPr>
          <p:nvPr>
            <p:ph idx="1"/>
          </p:nvPr>
        </p:nvSpPr>
        <p:spPr/>
        <p:txBody>
          <a:bodyPr/>
          <a:lstStyle/>
          <a:p>
            <a:r>
              <a:rPr lang="en-US" altLang="zh-CN" dirty="0"/>
              <a:t>Compare the efficient of PTA and APPNP</a:t>
            </a:r>
            <a:endParaRPr lang="zh-CN" altLang="en-US" dirty="0"/>
          </a:p>
        </p:txBody>
      </p:sp>
      <p:pic>
        <p:nvPicPr>
          <p:cNvPr id="7" name="内容占位符 3">
            <a:extLst>
              <a:ext uri="{FF2B5EF4-FFF2-40B4-BE49-F238E27FC236}">
                <a16:creationId xmlns:a16="http://schemas.microsoft.com/office/drawing/2014/main" id="{3592E08E-834D-4478-BAC9-2297F51EC2D9}"/>
              </a:ext>
            </a:extLst>
          </p:cNvPr>
          <p:cNvPicPr>
            <a:picLocks noChangeAspect="1"/>
          </p:cNvPicPr>
          <p:nvPr/>
        </p:nvPicPr>
        <p:blipFill>
          <a:blip r:embed="rId3"/>
          <a:stretch>
            <a:fillRect/>
          </a:stretch>
        </p:blipFill>
        <p:spPr>
          <a:xfrm>
            <a:off x="1050690" y="1547859"/>
            <a:ext cx="5081953" cy="3327375"/>
          </a:xfrm>
          <a:prstGeom prst="rect">
            <a:avLst/>
          </a:prstGeom>
        </p:spPr>
      </p:pic>
      <p:pic>
        <p:nvPicPr>
          <p:cNvPr id="11" name="图片 10">
            <a:extLst>
              <a:ext uri="{FF2B5EF4-FFF2-40B4-BE49-F238E27FC236}">
                <a16:creationId xmlns:a16="http://schemas.microsoft.com/office/drawing/2014/main" id="{6BDCEF4B-7AFF-4E47-A00B-6BD13BFE0BBB}"/>
              </a:ext>
            </a:extLst>
          </p:cNvPr>
          <p:cNvPicPr>
            <a:picLocks noChangeAspect="1"/>
          </p:cNvPicPr>
          <p:nvPr/>
        </p:nvPicPr>
        <p:blipFill>
          <a:blip r:embed="rId4"/>
          <a:stretch>
            <a:fillRect/>
          </a:stretch>
        </p:blipFill>
        <p:spPr>
          <a:xfrm>
            <a:off x="1197167" y="4875227"/>
            <a:ext cx="4935468" cy="1470472"/>
          </a:xfrm>
          <a:prstGeom prst="rect">
            <a:avLst/>
          </a:prstGeom>
        </p:spPr>
      </p:pic>
      <p:grpSp>
        <p:nvGrpSpPr>
          <p:cNvPr id="18" name="组合 17">
            <a:extLst>
              <a:ext uri="{FF2B5EF4-FFF2-40B4-BE49-F238E27FC236}">
                <a16:creationId xmlns:a16="http://schemas.microsoft.com/office/drawing/2014/main" id="{F280D507-A143-4464-B78B-D02F1D5AB709}"/>
              </a:ext>
            </a:extLst>
          </p:cNvPr>
          <p:cNvGrpSpPr/>
          <p:nvPr/>
        </p:nvGrpSpPr>
        <p:grpSpPr>
          <a:xfrm>
            <a:off x="6108307" y="2305719"/>
            <a:ext cx="2480063" cy="3821312"/>
            <a:chOff x="6035287" y="2282118"/>
            <a:chExt cx="3172018" cy="3821312"/>
          </a:xfrm>
        </p:grpSpPr>
        <p:sp>
          <p:nvSpPr>
            <p:cNvPr id="13" name="矩形 12">
              <a:extLst>
                <a:ext uri="{FF2B5EF4-FFF2-40B4-BE49-F238E27FC236}">
                  <a16:creationId xmlns:a16="http://schemas.microsoft.com/office/drawing/2014/main" id="{99F0535A-1D06-44E7-9BD1-7CEE81116C32}"/>
                </a:ext>
              </a:extLst>
            </p:cNvPr>
            <p:cNvSpPr/>
            <p:nvPr/>
          </p:nvSpPr>
          <p:spPr>
            <a:xfrm>
              <a:off x="6035287" y="2282118"/>
              <a:ext cx="3172018" cy="5209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10-times faster</a:t>
              </a:r>
            </a:p>
          </p:txBody>
        </p:sp>
        <p:sp>
          <p:nvSpPr>
            <p:cNvPr id="15" name="矩形 14">
              <a:extLst>
                <a:ext uri="{FF2B5EF4-FFF2-40B4-BE49-F238E27FC236}">
                  <a16:creationId xmlns:a16="http://schemas.microsoft.com/office/drawing/2014/main" id="{167B0C38-8836-4513-B953-1C9EB9C89936}"/>
                </a:ext>
              </a:extLst>
            </p:cNvPr>
            <p:cNvSpPr/>
            <p:nvPr/>
          </p:nvSpPr>
          <p:spPr>
            <a:xfrm>
              <a:off x="6035287" y="3883467"/>
              <a:ext cx="3172018" cy="8534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PTA: 5 times faster</a:t>
              </a:r>
            </a:p>
            <a:p>
              <a:pPr algn="ctr"/>
              <a:r>
                <a:rPr lang="en-US" altLang="zh-CN" dirty="0">
                  <a:solidFill>
                    <a:schemeClr val="tx1"/>
                  </a:solidFill>
                </a:rPr>
                <a:t>PTA(F): 50 times faster</a:t>
              </a:r>
            </a:p>
          </p:txBody>
        </p:sp>
        <p:sp>
          <p:nvSpPr>
            <p:cNvPr id="17" name="矩形 16">
              <a:extLst>
                <a:ext uri="{FF2B5EF4-FFF2-40B4-BE49-F238E27FC236}">
                  <a16:creationId xmlns:a16="http://schemas.microsoft.com/office/drawing/2014/main" id="{89CA0520-F9D5-4DB0-9646-F9A5DAAB03AE}"/>
                </a:ext>
              </a:extLst>
            </p:cNvPr>
            <p:cNvSpPr/>
            <p:nvPr/>
          </p:nvSpPr>
          <p:spPr>
            <a:xfrm>
              <a:off x="6035287" y="5409482"/>
              <a:ext cx="3172018" cy="6939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PTA(F) still performs well. </a:t>
              </a:r>
            </a:p>
          </p:txBody>
        </p:sp>
      </p:grpSp>
      <p:sp>
        <p:nvSpPr>
          <p:cNvPr id="12" name="矩形 11">
            <a:extLst>
              <a:ext uri="{FF2B5EF4-FFF2-40B4-BE49-F238E27FC236}">
                <a16:creationId xmlns:a16="http://schemas.microsoft.com/office/drawing/2014/main" id="{94090530-6F1B-FF4A-8B72-4794E1217A9C}"/>
              </a:ext>
            </a:extLst>
          </p:cNvPr>
          <p:cNvSpPr/>
          <p:nvPr/>
        </p:nvSpPr>
        <p:spPr>
          <a:xfrm>
            <a:off x="1069704" y="2600471"/>
            <a:ext cx="4935468" cy="1770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4" name="矩形 13">
            <a:extLst>
              <a:ext uri="{FF2B5EF4-FFF2-40B4-BE49-F238E27FC236}">
                <a16:creationId xmlns:a16="http://schemas.microsoft.com/office/drawing/2014/main" id="{5BCB228B-490B-5440-8A48-E8519B9D05E4}"/>
              </a:ext>
            </a:extLst>
          </p:cNvPr>
          <p:cNvSpPr/>
          <p:nvPr/>
        </p:nvSpPr>
        <p:spPr>
          <a:xfrm>
            <a:off x="1099819" y="4554359"/>
            <a:ext cx="4935468" cy="1770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Tree>
    <p:extLst>
      <p:ext uri="{BB962C8B-B14F-4D97-AF65-F5344CB8AC3E}">
        <p14:creationId xmlns:p14="http://schemas.microsoft.com/office/powerpoint/2010/main" val="3532142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1F3EF-591C-46D7-8427-14110686A73A}"/>
              </a:ext>
            </a:extLst>
          </p:cNvPr>
          <p:cNvSpPr>
            <a:spLocks noGrp="1"/>
          </p:cNvSpPr>
          <p:nvPr>
            <p:ph type="title"/>
          </p:nvPr>
        </p:nvSpPr>
        <p:spPr/>
        <p:txBody>
          <a:bodyPr/>
          <a:lstStyle/>
          <a:p>
            <a:r>
              <a:rPr lang="en-US" altLang="zh-CN" dirty="0"/>
              <a:t>Conclusion</a:t>
            </a:r>
            <a:r>
              <a:rPr lang="zh-CN" altLang="en-US" dirty="0"/>
              <a:t> </a:t>
            </a:r>
            <a:r>
              <a:rPr lang="en-US" altLang="zh-CN" dirty="0"/>
              <a:t>and future work</a:t>
            </a:r>
            <a:endParaRPr lang="zh-CN" altLang="en-US" dirty="0"/>
          </a:p>
        </p:txBody>
      </p:sp>
      <p:sp>
        <p:nvSpPr>
          <p:cNvPr id="3" name="内容占位符 2">
            <a:extLst>
              <a:ext uri="{FF2B5EF4-FFF2-40B4-BE49-F238E27FC236}">
                <a16:creationId xmlns:a16="http://schemas.microsoft.com/office/drawing/2014/main" id="{F6A853AB-98CB-4511-B6C3-9866429DCB0C}"/>
              </a:ext>
            </a:extLst>
          </p:cNvPr>
          <p:cNvSpPr>
            <a:spLocks noGrp="1"/>
          </p:cNvSpPr>
          <p:nvPr>
            <p:ph idx="1"/>
          </p:nvPr>
        </p:nvSpPr>
        <p:spPr/>
        <p:txBody>
          <a:bodyPr>
            <a:normAutofit/>
          </a:bodyPr>
          <a:lstStyle/>
          <a:p>
            <a:r>
              <a:rPr lang="en-US" altLang="zh-CN" b="1" dirty="0"/>
              <a:t>Conclusion</a:t>
            </a:r>
            <a:r>
              <a:rPr lang="en-US" altLang="zh-CN" dirty="0"/>
              <a:t>: </a:t>
            </a:r>
          </a:p>
          <a:p>
            <a:pPr lvl="1"/>
            <a:r>
              <a:rPr lang="en-US" altLang="zh-CN" dirty="0"/>
              <a:t>Why decoupled GCN works well:</a:t>
            </a:r>
          </a:p>
          <a:p>
            <a:pPr marL="457200" lvl="1" indent="0">
              <a:buNone/>
            </a:pPr>
            <a:r>
              <a:rPr lang="en-US" altLang="zh-CN" dirty="0"/>
              <a:t>	data augmentation, structure and model-aware 	weighting, ensemble</a:t>
            </a:r>
          </a:p>
          <a:p>
            <a:pPr lvl="1"/>
            <a:r>
              <a:rPr lang="en-US" altLang="zh-CN" dirty="0"/>
              <a:t>Proposed method -- PTA:</a:t>
            </a:r>
          </a:p>
          <a:p>
            <a:pPr lvl="1"/>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Arial Unicode MS" panose="020B0604020202020204" pitchFamily="34" charset="-122"/>
                <a:cs typeface="+mn-cs"/>
              </a:rPr>
              <a:t>		</a:t>
            </a:r>
            <a:r>
              <a:rPr lang="en-US" altLang="zh-CN" dirty="0"/>
              <a:t>stable; robust to label noise; efficient</a:t>
            </a:r>
          </a:p>
          <a:p>
            <a:pPr marL="457200" lvl="1" indent="0">
              <a:buNone/>
            </a:pPr>
            <a:endParaRPr lang="en-US" altLang="zh-CN" dirty="0"/>
          </a:p>
          <a:p>
            <a:r>
              <a:rPr lang="en-US" altLang="zh-CN" b="1" dirty="0"/>
              <a:t>Future work</a:t>
            </a:r>
            <a:r>
              <a:rPr lang="en-US" altLang="zh-CN" dirty="0"/>
              <a:t>: </a:t>
            </a:r>
          </a:p>
          <a:p>
            <a:pPr lvl="1"/>
            <a:r>
              <a:rPr lang="en-US" altLang="zh-CN" dirty="0"/>
              <a:t>Link prediction and graph classification tasks</a:t>
            </a:r>
          </a:p>
          <a:p>
            <a:pPr lvl="1"/>
            <a:r>
              <a:rPr lang="en-US" altLang="zh-CN" dirty="0"/>
              <a:t>Theoretical analysis for general GCN</a:t>
            </a:r>
          </a:p>
          <a:p>
            <a:pPr lvl="1"/>
            <a:r>
              <a:rPr lang="en-US" altLang="zh-CN" dirty="0"/>
              <a:t>Sophisticated weighting strategy</a:t>
            </a:r>
            <a:endParaRPr lang="zh-CN" altLang="en-US" dirty="0"/>
          </a:p>
        </p:txBody>
      </p:sp>
      <p:sp>
        <p:nvSpPr>
          <p:cNvPr id="4" name="灯片编号占位符 3">
            <a:extLst>
              <a:ext uri="{FF2B5EF4-FFF2-40B4-BE49-F238E27FC236}">
                <a16:creationId xmlns:a16="http://schemas.microsoft.com/office/drawing/2014/main" id="{5488984E-4AA2-4CC6-AEC4-D8161B286CFA}"/>
              </a:ext>
            </a:extLst>
          </p:cNvPr>
          <p:cNvSpPr>
            <a:spLocks noGrp="1"/>
          </p:cNvSpPr>
          <p:nvPr>
            <p:ph type="sldNum" sz="quarter" idx="12"/>
          </p:nvPr>
        </p:nvSpPr>
        <p:spPr/>
        <p:txBody>
          <a:bodyPr/>
          <a:lstStyle/>
          <a:p>
            <a:fld id="{F1FD93E4-D440-4DBE-A134-B34740B4887A}" type="slidenum">
              <a:rPr lang="zh-CN" altLang="en-US" smtClean="0"/>
              <a:t>21</a:t>
            </a:fld>
            <a:endParaRPr lang="zh-CN" altLang="en-US"/>
          </a:p>
        </p:txBody>
      </p:sp>
    </p:spTree>
    <p:extLst>
      <p:ext uri="{BB962C8B-B14F-4D97-AF65-F5344CB8AC3E}">
        <p14:creationId xmlns:p14="http://schemas.microsoft.com/office/powerpoint/2010/main" val="2110001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6F5A7-6468-4794-85DD-3E0541B933FA}"/>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E9B40301-535C-4FAB-BED9-58EBD4FEFB58}"/>
              </a:ext>
            </a:extLst>
          </p:cNvPr>
          <p:cNvSpPr>
            <a:spLocks noGrp="1"/>
          </p:cNvSpPr>
          <p:nvPr>
            <p:ph idx="1"/>
          </p:nvPr>
        </p:nvSpPr>
        <p:spPr/>
        <p:txBody>
          <a:bodyPr>
            <a:normAutofit fontScale="70000" lnSpcReduction="20000"/>
          </a:bodyPr>
          <a:lstStyle/>
          <a:p>
            <a:pPr>
              <a:buFont typeface="Wingdings" panose="05000000000000000000" pitchFamily="2" charset="2"/>
              <a:buChar char="n"/>
            </a:pPr>
            <a:r>
              <a:rPr lang="en-US" altLang="zh-CN" dirty="0"/>
              <a:t>Zhu </a:t>
            </a:r>
            <a:r>
              <a:rPr lang="en-US" altLang="zh-CN" dirty="0" err="1"/>
              <a:t>Xiaojin</a:t>
            </a:r>
            <a:r>
              <a:rPr lang="en-US" altLang="zh-CN" dirty="0"/>
              <a:t> and </a:t>
            </a:r>
            <a:r>
              <a:rPr lang="en-US" altLang="zh-CN" dirty="0" err="1"/>
              <a:t>Ghahramani</a:t>
            </a:r>
            <a:r>
              <a:rPr lang="en-US" altLang="zh-CN" dirty="0"/>
              <a:t> </a:t>
            </a:r>
            <a:r>
              <a:rPr lang="en-US" altLang="zh-CN" dirty="0" err="1"/>
              <a:t>Zoubin</a:t>
            </a:r>
            <a:r>
              <a:rPr lang="en-US" altLang="zh-CN" dirty="0"/>
              <a:t>. 2002. Learning from labeled and unlabeled data with label propagation. Technical Report, Carnegie Mellon University (2002).</a:t>
            </a:r>
          </a:p>
          <a:p>
            <a:pPr>
              <a:buFont typeface="Wingdings" panose="05000000000000000000" pitchFamily="2" charset="2"/>
              <a:buChar char="n"/>
            </a:pPr>
            <a:r>
              <a:rPr lang="en-US" altLang="zh-CN" dirty="0"/>
              <a:t>Thomas N. </a:t>
            </a:r>
            <a:r>
              <a:rPr lang="en-US" altLang="zh-CN" dirty="0" err="1"/>
              <a:t>Kipf</a:t>
            </a:r>
            <a:r>
              <a:rPr lang="en-US" altLang="zh-CN" dirty="0"/>
              <a:t> and Max Welling. Semi-Supervised Classification with Graph Convolutional Networks. In International Conference on Learning Representations, ICLR, 2017. </a:t>
            </a:r>
          </a:p>
          <a:p>
            <a:pPr>
              <a:buFont typeface="Wingdings" panose="05000000000000000000" pitchFamily="2" charset="2"/>
              <a:buChar char="n"/>
            </a:pPr>
            <a:r>
              <a:rPr lang="en-US" altLang="zh-CN" dirty="0"/>
              <a:t>Felix Wu, </a:t>
            </a:r>
            <a:r>
              <a:rPr lang="en-US" altLang="zh-CN" dirty="0" err="1"/>
              <a:t>Amauri</a:t>
            </a:r>
            <a:r>
              <a:rPr lang="en-US" altLang="zh-CN" dirty="0"/>
              <a:t> H. Souza Jr., </a:t>
            </a:r>
            <a:r>
              <a:rPr lang="en-US" altLang="zh-CN" dirty="0" err="1"/>
              <a:t>Tianyi</a:t>
            </a:r>
            <a:r>
              <a:rPr lang="en-US" altLang="zh-CN" dirty="0"/>
              <a:t> Zhang, Christopher Fifty, Tao Yu, and Kilian Q. Weinberger. Simplifying Graph Convolutional Networks. In International Conference on Machine Learning, ICML, 2019. </a:t>
            </a:r>
          </a:p>
          <a:p>
            <a:pPr>
              <a:buFont typeface="Wingdings" panose="05000000000000000000" pitchFamily="2" charset="2"/>
              <a:buChar char="n"/>
            </a:pPr>
            <a:r>
              <a:rPr lang="en-US" altLang="zh-CN" dirty="0"/>
              <a:t>Johannes </a:t>
            </a:r>
            <a:r>
              <a:rPr lang="en-US" altLang="zh-CN" dirty="0" err="1"/>
              <a:t>Klicpera</a:t>
            </a:r>
            <a:r>
              <a:rPr lang="en-US" altLang="zh-CN" dirty="0"/>
              <a:t>, Aleksandar </a:t>
            </a:r>
            <a:r>
              <a:rPr lang="en-US" altLang="zh-CN" dirty="0" err="1"/>
              <a:t>Bojchevski</a:t>
            </a:r>
            <a:r>
              <a:rPr lang="en-US" altLang="zh-CN" dirty="0"/>
              <a:t>, and Stephan </a:t>
            </a:r>
            <a:r>
              <a:rPr lang="en-US" altLang="zh-CN" dirty="0" err="1"/>
              <a:t>Günnemann</a:t>
            </a:r>
            <a:r>
              <a:rPr lang="en-US" altLang="zh-CN" dirty="0"/>
              <a:t>. Predict then Propagate: Graph Neural Networks meet Personalized PageRank. In International Conference on Learning Representations, ICLR, 2019. </a:t>
            </a:r>
          </a:p>
          <a:p>
            <a:pPr>
              <a:buFont typeface="Wingdings" panose="05000000000000000000" pitchFamily="2" charset="2"/>
              <a:buChar char="n"/>
            </a:pPr>
            <a:r>
              <a:rPr lang="en-US" altLang="zh-CN" sz="2900" dirty="0"/>
              <a:t>Xiangnan He, Kuan Deng, Xiang Wang, Yan Li, Yong-Dong Zhang, and Meng Wang. </a:t>
            </a:r>
            <a:r>
              <a:rPr lang="en-US" altLang="zh-CN" sz="2900" dirty="0" err="1"/>
              <a:t>LightGCN</a:t>
            </a:r>
            <a:r>
              <a:rPr lang="en-US" altLang="zh-CN" sz="2900" dirty="0"/>
              <a:t>: Simplifying and Powering Graph Convolution Network for Recommendation. In International ACM SIGIR conference on research and development in Information Retrieval, SIGIR 2020.</a:t>
            </a:r>
          </a:p>
          <a:p>
            <a:pPr>
              <a:buFont typeface="Wingdings" panose="05000000000000000000" pitchFamily="2" charset="2"/>
              <a:buChar char="n"/>
            </a:pPr>
            <a:r>
              <a:rPr lang="en-US" altLang="zh-CN" sz="2900" dirty="0"/>
              <a:t>Meng Liu, </a:t>
            </a:r>
            <a:r>
              <a:rPr lang="en-US" altLang="zh-CN" sz="2900" dirty="0" err="1"/>
              <a:t>Hongyang</a:t>
            </a:r>
            <a:r>
              <a:rPr lang="en-US" altLang="zh-CN" sz="2900" dirty="0"/>
              <a:t> Gao, and </a:t>
            </a:r>
            <a:r>
              <a:rPr lang="en-US" altLang="zh-CN" sz="2900" dirty="0" err="1"/>
              <a:t>Shuiwang</a:t>
            </a:r>
            <a:r>
              <a:rPr lang="en-US" altLang="zh-CN" sz="2900" dirty="0"/>
              <a:t> Ji. Towards Deeper Graph Neural Networks. In The ACM SIGKDD Conference on Knowledge Discovery and Data Mining, KDD, 2020.</a:t>
            </a:r>
            <a:br>
              <a:rPr lang="en-US" altLang="zh-CN" sz="2900" dirty="0"/>
            </a:br>
            <a:endParaRPr lang="en-US" altLang="zh-CN" sz="2900" dirty="0"/>
          </a:p>
        </p:txBody>
      </p:sp>
      <p:sp>
        <p:nvSpPr>
          <p:cNvPr id="4" name="灯片编号占位符 3">
            <a:extLst>
              <a:ext uri="{FF2B5EF4-FFF2-40B4-BE49-F238E27FC236}">
                <a16:creationId xmlns:a16="http://schemas.microsoft.com/office/drawing/2014/main" id="{9A208E17-6E6F-4503-A101-0E0EDE201603}"/>
              </a:ext>
            </a:extLst>
          </p:cNvPr>
          <p:cNvSpPr>
            <a:spLocks noGrp="1"/>
          </p:cNvSpPr>
          <p:nvPr>
            <p:ph type="sldNum" sz="quarter" idx="12"/>
          </p:nvPr>
        </p:nvSpPr>
        <p:spPr/>
        <p:txBody>
          <a:bodyPr/>
          <a:lstStyle/>
          <a:p>
            <a:fld id="{F1FD93E4-D440-4DBE-A134-B34740B4887A}" type="slidenum">
              <a:rPr lang="zh-CN" altLang="en-US" smtClean="0"/>
              <a:t>22</a:t>
            </a:fld>
            <a:endParaRPr lang="zh-CN" altLang="en-US"/>
          </a:p>
        </p:txBody>
      </p:sp>
    </p:spTree>
    <p:extLst>
      <p:ext uri="{BB962C8B-B14F-4D97-AF65-F5344CB8AC3E}">
        <p14:creationId xmlns:p14="http://schemas.microsoft.com/office/powerpoint/2010/main" val="1145861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FBE4A306-D917-4FBB-802C-6CBE8AFFFF59}"/>
              </a:ext>
            </a:extLst>
          </p:cNvPr>
          <p:cNvSpPr>
            <a:spLocks noGrp="1"/>
          </p:cNvSpPr>
          <p:nvPr>
            <p:ph type="ctrTitle"/>
          </p:nvPr>
        </p:nvSpPr>
        <p:spPr/>
        <p:txBody>
          <a:bodyPr/>
          <a:lstStyle/>
          <a:p>
            <a:r>
              <a:rPr lang="en-US" altLang="zh-CN" dirty="0"/>
              <a:t>Thanks &amp; QA?</a:t>
            </a:r>
            <a:endParaRPr lang="zh-CN" altLang="en-US" dirty="0"/>
          </a:p>
        </p:txBody>
      </p:sp>
      <p:sp>
        <p:nvSpPr>
          <p:cNvPr id="7" name="副标题 6">
            <a:extLst>
              <a:ext uri="{FF2B5EF4-FFF2-40B4-BE49-F238E27FC236}">
                <a16:creationId xmlns:a16="http://schemas.microsoft.com/office/drawing/2014/main" id="{3E9FE1A1-23A8-4FD3-AB93-3A56D7119A7A}"/>
              </a:ext>
            </a:extLst>
          </p:cNvPr>
          <p:cNvSpPr>
            <a:spLocks noGrp="1"/>
          </p:cNvSpPr>
          <p:nvPr>
            <p:ph type="subTitle" idx="1"/>
          </p:nvPr>
        </p:nvSpPr>
        <p:spPr/>
        <p:txBody>
          <a:bodyPr>
            <a:normAutofit fontScale="85000" lnSpcReduction="20000"/>
          </a:bodyPr>
          <a:lstStyle/>
          <a:p>
            <a:endParaRPr lang="en-US" altLang="zh-CN" dirty="0"/>
          </a:p>
          <a:p>
            <a:endParaRPr lang="en-US" altLang="zh-CN" dirty="0"/>
          </a:p>
          <a:p>
            <a:endParaRPr lang="en-US" altLang="zh-CN" dirty="0"/>
          </a:p>
          <a:p>
            <a:r>
              <a:rPr lang="en-US" altLang="zh-CN" dirty="0"/>
              <a:t>The code is available at </a:t>
            </a:r>
            <a:r>
              <a:rPr lang="en-US" altLang="zh-CN" u="sng" dirty="0"/>
              <a:t>https://</a:t>
            </a:r>
            <a:r>
              <a:rPr lang="en-US" altLang="zh-CN" u="sng" dirty="0" err="1"/>
              <a:t>github.com</a:t>
            </a:r>
            <a:r>
              <a:rPr lang="en-US" altLang="zh-CN" u="sng" dirty="0"/>
              <a:t>/</a:t>
            </a:r>
            <a:r>
              <a:rPr lang="en-US" altLang="zh-CN" u="sng" dirty="0" err="1"/>
              <a:t>DongHande</a:t>
            </a:r>
            <a:r>
              <a:rPr lang="en-US" altLang="zh-CN" u="sng" dirty="0"/>
              <a:t>/</a:t>
            </a:r>
            <a:r>
              <a:rPr lang="en-US" altLang="zh-CN" u="sng" dirty="0" err="1"/>
              <a:t>PT_propagation_then_training</a:t>
            </a:r>
            <a:endParaRPr lang="zh-CN" altLang="en-US" u="sng" dirty="0"/>
          </a:p>
        </p:txBody>
      </p:sp>
      <p:sp>
        <p:nvSpPr>
          <p:cNvPr id="8" name="灯片编号占位符 7">
            <a:extLst>
              <a:ext uri="{FF2B5EF4-FFF2-40B4-BE49-F238E27FC236}">
                <a16:creationId xmlns:a16="http://schemas.microsoft.com/office/drawing/2014/main" id="{939ACB04-5493-4C85-B846-999EBE950437}"/>
              </a:ext>
            </a:extLst>
          </p:cNvPr>
          <p:cNvSpPr>
            <a:spLocks noGrp="1"/>
          </p:cNvSpPr>
          <p:nvPr>
            <p:ph type="sldNum" sz="quarter" idx="12"/>
          </p:nvPr>
        </p:nvSpPr>
        <p:spPr/>
        <p:txBody>
          <a:bodyPr/>
          <a:lstStyle/>
          <a:p>
            <a:fld id="{F1FD93E4-D440-4DBE-A134-B34740B4887A}" type="slidenum">
              <a:rPr lang="zh-CN" altLang="en-US" smtClean="0"/>
              <a:t>23</a:t>
            </a:fld>
            <a:endParaRPr lang="zh-CN" altLang="en-US"/>
          </a:p>
        </p:txBody>
      </p:sp>
    </p:spTree>
    <p:extLst>
      <p:ext uri="{BB962C8B-B14F-4D97-AF65-F5344CB8AC3E}">
        <p14:creationId xmlns:p14="http://schemas.microsoft.com/office/powerpoint/2010/main" val="1750620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AB99F-1D26-2549-859E-ED89E9BE3A55}"/>
              </a:ext>
            </a:extLst>
          </p:cNvPr>
          <p:cNvSpPr>
            <a:spLocks noGrp="1"/>
          </p:cNvSpPr>
          <p:nvPr>
            <p:ph type="title"/>
          </p:nvPr>
        </p:nvSpPr>
        <p:spPr>
          <a:xfrm>
            <a:off x="764485" y="92116"/>
            <a:ext cx="7886700" cy="819065"/>
          </a:xfrm>
        </p:spPr>
        <p:txBody>
          <a:bodyPr/>
          <a:lstStyle/>
          <a:p>
            <a:r>
              <a:rPr kumimoji="1" lang="en-US" altLang="zh-CN" dirty="0"/>
              <a:t>From GCN to decoupled GCN</a:t>
            </a:r>
            <a:endParaRPr kumimoji="1" lang="zh-CN" altLang="en-US" dirty="0"/>
          </a:p>
        </p:txBody>
      </p:sp>
      <p:sp>
        <p:nvSpPr>
          <p:cNvPr id="3" name="内容占位符 2">
            <a:extLst>
              <a:ext uri="{FF2B5EF4-FFF2-40B4-BE49-F238E27FC236}">
                <a16:creationId xmlns:a16="http://schemas.microsoft.com/office/drawing/2014/main" id="{C3682821-1454-3D4A-92A0-27BD24F9FC38}"/>
              </a:ext>
            </a:extLst>
          </p:cNvPr>
          <p:cNvSpPr>
            <a:spLocks noGrp="1"/>
          </p:cNvSpPr>
          <p:nvPr>
            <p:ph idx="1"/>
          </p:nvPr>
        </p:nvSpPr>
        <p:spPr/>
        <p:txBody>
          <a:bodyPr/>
          <a:lstStyle/>
          <a:p>
            <a:r>
              <a:rPr kumimoji="1" lang="en-US" altLang="zh-CN" dirty="0"/>
              <a:t>Predict then propagate (APPNP): </a:t>
            </a:r>
          </a:p>
          <a:p>
            <a:endParaRPr kumimoji="1" lang="en-US" altLang="zh-CN" dirty="0"/>
          </a:p>
          <a:p>
            <a:endParaRPr kumimoji="1" lang="en-US" altLang="zh-CN" dirty="0"/>
          </a:p>
          <a:p>
            <a:endParaRPr kumimoji="1" lang="en-US" altLang="zh-CN" dirty="0"/>
          </a:p>
          <a:p>
            <a:endParaRPr kumimoji="1" lang="en-US" altLang="zh-CN" dirty="0"/>
          </a:p>
          <a:p>
            <a:endParaRPr kumimoji="1" lang="en-US" altLang="zh-CN" dirty="0"/>
          </a:p>
          <a:p>
            <a:r>
              <a:rPr kumimoji="1" lang="en-US" altLang="zh-CN" dirty="0"/>
              <a:t>APPNP decouples neighborhood aggregation and feature transformation: </a:t>
            </a:r>
            <a:r>
              <a:rPr kumimoji="1" lang="en-US" altLang="zh-CN" b="1" dirty="0">
                <a:solidFill>
                  <a:srgbClr val="FF0000"/>
                </a:solidFill>
              </a:rPr>
              <a:t>DECOUPLED GCN! </a:t>
            </a:r>
          </a:p>
          <a:p>
            <a:pPr marL="800100" lvl="1" indent="-342900">
              <a:buFont typeface="Wingdings" pitchFamily="2" charset="2"/>
              <a:buChar char="Ø"/>
            </a:pPr>
            <a:r>
              <a:rPr kumimoji="1" lang="en-US" altLang="zh-CN" dirty="0"/>
              <a:t>SOTA performance</a:t>
            </a:r>
          </a:p>
          <a:p>
            <a:pPr marL="800100" lvl="1" indent="-342900">
              <a:buFont typeface="Wingdings" pitchFamily="2" charset="2"/>
              <a:buChar char="Ø"/>
            </a:pPr>
            <a:r>
              <a:rPr kumimoji="1" lang="en-US" altLang="zh-CN" dirty="0"/>
              <a:t>High efficiency</a:t>
            </a:r>
            <a:endParaRPr kumimoji="1" lang="zh-CN" altLang="en-US" dirty="0"/>
          </a:p>
        </p:txBody>
      </p:sp>
      <p:sp>
        <p:nvSpPr>
          <p:cNvPr id="4" name="灯片编号占位符 3">
            <a:extLst>
              <a:ext uri="{FF2B5EF4-FFF2-40B4-BE49-F238E27FC236}">
                <a16:creationId xmlns:a16="http://schemas.microsoft.com/office/drawing/2014/main" id="{6E38E42D-3855-2B4F-A1CC-7DEA097AD381}"/>
              </a:ext>
            </a:extLst>
          </p:cNvPr>
          <p:cNvSpPr>
            <a:spLocks noGrp="1"/>
          </p:cNvSpPr>
          <p:nvPr>
            <p:ph type="sldNum" sz="quarter" idx="12"/>
          </p:nvPr>
        </p:nvSpPr>
        <p:spPr/>
        <p:txBody>
          <a:bodyPr/>
          <a:lstStyle/>
          <a:p>
            <a:fld id="{F1FD93E4-D440-4DBE-A134-B34740B4887A}" type="slidenum">
              <a:rPr lang="zh-CN" altLang="en-US" smtClean="0"/>
              <a:t>3</a:t>
            </a:fld>
            <a:endParaRPr lang="zh-CN" altLang="en-US"/>
          </a:p>
        </p:txBody>
      </p:sp>
      <p:pic>
        <p:nvPicPr>
          <p:cNvPr id="5" name="图片 4">
            <a:extLst>
              <a:ext uri="{FF2B5EF4-FFF2-40B4-BE49-F238E27FC236}">
                <a16:creationId xmlns:a16="http://schemas.microsoft.com/office/drawing/2014/main" id="{57FF939C-3F54-9042-B543-D8BEFB1FC231}"/>
              </a:ext>
            </a:extLst>
          </p:cNvPr>
          <p:cNvPicPr>
            <a:picLocks noChangeAspect="1"/>
          </p:cNvPicPr>
          <p:nvPr/>
        </p:nvPicPr>
        <p:blipFill>
          <a:blip r:embed="rId3"/>
          <a:stretch>
            <a:fillRect/>
          </a:stretch>
        </p:blipFill>
        <p:spPr>
          <a:xfrm>
            <a:off x="764485" y="1379055"/>
            <a:ext cx="7411554" cy="2696172"/>
          </a:xfrm>
          <a:prstGeom prst="rect">
            <a:avLst/>
          </a:prstGeom>
        </p:spPr>
      </p:pic>
      <p:sp>
        <p:nvSpPr>
          <p:cNvPr id="6" name="文本框 17">
            <a:extLst>
              <a:ext uri="{FF2B5EF4-FFF2-40B4-BE49-F238E27FC236}">
                <a16:creationId xmlns:a16="http://schemas.microsoft.com/office/drawing/2014/main" id="{6A35B2D8-3846-1C42-AE55-1D9036DEF906}"/>
              </a:ext>
            </a:extLst>
          </p:cNvPr>
          <p:cNvSpPr txBox="1"/>
          <p:nvPr/>
        </p:nvSpPr>
        <p:spPr>
          <a:xfrm>
            <a:off x="1404730" y="5754428"/>
            <a:ext cx="4797287"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1"/>
            <a:r>
              <a:rPr lang="en-US" altLang="zh-CN" sz="1800" i="1" dirty="0"/>
              <a:t>APPNP (ICLR 2019), DAGNN (KDD 2020) SGCN (ICML 2019), </a:t>
            </a:r>
            <a:r>
              <a:rPr lang="en-US" altLang="zh-CN" sz="1800" i="1" dirty="0" err="1"/>
              <a:t>lightGCN</a:t>
            </a:r>
            <a:r>
              <a:rPr lang="en-US" altLang="zh-CN" sz="1800" i="1" dirty="0"/>
              <a:t> (SIGIR 2020)</a:t>
            </a:r>
          </a:p>
        </p:txBody>
      </p:sp>
    </p:spTree>
    <p:extLst>
      <p:ext uri="{BB962C8B-B14F-4D97-AF65-F5344CB8AC3E}">
        <p14:creationId xmlns:p14="http://schemas.microsoft.com/office/powerpoint/2010/main" val="438560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EF976-4569-CB42-A003-C5215D9A0AD3}"/>
              </a:ext>
            </a:extLst>
          </p:cNvPr>
          <p:cNvSpPr>
            <a:spLocks noGrp="1"/>
          </p:cNvSpPr>
          <p:nvPr>
            <p:ph type="title"/>
          </p:nvPr>
        </p:nvSpPr>
        <p:spPr/>
        <p:txBody>
          <a:bodyPr/>
          <a:lstStyle/>
          <a:p>
            <a:r>
              <a:rPr kumimoji="1" lang="en-US" altLang="zh-CN" dirty="0"/>
              <a:t>Graph Information diffusion</a:t>
            </a:r>
            <a:endParaRPr kumimoji="1" lang="zh-CN" altLang="en-US" dirty="0"/>
          </a:p>
        </p:txBody>
      </p:sp>
      <p:sp>
        <p:nvSpPr>
          <p:cNvPr id="3" name="内容占位符 2">
            <a:extLst>
              <a:ext uri="{FF2B5EF4-FFF2-40B4-BE49-F238E27FC236}">
                <a16:creationId xmlns:a16="http://schemas.microsoft.com/office/drawing/2014/main" id="{F140A6AF-B3F7-4445-A2B2-A1F3CB63AA31}"/>
              </a:ext>
            </a:extLst>
          </p:cNvPr>
          <p:cNvSpPr>
            <a:spLocks noGrp="1"/>
          </p:cNvSpPr>
          <p:nvPr>
            <p:ph idx="1"/>
          </p:nvPr>
        </p:nvSpPr>
        <p:spPr>
          <a:xfrm>
            <a:off x="628650" y="955589"/>
            <a:ext cx="7886700" cy="5400766"/>
          </a:xfrm>
        </p:spPr>
        <p:txBody>
          <a:bodyPr/>
          <a:lstStyle/>
          <a:p>
            <a:r>
              <a:rPr kumimoji="1" lang="en-US" altLang="zh-CN" dirty="0"/>
              <a:t>Label propagation vs. representation aggregation: </a:t>
            </a:r>
          </a:p>
          <a:p>
            <a:endParaRPr kumimoji="1" lang="en-US" altLang="zh-CN" dirty="0"/>
          </a:p>
          <a:p>
            <a:endParaRPr kumimoji="1" lang="en-US" altLang="zh-CN" dirty="0"/>
          </a:p>
          <a:p>
            <a:endParaRPr kumimoji="1" lang="en-US" altLang="zh-CN" dirty="0"/>
          </a:p>
          <a:p>
            <a:endParaRPr kumimoji="1" lang="en-US" altLang="zh-CN" dirty="0"/>
          </a:p>
          <a:p>
            <a:r>
              <a:rPr kumimoji="1" lang="en-US" altLang="zh-CN" dirty="0"/>
              <a:t>Indirect diffusion vs. direct diffusion: </a:t>
            </a:r>
          </a:p>
          <a:p>
            <a:endParaRPr kumimoji="1" lang="zh-CN" altLang="en-US" dirty="0"/>
          </a:p>
        </p:txBody>
      </p:sp>
      <p:sp>
        <p:nvSpPr>
          <p:cNvPr id="4" name="灯片编号占位符 3">
            <a:extLst>
              <a:ext uri="{FF2B5EF4-FFF2-40B4-BE49-F238E27FC236}">
                <a16:creationId xmlns:a16="http://schemas.microsoft.com/office/drawing/2014/main" id="{0214D4A8-5953-004A-A38E-7F460AF6D3F9}"/>
              </a:ext>
            </a:extLst>
          </p:cNvPr>
          <p:cNvSpPr>
            <a:spLocks noGrp="1"/>
          </p:cNvSpPr>
          <p:nvPr>
            <p:ph type="sldNum" sz="quarter" idx="12"/>
          </p:nvPr>
        </p:nvSpPr>
        <p:spPr/>
        <p:txBody>
          <a:bodyPr/>
          <a:lstStyle/>
          <a:p>
            <a:fld id="{F1FD93E4-D440-4DBE-A134-B34740B4887A}" type="slidenum">
              <a:rPr lang="zh-CN" altLang="en-US" smtClean="0"/>
              <a:t>4</a:t>
            </a:fld>
            <a:endParaRPr lang="zh-CN" altLang="en-US"/>
          </a:p>
        </p:txBody>
      </p:sp>
      <p:sp>
        <p:nvSpPr>
          <p:cNvPr id="8" name="椭圆 7">
            <a:extLst>
              <a:ext uri="{FF2B5EF4-FFF2-40B4-BE49-F238E27FC236}">
                <a16:creationId xmlns:a16="http://schemas.microsoft.com/office/drawing/2014/main" id="{02480435-01BE-D446-A06B-C82EBE46D17B}"/>
              </a:ext>
            </a:extLst>
          </p:cNvPr>
          <p:cNvSpPr/>
          <p:nvPr/>
        </p:nvSpPr>
        <p:spPr>
          <a:xfrm>
            <a:off x="1362078" y="1775790"/>
            <a:ext cx="424069" cy="410817"/>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a:extLst>
              <a:ext uri="{FF2B5EF4-FFF2-40B4-BE49-F238E27FC236}">
                <a16:creationId xmlns:a16="http://schemas.microsoft.com/office/drawing/2014/main" id="{EF76ADC0-56F0-3549-A8B1-728374772C87}"/>
              </a:ext>
            </a:extLst>
          </p:cNvPr>
          <p:cNvSpPr/>
          <p:nvPr/>
        </p:nvSpPr>
        <p:spPr>
          <a:xfrm>
            <a:off x="675864" y="2623928"/>
            <a:ext cx="424069" cy="4108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a:extLst>
              <a:ext uri="{FF2B5EF4-FFF2-40B4-BE49-F238E27FC236}">
                <a16:creationId xmlns:a16="http://schemas.microsoft.com/office/drawing/2014/main" id="{DEF22669-A9A5-9A43-A7DA-C22E0E835DD0}"/>
              </a:ext>
            </a:extLst>
          </p:cNvPr>
          <p:cNvSpPr/>
          <p:nvPr/>
        </p:nvSpPr>
        <p:spPr>
          <a:xfrm>
            <a:off x="2064443" y="2623929"/>
            <a:ext cx="424069" cy="4108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 name="直线连接符 12">
            <a:extLst>
              <a:ext uri="{FF2B5EF4-FFF2-40B4-BE49-F238E27FC236}">
                <a16:creationId xmlns:a16="http://schemas.microsoft.com/office/drawing/2014/main" id="{9C23CC48-C44A-3645-B6A1-085357DB3D78}"/>
              </a:ext>
            </a:extLst>
          </p:cNvPr>
          <p:cNvCxnSpPr>
            <a:stCxn id="8" idx="5"/>
            <a:endCxn id="10" idx="1"/>
          </p:cNvCxnSpPr>
          <p:nvPr/>
        </p:nvCxnSpPr>
        <p:spPr>
          <a:xfrm>
            <a:off x="1724044" y="2126444"/>
            <a:ext cx="402502" cy="5576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线连接符 13">
            <a:extLst>
              <a:ext uri="{FF2B5EF4-FFF2-40B4-BE49-F238E27FC236}">
                <a16:creationId xmlns:a16="http://schemas.microsoft.com/office/drawing/2014/main" id="{D6C83401-4417-1642-8C2C-CEEF8921F8E0}"/>
              </a:ext>
            </a:extLst>
          </p:cNvPr>
          <p:cNvCxnSpPr>
            <a:cxnSpLocks/>
            <a:stCxn id="8" idx="3"/>
            <a:endCxn id="9" idx="7"/>
          </p:cNvCxnSpPr>
          <p:nvPr/>
        </p:nvCxnSpPr>
        <p:spPr>
          <a:xfrm flipH="1">
            <a:off x="1037830" y="2126444"/>
            <a:ext cx="386351" cy="557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EAAC2A98-C4C0-FD46-B097-FCA81FE21430}"/>
              </a:ext>
            </a:extLst>
          </p:cNvPr>
          <p:cNvSpPr/>
          <p:nvPr/>
        </p:nvSpPr>
        <p:spPr>
          <a:xfrm>
            <a:off x="6409894" y="1775791"/>
            <a:ext cx="424069" cy="410817"/>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a:extLst>
              <a:ext uri="{FF2B5EF4-FFF2-40B4-BE49-F238E27FC236}">
                <a16:creationId xmlns:a16="http://schemas.microsoft.com/office/drawing/2014/main" id="{F4864988-D192-E845-96F2-4EE7290B1631}"/>
              </a:ext>
            </a:extLst>
          </p:cNvPr>
          <p:cNvSpPr/>
          <p:nvPr/>
        </p:nvSpPr>
        <p:spPr>
          <a:xfrm>
            <a:off x="5723680" y="2623929"/>
            <a:ext cx="424069" cy="4108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a:extLst>
              <a:ext uri="{FF2B5EF4-FFF2-40B4-BE49-F238E27FC236}">
                <a16:creationId xmlns:a16="http://schemas.microsoft.com/office/drawing/2014/main" id="{F1E9ACD9-CE77-D047-9630-4BDFEF8B039B}"/>
              </a:ext>
            </a:extLst>
          </p:cNvPr>
          <p:cNvSpPr/>
          <p:nvPr/>
        </p:nvSpPr>
        <p:spPr>
          <a:xfrm>
            <a:off x="7112259" y="2623930"/>
            <a:ext cx="424069" cy="4108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1" name="直线连接符 20">
            <a:extLst>
              <a:ext uri="{FF2B5EF4-FFF2-40B4-BE49-F238E27FC236}">
                <a16:creationId xmlns:a16="http://schemas.microsoft.com/office/drawing/2014/main" id="{3F52CB13-4659-5C4B-B0C3-CB3C7F7A405D}"/>
              </a:ext>
            </a:extLst>
          </p:cNvPr>
          <p:cNvCxnSpPr>
            <a:stCxn id="18" idx="5"/>
            <a:endCxn id="20" idx="1"/>
          </p:cNvCxnSpPr>
          <p:nvPr/>
        </p:nvCxnSpPr>
        <p:spPr>
          <a:xfrm>
            <a:off x="6771860" y="2126445"/>
            <a:ext cx="402502" cy="5576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线连接符 21">
            <a:extLst>
              <a:ext uri="{FF2B5EF4-FFF2-40B4-BE49-F238E27FC236}">
                <a16:creationId xmlns:a16="http://schemas.microsoft.com/office/drawing/2014/main" id="{E1AF2114-D5B6-B44F-B8A0-CB718F1E0C42}"/>
              </a:ext>
            </a:extLst>
          </p:cNvPr>
          <p:cNvCxnSpPr>
            <a:cxnSpLocks/>
            <a:stCxn id="18" idx="3"/>
            <a:endCxn id="19" idx="7"/>
          </p:cNvCxnSpPr>
          <p:nvPr/>
        </p:nvCxnSpPr>
        <p:spPr>
          <a:xfrm flipH="1">
            <a:off x="6085646" y="2126445"/>
            <a:ext cx="386351" cy="557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线箭头连接符 23">
            <a:extLst>
              <a:ext uri="{FF2B5EF4-FFF2-40B4-BE49-F238E27FC236}">
                <a16:creationId xmlns:a16="http://schemas.microsoft.com/office/drawing/2014/main" id="{91DDC3BA-4A72-EF41-AE64-33EC8CE1B200}"/>
              </a:ext>
            </a:extLst>
          </p:cNvPr>
          <p:cNvCxnSpPr>
            <a:cxnSpLocks/>
          </p:cNvCxnSpPr>
          <p:nvPr/>
        </p:nvCxnSpPr>
        <p:spPr>
          <a:xfrm>
            <a:off x="703431" y="1734637"/>
            <a:ext cx="518688" cy="1610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D0233C13-EAB7-D44C-90C5-EEC13A521BB2}"/>
              </a:ext>
            </a:extLst>
          </p:cNvPr>
          <p:cNvCxnSpPr>
            <a:cxnSpLocks/>
          </p:cNvCxnSpPr>
          <p:nvPr/>
        </p:nvCxnSpPr>
        <p:spPr>
          <a:xfrm flipH="1">
            <a:off x="6946607" y="1810137"/>
            <a:ext cx="633195" cy="1710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5161CF0A-B04A-6C44-AAB2-1594B07CAA3F}"/>
              </a:ext>
            </a:extLst>
          </p:cNvPr>
          <p:cNvSpPr txBox="1"/>
          <p:nvPr/>
        </p:nvSpPr>
        <p:spPr>
          <a:xfrm>
            <a:off x="331019" y="1365305"/>
            <a:ext cx="1794081" cy="369332"/>
          </a:xfrm>
          <a:prstGeom prst="rect">
            <a:avLst/>
          </a:prstGeom>
          <a:noFill/>
        </p:spPr>
        <p:txBody>
          <a:bodyPr wrap="none" rtlCol="0">
            <a:spAutoFit/>
          </a:bodyPr>
          <a:lstStyle/>
          <a:p>
            <a:r>
              <a:rPr kumimoji="1" lang="en-US" altLang="zh-CN" dirty="0"/>
              <a:t>SOURCE NODE</a:t>
            </a:r>
            <a:endParaRPr kumimoji="1" lang="zh-CN" altLang="en-US" dirty="0"/>
          </a:p>
        </p:txBody>
      </p:sp>
      <p:sp>
        <p:nvSpPr>
          <p:cNvPr id="29" name="文本框 28">
            <a:extLst>
              <a:ext uri="{FF2B5EF4-FFF2-40B4-BE49-F238E27FC236}">
                <a16:creationId xmlns:a16="http://schemas.microsoft.com/office/drawing/2014/main" id="{DBF90779-D505-6D48-A10F-31ABD064CF8A}"/>
              </a:ext>
            </a:extLst>
          </p:cNvPr>
          <p:cNvSpPr txBox="1"/>
          <p:nvPr/>
        </p:nvSpPr>
        <p:spPr>
          <a:xfrm>
            <a:off x="6973922" y="1440805"/>
            <a:ext cx="1771447" cy="369332"/>
          </a:xfrm>
          <a:prstGeom prst="rect">
            <a:avLst/>
          </a:prstGeom>
          <a:noFill/>
        </p:spPr>
        <p:txBody>
          <a:bodyPr wrap="none" rtlCol="0">
            <a:spAutoFit/>
          </a:bodyPr>
          <a:lstStyle/>
          <a:p>
            <a:r>
              <a:rPr kumimoji="1" lang="en-US" altLang="zh-CN" dirty="0"/>
              <a:t>TARGET NODE</a:t>
            </a:r>
            <a:endParaRPr kumimoji="1" lang="zh-CN" altLang="en-US" dirty="0"/>
          </a:p>
        </p:txBody>
      </p:sp>
      <p:cxnSp>
        <p:nvCxnSpPr>
          <p:cNvPr id="33" name="直线箭头连接符 32">
            <a:extLst>
              <a:ext uri="{FF2B5EF4-FFF2-40B4-BE49-F238E27FC236}">
                <a16:creationId xmlns:a16="http://schemas.microsoft.com/office/drawing/2014/main" id="{C84E6815-E7E0-C645-9671-A940A407E59A}"/>
              </a:ext>
            </a:extLst>
          </p:cNvPr>
          <p:cNvCxnSpPr>
            <a:stCxn id="8" idx="3"/>
            <a:endCxn id="9" idx="7"/>
          </p:cNvCxnSpPr>
          <p:nvPr/>
        </p:nvCxnSpPr>
        <p:spPr>
          <a:xfrm flipH="1">
            <a:off x="1037830" y="2126444"/>
            <a:ext cx="386351" cy="557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a:extLst>
              <a:ext uri="{FF2B5EF4-FFF2-40B4-BE49-F238E27FC236}">
                <a16:creationId xmlns:a16="http://schemas.microsoft.com/office/drawing/2014/main" id="{13459763-D6A2-6345-8088-0A0E76D1AD8F}"/>
              </a:ext>
            </a:extLst>
          </p:cNvPr>
          <p:cNvCxnSpPr>
            <a:stCxn id="8" idx="5"/>
            <a:endCxn id="10" idx="1"/>
          </p:cNvCxnSpPr>
          <p:nvPr/>
        </p:nvCxnSpPr>
        <p:spPr>
          <a:xfrm>
            <a:off x="1724044" y="2126444"/>
            <a:ext cx="402502" cy="557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5FC75183-87F1-404E-91A5-DCE13FC84CA4}"/>
              </a:ext>
            </a:extLst>
          </p:cNvPr>
          <p:cNvCxnSpPr>
            <a:stCxn id="19" idx="7"/>
            <a:endCxn id="18" idx="3"/>
          </p:cNvCxnSpPr>
          <p:nvPr/>
        </p:nvCxnSpPr>
        <p:spPr>
          <a:xfrm flipV="1">
            <a:off x="6085646" y="2126445"/>
            <a:ext cx="386351" cy="557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2C1E8770-7460-4B40-A2D1-A7F66C991E0F}"/>
              </a:ext>
            </a:extLst>
          </p:cNvPr>
          <p:cNvCxnSpPr>
            <a:stCxn id="20" idx="1"/>
            <a:endCxn id="18" idx="5"/>
          </p:cNvCxnSpPr>
          <p:nvPr/>
        </p:nvCxnSpPr>
        <p:spPr>
          <a:xfrm flipH="1" flipV="1">
            <a:off x="6771860" y="2126445"/>
            <a:ext cx="402502" cy="557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椭圆 39">
            <a:extLst>
              <a:ext uri="{FF2B5EF4-FFF2-40B4-BE49-F238E27FC236}">
                <a16:creationId xmlns:a16="http://schemas.microsoft.com/office/drawing/2014/main" id="{D2CEE599-E625-E846-B896-657FACE2BBB0}"/>
              </a:ext>
            </a:extLst>
          </p:cNvPr>
          <p:cNvSpPr/>
          <p:nvPr/>
        </p:nvSpPr>
        <p:spPr>
          <a:xfrm>
            <a:off x="3450315" y="1775789"/>
            <a:ext cx="424069" cy="410817"/>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a:extLst>
              <a:ext uri="{FF2B5EF4-FFF2-40B4-BE49-F238E27FC236}">
                <a16:creationId xmlns:a16="http://schemas.microsoft.com/office/drawing/2014/main" id="{CEBAACED-5ECC-7A46-B9CE-59B6CE46C6D2}"/>
              </a:ext>
            </a:extLst>
          </p:cNvPr>
          <p:cNvSpPr/>
          <p:nvPr/>
        </p:nvSpPr>
        <p:spPr>
          <a:xfrm>
            <a:off x="2764101" y="2623927"/>
            <a:ext cx="424069" cy="410817"/>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a:extLst>
              <a:ext uri="{FF2B5EF4-FFF2-40B4-BE49-F238E27FC236}">
                <a16:creationId xmlns:a16="http://schemas.microsoft.com/office/drawing/2014/main" id="{BDA39DBC-A7BB-B248-9CEE-97D897966762}"/>
              </a:ext>
            </a:extLst>
          </p:cNvPr>
          <p:cNvSpPr/>
          <p:nvPr/>
        </p:nvSpPr>
        <p:spPr>
          <a:xfrm>
            <a:off x="4152680" y="2623928"/>
            <a:ext cx="424069" cy="410817"/>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3" name="直线连接符 42">
            <a:extLst>
              <a:ext uri="{FF2B5EF4-FFF2-40B4-BE49-F238E27FC236}">
                <a16:creationId xmlns:a16="http://schemas.microsoft.com/office/drawing/2014/main" id="{20B560D8-ADE5-BC4B-9E33-3139269229B3}"/>
              </a:ext>
            </a:extLst>
          </p:cNvPr>
          <p:cNvCxnSpPr>
            <a:stCxn id="40" idx="5"/>
            <a:endCxn id="42" idx="1"/>
          </p:cNvCxnSpPr>
          <p:nvPr/>
        </p:nvCxnSpPr>
        <p:spPr>
          <a:xfrm>
            <a:off x="3812281" y="2126443"/>
            <a:ext cx="402502" cy="5576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线连接符 43">
            <a:extLst>
              <a:ext uri="{FF2B5EF4-FFF2-40B4-BE49-F238E27FC236}">
                <a16:creationId xmlns:a16="http://schemas.microsoft.com/office/drawing/2014/main" id="{7F8E8A4E-C01D-2449-AE95-04F22356A7B7}"/>
              </a:ext>
            </a:extLst>
          </p:cNvPr>
          <p:cNvCxnSpPr>
            <a:cxnSpLocks/>
            <a:stCxn id="40" idx="3"/>
            <a:endCxn id="41" idx="7"/>
          </p:cNvCxnSpPr>
          <p:nvPr/>
        </p:nvCxnSpPr>
        <p:spPr>
          <a:xfrm flipH="1">
            <a:off x="3126067" y="2126443"/>
            <a:ext cx="386351" cy="557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线箭头连接符 45">
            <a:extLst>
              <a:ext uri="{FF2B5EF4-FFF2-40B4-BE49-F238E27FC236}">
                <a16:creationId xmlns:a16="http://schemas.microsoft.com/office/drawing/2014/main" id="{2A82547F-7ED2-DC40-BE10-CDDB58255A67}"/>
              </a:ext>
            </a:extLst>
          </p:cNvPr>
          <p:cNvCxnSpPr>
            <a:stCxn id="40" idx="3"/>
            <a:endCxn id="41" idx="7"/>
          </p:cNvCxnSpPr>
          <p:nvPr/>
        </p:nvCxnSpPr>
        <p:spPr>
          <a:xfrm flipH="1">
            <a:off x="3126067" y="2126443"/>
            <a:ext cx="386351" cy="557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31C1A2C2-11F0-3B49-901B-C88639279444}"/>
              </a:ext>
            </a:extLst>
          </p:cNvPr>
          <p:cNvCxnSpPr>
            <a:stCxn id="40" idx="5"/>
            <a:endCxn id="42" idx="1"/>
          </p:cNvCxnSpPr>
          <p:nvPr/>
        </p:nvCxnSpPr>
        <p:spPr>
          <a:xfrm>
            <a:off x="3812281" y="2126443"/>
            <a:ext cx="402502" cy="557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062834E8-24E3-B14F-8BBA-23BB14651E34}"/>
              </a:ext>
            </a:extLst>
          </p:cNvPr>
          <p:cNvSpPr txBox="1"/>
          <p:nvPr/>
        </p:nvSpPr>
        <p:spPr>
          <a:xfrm>
            <a:off x="1724044" y="3092899"/>
            <a:ext cx="2020746" cy="369332"/>
          </a:xfrm>
          <a:prstGeom prst="rect">
            <a:avLst/>
          </a:prstGeom>
          <a:noFill/>
        </p:spPr>
        <p:txBody>
          <a:bodyPr wrap="none" rtlCol="0">
            <a:spAutoFit/>
          </a:bodyPr>
          <a:lstStyle/>
          <a:p>
            <a:r>
              <a:rPr kumimoji="1" lang="en-US" altLang="zh-CN" b="1" dirty="0">
                <a:solidFill>
                  <a:srgbClr val="FF0000"/>
                </a:solidFill>
              </a:rPr>
              <a:t>Label Propagation</a:t>
            </a:r>
            <a:endParaRPr kumimoji="1" lang="zh-CN" altLang="en-US" b="1" dirty="0">
              <a:solidFill>
                <a:srgbClr val="FF0000"/>
              </a:solidFill>
            </a:endParaRPr>
          </a:p>
        </p:txBody>
      </p:sp>
      <p:sp>
        <p:nvSpPr>
          <p:cNvPr id="53" name="文本框 52">
            <a:extLst>
              <a:ext uri="{FF2B5EF4-FFF2-40B4-BE49-F238E27FC236}">
                <a16:creationId xmlns:a16="http://schemas.microsoft.com/office/drawing/2014/main" id="{3C18A141-0472-4C43-8498-6074D1CD70C8}"/>
              </a:ext>
            </a:extLst>
          </p:cNvPr>
          <p:cNvSpPr txBox="1"/>
          <p:nvPr/>
        </p:nvSpPr>
        <p:spPr>
          <a:xfrm>
            <a:off x="5387474" y="3181576"/>
            <a:ext cx="2768771" cy="369332"/>
          </a:xfrm>
          <a:prstGeom prst="rect">
            <a:avLst/>
          </a:prstGeom>
          <a:noFill/>
        </p:spPr>
        <p:txBody>
          <a:bodyPr wrap="none" rtlCol="0">
            <a:spAutoFit/>
          </a:bodyPr>
          <a:lstStyle/>
          <a:p>
            <a:r>
              <a:rPr kumimoji="1" lang="en-US" altLang="zh-CN" dirty="0"/>
              <a:t>Representation Aggregation</a:t>
            </a:r>
            <a:endParaRPr kumimoji="1" lang="zh-CN" altLang="en-US" dirty="0"/>
          </a:p>
        </p:txBody>
      </p:sp>
      <p:sp>
        <p:nvSpPr>
          <p:cNvPr id="54" name="椭圆 53">
            <a:extLst>
              <a:ext uri="{FF2B5EF4-FFF2-40B4-BE49-F238E27FC236}">
                <a16:creationId xmlns:a16="http://schemas.microsoft.com/office/drawing/2014/main" id="{BB32DC15-7C18-BB42-AD82-BB3182EF4D63}"/>
              </a:ext>
            </a:extLst>
          </p:cNvPr>
          <p:cNvSpPr/>
          <p:nvPr/>
        </p:nvSpPr>
        <p:spPr>
          <a:xfrm>
            <a:off x="748538" y="4255885"/>
            <a:ext cx="424069" cy="410817"/>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a:extLst>
              <a:ext uri="{FF2B5EF4-FFF2-40B4-BE49-F238E27FC236}">
                <a16:creationId xmlns:a16="http://schemas.microsoft.com/office/drawing/2014/main" id="{3812FE81-EA54-4544-BCFE-C95C72B076F2}"/>
              </a:ext>
            </a:extLst>
          </p:cNvPr>
          <p:cNvSpPr/>
          <p:nvPr/>
        </p:nvSpPr>
        <p:spPr>
          <a:xfrm>
            <a:off x="1409482" y="5104026"/>
            <a:ext cx="424069" cy="410817"/>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7" name="直线连接符 56">
            <a:extLst>
              <a:ext uri="{FF2B5EF4-FFF2-40B4-BE49-F238E27FC236}">
                <a16:creationId xmlns:a16="http://schemas.microsoft.com/office/drawing/2014/main" id="{5592535C-40C3-B941-A2F5-902E28879866}"/>
              </a:ext>
            </a:extLst>
          </p:cNvPr>
          <p:cNvCxnSpPr>
            <a:stCxn id="54" idx="5"/>
            <a:endCxn id="56" idx="1"/>
          </p:cNvCxnSpPr>
          <p:nvPr/>
        </p:nvCxnSpPr>
        <p:spPr>
          <a:xfrm>
            <a:off x="1110504" y="4606539"/>
            <a:ext cx="361081" cy="557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椭圆 61">
            <a:extLst>
              <a:ext uri="{FF2B5EF4-FFF2-40B4-BE49-F238E27FC236}">
                <a16:creationId xmlns:a16="http://schemas.microsoft.com/office/drawing/2014/main" id="{729F5A34-4B23-CC44-9175-26E6A7B76AF9}"/>
              </a:ext>
            </a:extLst>
          </p:cNvPr>
          <p:cNvSpPr/>
          <p:nvPr/>
        </p:nvSpPr>
        <p:spPr>
          <a:xfrm>
            <a:off x="2064443" y="4255885"/>
            <a:ext cx="424069" cy="4108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3" name="直线连接符 62">
            <a:extLst>
              <a:ext uri="{FF2B5EF4-FFF2-40B4-BE49-F238E27FC236}">
                <a16:creationId xmlns:a16="http://schemas.microsoft.com/office/drawing/2014/main" id="{CD18ECA8-445F-684B-8CE9-4C0AE7D42D1C}"/>
              </a:ext>
            </a:extLst>
          </p:cNvPr>
          <p:cNvCxnSpPr>
            <a:cxnSpLocks/>
            <a:stCxn id="62" idx="3"/>
            <a:endCxn id="56" idx="7"/>
          </p:cNvCxnSpPr>
          <p:nvPr/>
        </p:nvCxnSpPr>
        <p:spPr>
          <a:xfrm flipH="1">
            <a:off x="1771448" y="4606539"/>
            <a:ext cx="355098" cy="557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椭圆 69">
            <a:extLst>
              <a:ext uri="{FF2B5EF4-FFF2-40B4-BE49-F238E27FC236}">
                <a16:creationId xmlns:a16="http://schemas.microsoft.com/office/drawing/2014/main" id="{CFE63AF7-676E-5A42-9DFA-02D65CCB6DD7}"/>
              </a:ext>
            </a:extLst>
          </p:cNvPr>
          <p:cNvSpPr/>
          <p:nvPr/>
        </p:nvSpPr>
        <p:spPr>
          <a:xfrm>
            <a:off x="2832953" y="4249756"/>
            <a:ext cx="424069" cy="410817"/>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a:extLst>
              <a:ext uri="{FF2B5EF4-FFF2-40B4-BE49-F238E27FC236}">
                <a16:creationId xmlns:a16="http://schemas.microsoft.com/office/drawing/2014/main" id="{4FA9E58D-6559-A44C-AF8C-87CF47F55116}"/>
              </a:ext>
            </a:extLst>
          </p:cNvPr>
          <p:cNvSpPr/>
          <p:nvPr/>
        </p:nvSpPr>
        <p:spPr>
          <a:xfrm>
            <a:off x="3493897" y="5097897"/>
            <a:ext cx="424069" cy="410817"/>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2" name="直线连接符 71">
            <a:extLst>
              <a:ext uri="{FF2B5EF4-FFF2-40B4-BE49-F238E27FC236}">
                <a16:creationId xmlns:a16="http://schemas.microsoft.com/office/drawing/2014/main" id="{4B396A4B-1704-7045-BF4C-6470CA7B3FE0}"/>
              </a:ext>
            </a:extLst>
          </p:cNvPr>
          <p:cNvCxnSpPr>
            <a:stCxn id="70" idx="5"/>
            <a:endCxn id="71" idx="1"/>
          </p:cNvCxnSpPr>
          <p:nvPr/>
        </p:nvCxnSpPr>
        <p:spPr>
          <a:xfrm>
            <a:off x="3194919" y="4600410"/>
            <a:ext cx="361081" cy="557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椭圆 72">
            <a:extLst>
              <a:ext uri="{FF2B5EF4-FFF2-40B4-BE49-F238E27FC236}">
                <a16:creationId xmlns:a16="http://schemas.microsoft.com/office/drawing/2014/main" id="{7354C10D-02F7-7A41-ACDD-6F2C6AEA0EEE}"/>
              </a:ext>
            </a:extLst>
          </p:cNvPr>
          <p:cNvSpPr/>
          <p:nvPr/>
        </p:nvSpPr>
        <p:spPr>
          <a:xfrm>
            <a:off x="4148858" y="4249756"/>
            <a:ext cx="424069" cy="410817"/>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4" name="直线连接符 73">
            <a:extLst>
              <a:ext uri="{FF2B5EF4-FFF2-40B4-BE49-F238E27FC236}">
                <a16:creationId xmlns:a16="http://schemas.microsoft.com/office/drawing/2014/main" id="{05C39FFC-AC00-EE45-9C9B-1E17445A127F}"/>
              </a:ext>
            </a:extLst>
          </p:cNvPr>
          <p:cNvCxnSpPr>
            <a:cxnSpLocks/>
            <a:stCxn id="73" idx="3"/>
            <a:endCxn id="71" idx="7"/>
          </p:cNvCxnSpPr>
          <p:nvPr/>
        </p:nvCxnSpPr>
        <p:spPr>
          <a:xfrm flipH="1">
            <a:off x="3855863" y="4600410"/>
            <a:ext cx="355098" cy="557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椭圆 74">
            <a:extLst>
              <a:ext uri="{FF2B5EF4-FFF2-40B4-BE49-F238E27FC236}">
                <a16:creationId xmlns:a16="http://schemas.microsoft.com/office/drawing/2014/main" id="{BB32DC15-7C18-BB42-AD82-BB3182EF4D63}"/>
              </a:ext>
            </a:extLst>
          </p:cNvPr>
          <p:cNvSpPr/>
          <p:nvPr/>
        </p:nvSpPr>
        <p:spPr>
          <a:xfrm>
            <a:off x="5707721" y="4189651"/>
            <a:ext cx="424069" cy="410817"/>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76" name="椭圆 75">
            <a:extLst>
              <a:ext uri="{FF2B5EF4-FFF2-40B4-BE49-F238E27FC236}">
                <a16:creationId xmlns:a16="http://schemas.microsoft.com/office/drawing/2014/main" id="{3812FE81-EA54-4544-BCFE-C95C72B076F2}"/>
              </a:ext>
            </a:extLst>
          </p:cNvPr>
          <p:cNvSpPr/>
          <p:nvPr/>
        </p:nvSpPr>
        <p:spPr>
          <a:xfrm>
            <a:off x="6368665" y="5037792"/>
            <a:ext cx="424069" cy="410817"/>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77" name="直线连接符 76">
            <a:extLst>
              <a:ext uri="{FF2B5EF4-FFF2-40B4-BE49-F238E27FC236}">
                <a16:creationId xmlns:a16="http://schemas.microsoft.com/office/drawing/2014/main" id="{5592535C-40C3-B941-A2F5-902E28879866}"/>
              </a:ext>
            </a:extLst>
          </p:cNvPr>
          <p:cNvCxnSpPr>
            <a:stCxn id="75" idx="5"/>
            <a:endCxn id="76" idx="1"/>
          </p:cNvCxnSpPr>
          <p:nvPr/>
        </p:nvCxnSpPr>
        <p:spPr>
          <a:xfrm>
            <a:off x="6069687" y="4540305"/>
            <a:ext cx="361081" cy="557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椭圆 77">
            <a:extLst>
              <a:ext uri="{FF2B5EF4-FFF2-40B4-BE49-F238E27FC236}">
                <a16:creationId xmlns:a16="http://schemas.microsoft.com/office/drawing/2014/main" id="{729F5A34-4B23-CC44-9175-26E6A7B76AF9}"/>
              </a:ext>
            </a:extLst>
          </p:cNvPr>
          <p:cNvSpPr/>
          <p:nvPr/>
        </p:nvSpPr>
        <p:spPr>
          <a:xfrm>
            <a:off x="7023626" y="4189651"/>
            <a:ext cx="424069" cy="410817"/>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79" name="直线连接符 78">
            <a:extLst>
              <a:ext uri="{FF2B5EF4-FFF2-40B4-BE49-F238E27FC236}">
                <a16:creationId xmlns:a16="http://schemas.microsoft.com/office/drawing/2014/main" id="{CD18ECA8-445F-684B-8CE9-4C0AE7D42D1C}"/>
              </a:ext>
            </a:extLst>
          </p:cNvPr>
          <p:cNvCxnSpPr>
            <a:cxnSpLocks/>
            <a:stCxn id="78" idx="3"/>
            <a:endCxn id="76" idx="7"/>
          </p:cNvCxnSpPr>
          <p:nvPr/>
        </p:nvCxnSpPr>
        <p:spPr>
          <a:xfrm flipH="1">
            <a:off x="6730631" y="4540305"/>
            <a:ext cx="355098" cy="5576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线箭头连接符 81">
            <a:extLst>
              <a:ext uri="{FF2B5EF4-FFF2-40B4-BE49-F238E27FC236}">
                <a16:creationId xmlns:a16="http://schemas.microsoft.com/office/drawing/2014/main" id="{DA620C21-2E18-1F42-8DC2-54CB66F7986C}"/>
              </a:ext>
            </a:extLst>
          </p:cNvPr>
          <p:cNvCxnSpPr>
            <a:cxnSpLocks/>
            <a:stCxn id="54" idx="5"/>
            <a:endCxn id="56" idx="1"/>
          </p:cNvCxnSpPr>
          <p:nvPr/>
        </p:nvCxnSpPr>
        <p:spPr>
          <a:xfrm>
            <a:off x="1110504" y="4606539"/>
            <a:ext cx="361081" cy="55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直线箭头连接符 84">
            <a:extLst>
              <a:ext uri="{FF2B5EF4-FFF2-40B4-BE49-F238E27FC236}">
                <a16:creationId xmlns:a16="http://schemas.microsoft.com/office/drawing/2014/main" id="{43284548-5F9C-3F42-989F-214C28FF75D2}"/>
              </a:ext>
            </a:extLst>
          </p:cNvPr>
          <p:cNvCxnSpPr>
            <a:cxnSpLocks/>
            <a:stCxn id="71" idx="7"/>
            <a:endCxn id="73" idx="3"/>
          </p:cNvCxnSpPr>
          <p:nvPr/>
        </p:nvCxnSpPr>
        <p:spPr>
          <a:xfrm flipV="1">
            <a:off x="3855863" y="4600410"/>
            <a:ext cx="355098" cy="55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线箭头连接符 88">
            <a:extLst>
              <a:ext uri="{FF2B5EF4-FFF2-40B4-BE49-F238E27FC236}">
                <a16:creationId xmlns:a16="http://schemas.microsoft.com/office/drawing/2014/main" id="{CEFF1648-1A72-DA46-9D36-2151F9A73F09}"/>
              </a:ext>
            </a:extLst>
          </p:cNvPr>
          <p:cNvCxnSpPr>
            <a:cxnSpLocks/>
          </p:cNvCxnSpPr>
          <p:nvPr/>
        </p:nvCxnSpPr>
        <p:spPr>
          <a:xfrm>
            <a:off x="6074541" y="4540305"/>
            <a:ext cx="361081" cy="557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曲线连接符 113">
            <a:extLst>
              <a:ext uri="{FF2B5EF4-FFF2-40B4-BE49-F238E27FC236}">
                <a16:creationId xmlns:a16="http://schemas.microsoft.com/office/drawing/2014/main" id="{B09FE496-5DFF-9F41-8A75-7BAB2C988826}"/>
              </a:ext>
            </a:extLst>
          </p:cNvPr>
          <p:cNvCxnSpPr>
            <a:stCxn id="75" idx="5"/>
            <a:endCxn id="78" idx="3"/>
          </p:cNvCxnSpPr>
          <p:nvPr/>
        </p:nvCxnSpPr>
        <p:spPr>
          <a:xfrm rot="16200000" flipH="1">
            <a:off x="6577708" y="4032284"/>
            <a:ext cx="12700" cy="1016042"/>
          </a:xfrm>
          <a:prstGeom prst="curvedConnector3">
            <a:avLst>
              <a:gd name="adj1" fmla="val 1230252"/>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文本框 115">
            <a:extLst>
              <a:ext uri="{FF2B5EF4-FFF2-40B4-BE49-F238E27FC236}">
                <a16:creationId xmlns:a16="http://schemas.microsoft.com/office/drawing/2014/main" id="{00C9EBFB-FC1C-4846-81D3-5686836FCDDB}"/>
              </a:ext>
            </a:extLst>
          </p:cNvPr>
          <p:cNvSpPr txBox="1"/>
          <p:nvPr/>
        </p:nvSpPr>
        <p:spPr>
          <a:xfrm>
            <a:off x="576492" y="4853126"/>
            <a:ext cx="768159" cy="369332"/>
          </a:xfrm>
          <a:prstGeom prst="rect">
            <a:avLst/>
          </a:prstGeom>
          <a:noFill/>
        </p:spPr>
        <p:txBody>
          <a:bodyPr wrap="none" rtlCol="0">
            <a:spAutoFit/>
          </a:bodyPr>
          <a:lstStyle/>
          <a:p>
            <a:r>
              <a:rPr kumimoji="1" lang="en-US" altLang="zh-CN" dirty="0"/>
              <a:t>Step 1</a:t>
            </a:r>
            <a:endParaRPr kumimoji="1" lang="zh-CN" altLang="en-US" dirty="0"/>
          </a:p>
        </p:txBody>
      </p:sp>
      <p:sp>
        <p:nvSpPr>
          <p:cNvPr id="117" name="文本框 116">
            <a:extLst>
              <a:ext uri="{FF2B5EF4-FFF2-40B4-BE49-F238E27FC236}">
                <a16:creationId xmlns:a16="http://schemas.microsoft.com/office/drawing/2014/main" id="{FC0AAF15-9167-C147-8125-EA823ECCD7D9}"/>
              </a:ext>
            </a:extLst>
          </p:cNvPr>
          <p:cNvSpPr txBox="1"/>
          <p:nvPr/>
        </p:nvSpPr>
        <p:spPr>
          <a:xfrm>
            <a:off x="4013448" y="4819130"/>
            <a:ext cx="768159" cy="369332"/>
          </a:xfrm>
          <a:prstGeom prst="rect">
            <a:avLst/>
          </a:prstGeom>
          <a:noFill/>
        </p:spPr>
        <p:txBody>
          <a:bodyPr wrap="none" rtlCol="0">
            <a:spAutoFit/>
          </a:bodyPr>
          <a:lstStyle/>
          <a:p>
            <a:r>
              <a:rPr kumimoji="1" lang="en-US" altLang="zh-CN" dirty="0"/>
              <a:t>Step 2</a:t>
            </a:r>
            <a:endParaRPr kumimoji="1" lang="zh-CN" altLang="en-US" dirty="0"/>
          </a:p>
        </p:txBody>
      </p:sp>
      <p:sp>
        <p:nvSpPr>
          <p:cNvPr id="119" name="文本框 118">
            <a:extLst>
              <a:ext uri="{FF2B5EF4-FFF2-40B4-BE49-F238E27FC236}">
                <a16:creationId xmlns:a16="http://schemas.microsoft.com/office/drawing/2014/main" id="{5984AE04-4690-6A46-B237-7E94134E5774}"/>
              </a:ext>
            </a:extLst>
          </p:cNvPr>
          <p:cNvSpPr txBox="1"/>
          <p:nvPr/>
        </p:nvSpPr>
        <p:spPr>
          <a:xfrm>
            <a:off x="867807" y="5626344"/>
            <a:ext cx="3460243" cy="369332"/>
          </a:xfrm>
          <a:prstGeom prst="rect">
            <a:avLst/>
          </a:prstGeom>
          <a:noFill/>
        </p:spPr>
        <p:txBody>
          <a:bodyPr wrap="none" rtlCol="0">
            <a:spAutoFit/>
          </a:bodyPr>
          <a:lstStyle/>
          <a:p>
            <a:r>
              <a:rPr kumimoji="1" lang="en-US" altLang="zh-CN" dirty="0"/>
              <a:t>Indirect diffusion ~ Multiple steps. </a:t>
            </a:r>
            <a:endParaRPr kumimoji="1" lang="zh-CN" altLang="en-US" dirty="0"/>
          </a:p>
        </p:txBody>
      </p:sp>
      <p:sp>
        <p:nvSpPr>
          <p:cNvPr id="120" name="文本框 119">
            <a:extLst>
              <a:ext uri="{FF2B5EF4-FFF2-40B4-BE49-F238E27FC236}">
                <a16:creationId xmlns:a16="http://schemas.microsoft.com/office/drawing/2014/main" id="{CAC839C2-C5EA-9F4A-B609-5544B753E0B8}"/>
              </a:ext>
            </a:extLst>
          </p:cNvPr>
          <p:cNvSpPr txBox="1"/>
          <p:nvPr/>
        </p:nvSpPr>
        <p:spPr>
          <a:xfrm>
            <a:off x="5432970" y="5620389"/>
            <a:ext cx="2819041" cy="369332"/>
          </a:xfrm>
          <a:prstGeom prst="rect">
            <a:avLst/>
          </a:prstGeom>
          <a:noFill/>
        </p:spPr>
        <p:txBody>
          <a:bodyPr wrap="none" rtlCol="0">
            <a:spAutoFit/>
          </a:bodyPr>
          <a:lstStyle/>
          <a:p>
            <a:r>
              <a:rPr kumimoji="1" lang="en-US" altLang="zh-CN" dirty="0"/>
              <a:t>Direct diffusion ~ One step. </a:t>
            </a:r>
            <a:endParaRPr kumimoji="1" lang="zh-CN" altLang="en-US" dirty="0"/>
          </a:p>
        </p:txBody>
      </p:sp>
      <p:sp>
        <p:nvSpPr>
          <p:cNvPr id="121" name="文本框 120">
            <a:extLst>
              <a:ext uri="{FF2B5EF4-FFF2-40B4-BE49-F238E27FC236}">
                <a16:creationId xmlns:a16="http://schemas.microsoft.com/office/drawing/2014/main" id="{24FA69FE-E32E-ED4D-8752-55093E24E548}"/>
              </a:ext>
            </a:extLst>
          </p:cNvPr>
          <p:cNvSpPr txBox="1"/>
          <p:nvPr/>
        </p:nvSpPr>
        <p:spPr>
          <a:xfrm>
            <a:off x="-211108" y="6181793"/>
            <a:ext cx="9144000" cy="400110"/>
          </a:xfrm>
          <a:prstGeom prst="rect">
            <a:avLst/>
          </a:prstGeom>
          <a:noFill/>
        </p:spPr>
        <p:txBody>
          <a:bodyPr wrap="square" rtlCol="0">
            <a:spAutoFit/>
          </a:bodyPr>
          <a:lstStyle/>
          <a:p>
            <a:pPr algn="ctr"/>
            <a:r>
              <a:rPr kumimoji="1" lang="en-US" altLang="zh-CN" sz="2000" dirty="0"/>
              <a:t>The effect of </a:t>
            </a:r>
            <a:r>
              <a:rPr kumimoji="1" lang="en-US" altLang="zh-CN" sz="2000" dirty="0">
                <a:solidFill>
                  <a:srgbClr val="0070C0"/>
                </a:solidFill>
              </a:rPr>
              <a:t>multiple indirect diffusion </a:t>
            </a:r>
            <a:r>
              <a:rPr kumimoji="1" lang="en-US" altLang="zh-CN" sz="2000" dirty="0"/>
              <a:t>is the same as </a:t>
            </a:r>
            <a:r>
              <a:rPr kumimoji="1" lang="en-US" altLang="zh-CN" sz="2000" dirty="0">
                <a:solidFill>
                  <a:srgbClr val="FF0000"/>
                </a:solidFill>
              </a:rPr>
              <a:t>once direct diffusion</a:t>
            </a:r>
            <a:r>
              <a:rPr kumimoji="1" lang="en-US" altLang="zh-CN" sz="2000" dirty="0"/>
              <a:t>. </a:t>
            </a:r>
            <a:endParaRPr kumimoji="1" lang="zh-CN" altLang="en-US" sz="2000" dirty="0"/>
          </a:p>
        </p:txBody>
      </p:sp>
    </p:spTree>
    <p:extLst>
      <p:ext uri="{BB962C8B-B14F-4D97-AF65-F5344CB8AC3E}">
        <p14:creationId xmlns:p14="http://schemas.microsoft.com/office/powerpoint/2010/main" val="246956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5BA2D-D938-7A48-95A3-6AC41B68FD24}"/>
              </a:ext>
            </a:extLst>
          </p:cNvPr>
          <p:cNvSpPr>
            <a:spLocks noGrp="1"/>
          </p:cNvSpPr>
          <p:nvPr>
            <p:ph type="title"/>
          </p:nvPr>
        </p:nvSpPr>
        <p:spPr/>
        <p:txBody>
          <a:bodyPr/>
          <a:lstStyle/>
          <a:p>
            <a:r>
              <a:rPr kumimoji="1" lang="en-US" altLang="zh-CN" b="1" dirty="0"/>
              <a:t>LP vs. decoupled GCN</a:t>
            </a:r>
            <a:endParaRPr kumimoji="1" lang="zh-CN" altLang="en-US" b="1" dirty="0"/>
          </a:p>
        </p:txBody>
      </p:sp>
      <p:sp>
        <p:nvSpPr>
          <p:cNvPr id="3" name="文本占位符 2">
            <a:extLst>
              <a:ext uri="{FF2B5EF4-FFF2-40B4-BE49-F238E27FC236}">
                <a16:creationId xmlns:a16="http://schemas.microsoft.com/office/drawing/2014/main" id="{CA263602-5899-9F4D-BE9A-AD7BE11C9208}"/>
              </a:ext>
            </a:extLst>
          </p:cNvPr>
          <p:cNvSpPr>
            <a:spLocks noGrp="1"/>
          </p:cNvSpPr>
          <p:nvPr>
            <p:ph type="body" idx="1"/>
          </p:nvPr>
        </p:nvSpPr>
        <p:spPr/>
        <p:txBody>
          <a:bodyPr>
            <a:normAutofit/>
          </a:bodyPr>
          <a:lstStyle/>
          <a:p>
            <a:r>
              <a:rPr kumimoji="1" lang="en-US" altLang="zh-CN" dirty="0">
                <a:solidFill>
                  <a:srgbClr val="FF0000"/>
                </a:solidFill>
              </a:rPr>
              <a:t>Label propagation</a:t>
            </a:r>
            <a:endParaRPr kumimoji="1" lang="zh-CN" altLang="en-US" dirty="0">
              <a:solidFill>
                <a:srgbClr val="FF0000"/>
              </a:solidFill>
            </a:endParaRPr>
          </a:p>
        </p:txBody>
      </p:sp>
      <p:sp>
        <p:nvSpPr>
          <p:cNvPr id="4" name="内容占位符 3">
            <a:extLst>
              <a:ext uri="{FF2B5EF4-FFF2-40B4-BE49-F238E27FC236}">
                <a16:creationId xmlns:a16="http://schemas.microsoft.com/office/drawing/2014/main" id="{E8915BE7-2548-F549-805D-1B28F1BE145B}"/>
              </a:ext>
            </a:extLst>
          </p:cNvPr>
          <p:cNvSpPr>
            <a:spLocks noGrp="1"/>
          </p:cNvSpPr>
          <p:nvPr>
            <p:ph sz="half" idx="2"/>
          </p:nvPr>
        </p:nvSpPr>
        <p:spPr>
          <a:xfrm>
            <a:off x="629842" y="1717196"/>
            <a:ext cx="3942158" cy="3861969"/>
          </a:xfrm>
        </p:spPr>
        <p:txBody>
          <a:bodyPr>
            <a:normAutofit/>
          </a:bodyPr>
          <a:lstStyle/>
          <a:p>
            <a:r>
              <a:rPr kumimoji="1" lang="en-US" altLang="zh-CN" dirty="0"/>
              <a:t>2002</a:t>
            </a:r>
          </a:p>
          <a:p>
            <a:r>
              <a:rPr kumimoji="1" lang="en-US" altLang="zh-CN" dirty="0"/>
              <a:t>Label diffusion</a:t>
            </a:r>
          </a:p>
          <a:p>
            <a:r>
              <a:rPr kumimoji="1" lang="en-US" altLang="zh-CN" dirty="0"/>
              <a:t>Structure driven</a:t>
            </a:r>
          </a:p>
          <a:p>
            <a:r>
              <a:rPr kumimoji="1" lang="en-US" altLang="zh-CN" dirty="0"/>
              <a:t>Graph algorithm</a:t>
            </a:r>
          </a:p>
          <a:p>
            <a:r>
              <a:rPr kumimoji="1" lang="en-US" altLang="zh-CN" dirty="0"/>
              <a:t>Not learnable</a:t>
            </a:r>
          </a:p>
          <a:p>
            <a:r>
              <a:rPr kumimoji="1" lang="en-US" altLang="zh-CN" dirty="0"/>
              <a:t> </a:t>
            </a:r>
          </a:p>
          <a:p>
            <a:r>
              <a:rPr kumimoji="1" lang="en-US" altLang="zh-CN" dirty="0"/>
              <a:t>Explainable</a:t>
            </a:r>
          </a:p>
          <a:p>
            <a:endParaRPr kumimoji="1" lang="en-US" altLang="zh-CN" dirty="0"/>
          </a:p>
        </p:txBody>
      </p:sp>
      <p:sp>
        <p:nvSpPr>
          <p:cNvPr id="5" name="文本占位符 4">
            <a:extLst>
              <a:ext uri="{FF2B5EF4-FFF2-40B4-BE49-F238E27FC236}">
                <a16:creationId xmlns:a16="http://schemas.microsoft.com/office/drawing/2014/main" id="{7AFA85FE-83CA-E943-8D8C-9EA4646588A9}"/>
              </a:ext>
            </a:extLst>
          </p:cNvPr>
          <p:cNvSpPr>
            <a:spLocks noGrp="1"/>
          </p:cNvSpPr>
          <p:nvPr>
            <p:ph type="body" sz="quarter" idx="3"/>
          </p:nvPr>
        </p:nvSpPr>
        <p:spPr/>
        <p:txBody>
          <a:bodyPr>
            <a:normAutofit/>
          </a:bodyPr>
          <a:lstStyle/>
          <a:p>
            <a:r>
              <a:rPr kumimoji="1" lang="en-US" altLang="zh-CN" dirty="0">
                <a:solidFill>
                  <a:srgbClr val="FF0000"/>
                </a:solidFill>
              </a:rPr>
              <a:t>Decoupled GCN</a:t>
            </a:r>
            <a:endParaRPr kumimoji="1" lang="zh-CN" altLang="en-US" dirty="0">
              <a:solidFill>
                <a:srgbClr val="FF0000"/>
              </a:solidFill>
            </a:endParaRPr>
          </a:p>
        </p:txBody>
      </p:sp>
      <p:sp>
        <p:nvSpPr>
          <p:cNvPr id="6" name="内容占位符 5">
            <a:extLst>
              <a:ext uri="{FF2B5EF4-FFF2-40B4-BE49-F238E27FC236}">
                <a16:creationId xmlns:a16="http://schemas.microsoft.com/office/drawing/2014/main" id="{74D00A33-2F76-AC45-9D1B-EE25B7BBABE0}"/>
              </a:ext>
            </a:extLst>
          </p:cNvPr>
          <p:cNvSpPr>
            <a:spLocks noGrp="1"/>
          </p:cNvSpPr>
          <p:nvPr>
            <p:ph sz="quarter" idx="4"/>
          </p:nvPr>
        </p:nvSpPr>
        <p:spPr>
          <a:xfrm>
            <a:off x="4629152" y="1717194"/>
            <a:ext cx="4514848" cy="3710419"/>
          </a:xfrm>
        </p:spPr>
        <p:txBody>
          <a:bodyPr>
            <a:normAutofit/>
          </a:bodyPr>
          <a:lstStyle/>
          <a:p>
            <a:r>
              <a:rPr kumimoji="1" lang="en-US" altLang="zh-CN" dirty="0"/>
              <a:t>2019</a:t>
            </a:r>
          </a:p>
          <a:p>
            <a:r>
              <a:rPr kumimoji="1" lang="en-US" altLang="zh-CN" dirty="0"/>
              <a:t>Representation diffusion</a:t>
            </a:r>
          </a:p>
          <a:p>
            <a:r>
              <a:rPr kumimoji="1" lang="en-US" altLang="zh-CN" dirty="0"/>
              <a:t>Structure and feature driven</a:t>
            </a:r>
          </a:p>
          <a:p>
            <a:r>
              <a:rPr kumimoji="1" lang="en-US" altLang="zh-CN" dirty="0"/>
              <a:t>Representation learning</a:t>
            </a:r>
          </a:p>
          <a:p>
            <a:r>
              <a:rPr kumimoji="1" lang="en-US" altLang="zh-CN" dirty="0"/>
              <a:t>Learnable</a:t>
            </a:r>
          </a:p>
          <a:p>
            <a:r>
              <a:rPr kumimoji="1" lang="en-US" altLang="zh-CN" dirty="0"/>
              <a:t> </a:t>
            </a:r>
          </a:p>
          <a:p>
            <a:r>
              <a:rPr kumimoji="1" lang="en-US" altLang="zh-CN" dirty="0"/>
              <a:t>Not explainable</a:t>
            </a:r>
            <a:endParaRPr kumimoji="1" lang="zh-CN" altLang="en-US" dirty="0"/>
          </a:p>
        </p:txBody>
      </p:sp>
      <p:sp>
        <p:nvSpPr>
          <p:cNvPr id="7" name="灯片编号占位符 6">
            <a:extLst>
              <a:ext uri="{FF2B5EF4-FFF2-40B4-BE49-F238E27FC236}">
                <a16:creationId xmlns:a16="http://schemas.microsoft.com/office/drawing/2014/main" id="{FB31C0DE-ABF7-594D-9A22-BAF82248AF45}"/>
              </a:ext>
            </a:extLst>
          </p:cNvPr>
          <p:cNvSpPr>
            <a:spLocks noGrp="1"/>
          </p:cNvSpPr>
          <p:nvPr>
            <p:ph type="sldNum" sz="quarter" idx="12"/>
          </p:nvPr>
        </p:nvSpPr>
        <p:spPr/>
        <p:txBody>
          <a:bodyPr/>
          <a:lstStyle/>
          <a:p>
            <a:fld id="{F1FD93E4-D440-4DBE-A134-B34740B4887A}" type="slidenum">
              <a:rPr lang="zh-CN" altLang="en-US" smtClean="0"/>
              <a:t>5</a:t>
            </a:fld>
            <a:endParaRPr lang="zh-CN" altLang="en-US"/>
          </a:p>
        </p:txBody>
      </p:sp>
      <p:pic>
        <p:nvPicPr>
          <p:cNvPr id="8" name="图片 7">
            <a:extLst>
              <a:ext uri="{FF2B5EF4-FFF2-40B4-BE49-F238E27FC236}">
                <a16:creationId xmlns:a16="http://schemas.microsoft.com/office/drawing/2014/main" id="{B043E5DF-D361-6448-9340-793DD4154AB0}"/>
              </a:ext>
            </a:extLst>
          </p:cNvPr>
          <p:cNvPicPr>
            <a:picLocks noChangeAspect="1"/>
          </p:cNvPicPr>
          <p:nvPr/>
        </p:nvPicPr>
        <p:blipFill>
          <a:blip r:embed="rId3"/>
          <a:stretch>
            <a:fillRect/>
          </a:stretch>
        </p:blipFill>
        <p:spPr>
          <a:xfrm>
            <a:off x="4848173" y="4148444"/>
            <a:ext cx="1923688" cy="643406"/>
          </a:xfrm>
          <a:prstGeom prst="rect">
            <a:avLst/>
          </a:prstGeom>
        </p:spPr>
      </p:pic>
      <p:pic>
        <p:nvPicPr>
          <p:cNvPr id="9" name="图片 8">
            <a:extLst>
              <a:ext uri="{FF2B5EF4-FFF2-40B4-BE49-F238E27FC236}">
                <a16:creationId xmlns:a16="http://schemas.microsoft.com/office/drawing/2014/main" id="{AEE682B5-220A-7C44-A876-AB8BDBFEFE9E}"/>
              </a:ext>
            </a:extLst>
          </p:cNvPr>
          <p:cNvPicPr>
            <a:picLocks noChangeAspect="1"/>
          </p:cNvPicPr>
          <p:nvPr/>
        </p:nvPicPr>
        <p:blipFill>
          <a:blip r:embed="rId4"/>
          <a:stretch>
            <a:fillRect/>
          </a:stretch>
        </p:blipFill>
        <p:spPr>
          <a:xfrm>
            <a:off x="932403" y="4244826"/>
            <a:ext cx="1324610" cy="450641"/>
          </a:xfrm>
          <a:prstGeom prst="rect">
            <a:avLst/>
          </a:prstGeom>
        </p:spPr>
      </p:pic>
      <p:sp>
        <p:nvSpPr>
          <p:cNvPr id="10" name="文本框 9">
            <a:extLst>
              <a:ext uri="{FF2B5EF4-FFF2-40B4-BE49-F238E27FC236}">
                <a16:creationId xmlns:a16="http://schemas.microsoft.com/office/drawing/2014/main" id="{7F36C7C3-C163-2248-890A-76A104E81454}"/>
              </a:ext>
            </a:extLst>
          </p:cNvPr>
          <p:cNvSpPr txBox="1"/>
          <p:nvPr/>
        </p:nvSpPr>
        <p:spPr>
          <a:xfrm>
            <a:off x="332182" y="5195940"/>
            <a:ext cx="8591553" cy="1323439"/>
          </a:xfrm>
          <a:prstGeom prst="rect">
            <a:avLst/>
          </a:prstGeom>
          <a:noFill/>
        </p:spPr>
        <p:txBody>
          <a:bodyPr wrap="square" rtlCol="0">
            <a:spAutoFit/>
          </a:bodyPr>
          <a:lstStyle/>
          <a:p>
            <a:r>
              <a:rPr kumimoji="1" lang="en-US" altLang="zh-CN" sz="2800" b="1" dirty="0">
                <a:solidFill>
                  <a:srgbClr val="FF0000"/>
                </a:solidFill>
              </a:rPr>
              <a:t>Question: </a:t>
            </a:r>
          </a:p>
          <a:p>
            <a:pPr lvl="1">
              <a:buFont typeface="Wingdings" pitchFamily="2" charset="2"/>
              <a:buChar char="Ø"/>
            </a:pPr>
            <a:r>
              <a:rPr lang="en-US" altLang="zh-CN" sz="2400" dirty="0">
                <a:solidFill>
                  <a:srgbClr val="FF0000"/>
                </a:solidFill>
              </a:rPr>
              <a:t>Any intrinsic relationship between LP and decoupled GCN?</a:t>
            </a:r>
            <a:endParaRPr kumimoji="1" lang="en-US" altLang="zh-CN" sz="2400" dirty="0"/>
          </a:p>
          <a:p>
            <a:endParaRPr kumimoji="1" lang="zh-CN" altLang="en-US" sz="2800" dirty="0"/>
          </a:p>
        </p:txBody>
      </p:sp>
    </p:spTree>
    <p:extLst>
      <p:ext uri="{BB962C8B-B14F-4D97-AF65-F5344CB8AC3E}">
        <p14:creationId xmlns:p14="http://schemas.microsoft.com/office/powerpoint/2010/main" val="216812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A8B82-2D04-6343-B2CA-E8CB70C4F451}"/>
              </a:ext>
            </a:extLst>
          </p:cNvPr>
          <p:cNvSpPr>
            <a:spLocks noGrp="1"/>
          </p:cNvSpPr>
          <p:nvPr>
            <p:ph type="title"/>
          </p:nvPr>
        </p:nvSpPr>
        <p:spPr/>
        <p:txBody>
          <a:bodyPr/>
          <a:lstStyle/>
          <a:p>
            <a:r>
              <a:rPr kumimoji="1" lang="en-US" altLang="zh-CN" dirty="0"/>
              <a:t>Outline</a:t>
            </a:r>
            <a:endParaRPr kumimoji="1" lang="zh-CN" altLang="en-US" dirty="0"/>
          </a:p>
        </p:txBody>
      </p:sp>
      <p:sp>
        <p:nvSpPr>
          <p:cNvPr id="3" name="内容占位符 2">
            <a:extLst>
              <a:ext uri="{FF2B5EF4-FFF2-40B4-BE49-F238E27FC236}">
                <a16:creationId xmlns:a16="http://schemas.microsoft.com/office/drawing/2014/main" id="{F17FB434-C26C-FF4A-91CA-676C5FB7D9B4}"/>
              </a:ext>
            </a:extLst>
          </p:cNvPr>
          <p:cNvSpPr>
            <a:spLocks noGrp="1"/>
          </p:cNvSpPr>
          <p:nvPr>
            <p:ph idx="1"/>
          </p:nvPr>
        </p:nvSpPr>
        <p:spPr/>
        <p:txBody>
          <a:bodyPr/>
          <a:lstStyle/>
          <a:p>
            <a:endParaRPr kumimoji="1" lang="en-US" altLang="zh-CN" dirty="0">
              <a:solidFill>
                <a:schemeClr val="tx1">
                  <a:lumMod val="50000"/>
                  <a:lumOff val="50000"/>
                </a:schemeClr>
              </a:solidFill>
            </a:endParaRPr>
          </a:p>
          <a:p>
            <a:r>
              <a:rPr kumimoji="1" lang="en-US" altLang="zh-CN" dirty="0">
                <a:solidFill>
                  <a:schemeClr val="tx1">
                    <a:lumMod val="50000"/>
                    <a:lumOff val="50000"/>
                  </a:schemeClr>
                </a:solidFill>
              </a:rPr>
              <a:t>Motivation and background</a:t>
            </a:r>
          </a:p>
          <a:p>
            <a:r>
              <a:rPr kumimoji="1" lang="en-US" altLang="zh-CN" dirty="0"/>
              <a:t>Theoretical analysis</a:t>
            </a:r>
          </a:p>
          <a:p>
            <a:pPr marL="800100" lvl="1" indent="-342900">
              <a:buFont typeface="Wingdings" pitchFamily="2" charset="2"/>
              <a:buChar char="Ø"/>
            </a:pPr>
            <a:r>
              <a:rPr kumimoji="1" lang="en-US" altLang="zh-CN" dirty="0"/>
              <a:t>Propagation then Training</a:t>
            </a:r>
            <a:r>
              <a:rPr kumimoji="1" lang="zh-CN" altLang="en-US" dirty="0"/>
              <a:t> </a:t>
            </a:r>
            <a:r>
              <a:rPr kumimoji="1" lang="en-US" altLang="zh-CN" dirty="0"/>
              <a:t>Statically vs. decoupled GCN</a:t>
            </a:r>
          </a:p>
          <a:p>
            <a:pPr marL="800100" lvl="1" indent="-342900">
              <a:buFont typeface="Wingdings" pitchFamily="2" charset="2"/>
              <a:buChar char="Ø"/>
            </a:pPr>
            <a:r>
              <a:rPr kumimoji="1" lang="en-US" altLang="zh-CN" dirty="0"/>
              <a:t>The weight of decoupled GCN</a:t>
            </a:r>
          </a:p>
          <a:p>
            <a:pPr marL="800100" lvl="1" indent="-342900">
              <a:buFont typeface="Wingdings" pitchFamily="2" charset="2"/>
              <a:buChar char="Ø"/>
            </a:pPr>
            <a:r>
              <a:rPr kumimoji="1" lang="en-US" altLang="zh-CN" dirty="0"/>
              <a:t>Pros and cons of decoupled GCN</a:t>
            </a:r>
          </a:p>
          <a:p>
            <a:r>
              <a:rPr kumimoji="1" lang="en-US" altLang="zh-CN" dirty="0">
                <a:solidFill>
                  <a:schemeClr val="tx1">
                    <a:lumMod val="50000"/>
                    <a:lumOff val="50000"/>
                  </a:schemeClr>
                </a:solidFill>
              </a:rPr>
              <a:t>Method</a:t>
            </a:r>
          </a:p>
          <a:p>
            <a:r>
              <a:rPr kumimoji="1" lang="en-US" altLang="zh-CN" dirty="0">
                <a:solidFill>
                  <a:schemeClr val="tx1">
                    <a:lumMod val="50000"/>
                    <a:lumOff val="50000"/>
                  </a:schemeClr>
                </a:solidFill>
              </a:rPr>
              <a:t>Experiments</a:t>
            </a:r>
          </a:p>
          <a:p>
            <a:r>
              <a:rPr kumimoji="1" lang="en-US" altLang="zh-CN" dirty="0">
                <a:solidFill>
                  <a:schemeClr val="tx1">
                    <a:lumMod val="50000"/>
                    <a:lumOff val="50000"/>
                  </a:schemeClr>
                </a:solidFill>
              </a:rPr>
              <a:t>Conclusion</a:t>
            </a:r>
          </a:p>
          <a:p>
            <a:pPr lvl="1"/>
            <a:endParaRPr kumimoji="1" lang="en-US" altLang="zh-CN" dirty="0"/>
          </a:p>
          <a:p>
            <a:endParaRPr kumimoji="1" lang="en-US" altLang="zh-CN" dirty="0"/>
          </a:p>
          <a:p>
            <a:pPr marL="0" indent="0">
              <a:buNone/>
            </a:pPr>
            <a:endParaRPr kumimoji="1" lang="en-US" altLang="zh-CN" dirty="0"/>
          </a:p>
          <a:p>
            <a:pPr marL="800100" lvl="1" indent="-342900">
              <a:buFont typeface="Wingdings" pitchFamily="2" charset="2"/>
              <a:buChar char="Ø"/>
            </a:pPr>
            <a:endParaRPr kumimoji="1" lang="zh-CN" altLang="en-US" dirty="0"/>
          </a:p>
        </p:txBody>
      </p:sp>
      <p:sp>
        <p:nvSpPr>
          <p:cNvPr id="4" name="灯片编号占位符 3">
            <a:extLst>
              <a:ext uri="{FF2B5EF4-FFF2-40B4-BE49-F238E27FC236}">
                <a16:creationId xmlns:a16="http://schemas.microsoft.com/office/drawing/2014/main" id="{4A8B8BA9-D36C-0744-BC4D-414581C34F05}"/>
              </a:ext>
            </a:extLst>
          </p:cNvPr>
          <p:cNvSpPr>
            <a:spLocks noGrp="1"/>
          </p:cNvSpPr>
          <p:nvPr>
            <p:ph type="sldNum" sz="quarter" idx="12"/>
          </p:nvPr>
        </p:nvSpPr>
        <p:spPr/>
        <p:txBody>
          <a:bodyPr/>
          <a:lstStyle/>
          <a:p>
            <a:fld id="{F1FD93E4-D440-4DBE-A134-B34740B4887A}" type="slidenum">
              <a:rPr lang="zh-CN" altLang="en-US" smtClean="0"/>
              <a:t>6</a:t>
            </a:fld>
            <a:endParaRPr lang="zh-CN" altLang="en-US"/>
          </a:p>
        </p:txBody>
      </p:sp>
    </p:spTree>
    <p:extLst>
      <p:ext uri="{BB962C8B-B14F-4D97-AF65-F5344CB8AC3E}">
        <p14:creationId xmlns:p14="http://schemas.microsoft.com/office/powerpoint/2010/main" val="4227672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BCFDC-87BF-6644-995A-3B1FE5E19F4B}"/>
              </a:ext>
            </a:extLst>
          </p:cNvPr>
          <p:cNvSpPr>
            <a:spLocks noGrp="1"/>
          </p:cNvSpPr>
          <p:nvPr>
            <p:ph type="title"/>
          </p:nvPr>
        </p:nvSpPr>
        <p:spPr>
          <a:xfrm>
            <a:off x="790990" y="42363"/>
            <a:ext cx="6365184" cy="819065"/>
          </a:xfrm>
        </p:spPr>
        <p:txBody>
          <a:bodyPr>
            <a:normAutofit fontScale="90000"/>
          </a:bodyPr>
          <a:lstStyle/>
          <a:p>
            <a:r>
              <a:rPr lang="en-US" altLang="zh-CN" sz="3200" b="1" dirty="0">
                <a:latin typeface="+mn-lt"/>
              </a:rPr>
              <a:t>Propagation then Training vs. decoupled GCN</a:t>
            </a:r>
            <a:endParaRPr kumimoji="1" lang="zh-CN" altLang="en-US" sz="3200" dirty="0"/>
          </a:p>
        </p:txBody>
      </p:sp>
      <p:sp>
        <p:nvSpPr>
          <p:cNvPr id="3" name="内容占位符 2">
            <a:extLst>
              <a:ext uri="{FF2B5EF4-FFF2-40B4-BE49-F238E27FC236}">
                <a16:creationId xmlns:a16="http://schemas.microsoft.com/office/drawing/2014/main" id="{B0C51FC8-FAA0-1E45-9B4C-82F7C8FA2E12}"/>
              </a:ext>
            </a:extLst>
          </p:cNvPr>
          <p:cNvSpPr>
            <a:spLocks noGrp="1"/>
          </p:cNvSpPr>
          <p:nvPr>
            <p:ph idx="1"/>
          </p:nvPr>
        </p:nvSpPr>
        <p:spPr>
          <a:xfrm>
            <a:off x="628649" y="955589"/>
            <a:ext cx="8184331" cy="5400762"/>
          </a:xfrm>
        </p:spPr>
        <p:txBody>
          <a:bodyPr/>
          <a:lstStyle/>
          <a:p>
            <a:r>
              <a:rPr kumimoji="1" lang="en-US" altLang="zh-CN" dirty="0"/>
              <a:t>Two-step label propagation: </a:t>
            </a:r>
          </a:p>
          <a:p>
            <a:endParaRPr kumimoji="1" lang="en-US" altLang="zh-CN" dirty="0"/>
          </a:p>
          <a:p>
            <a:endParaRPr kumimoji="1" lang="en-US" altLang="zh-CN" dirty="0"/>
          </a:p>
          <a:p>
            <a:endParaRPr kumimoji="1" lang="en-US" altLang="zh-CN" dirty="0"/>
          </a:p>
          <a:p>
            <a:endParaRPr kumimoji="1" lang="en-US" altLang="zh-CN" dirty="0"/>
          </a:p>
          <a:p>
            <a:r>
              <a:rPr kumimoji="1" lang="en-US" altLang="zh-CN" b="1" dirty="0">
                <a:solidFill>
                  <a:srgbClr val="FF0000"/>
                </a:solidFill>
              </a:rPr>
              <a:t>Reweight pseudo-label! </a:t>
            </a:r>
            <a:r>
              <a:rPr kumimoji="1" lang="en-US" altLang="zh-CN" dirty="0"/>
              <a:t>Propagation then Training</a:t>
            </a:r>
          </a:p>
          <a:p>
            <a:endParaRPr kumimoji="1" lang="en-US" altLang="zh-CN" b="1" dirty="0">
              <a:solidFill>
                <a:srgbClr val="FF0000"/>
              </a:solidFill>
            </a:endParaRPr>
          </a:p>
          <a:p>
            <a:r>
              <a:rPr kumimoji="1" lang="en-US" altLang="zh-CN" b="1" dirty="0">
                <a:solidFill>
                  <a:srgbClr val="FF0000"/>
                </a:solidFill>
              </a:rPr>
              <a:t>Gradient analysis: </a:t>
            </a:r>
            <a:endParaRPr kumimoji="1" lang="zh-CN" altLang="en-US" dirty="0"/>
          </a:p>
        </p:txBody>
      </p:sp>
      <p:sp>
        <p:nvSpPr>
          <p:cNvPr id="4" name="灯片编号占位符 3">
            <a:extLst>
              <a:ext uri="{FF2B5EF4-FFF2-40B4-BE49-F238E27FC236}">
                <a16:creationId xmlns:a16="http://schemas.microsoft.com/office/drawing/2014/main" id="{7452C6FE-10A1-5A4B-AD0A-EFDD0ACD5983}"/>
              </a:ext>
            </a:extLst>
          </p:cNvPr>
          <p:cNvSpPr>
            <a:spLocks noGrp="1"/>
          </p:cNvSpPr>
          <p:nvPr>
            <p:ph type="sldNum" sz="quarter" idx="12"/>
          </p:nvPr>
        </p:nvSpPr>
        <p:spPr/>
        <p:txBody>
          <a:bodyPr/>
          <a:lstStyle/>
          <a:p>
            <a:fld id="{F1FD93E4-D440-4DBE-A134-B34740B4887A}" type="slidenum">
              <a:rPr lang="zh-CN" altLang="en-US" smtClean="0"/>
              <a:t>7</a:t>
            </a:fld>
            <a:endParaRPr lang="zh-CN" altLang="en-US"/>
          </a:p>
        </p:txBody>
      </p:sp>
      <p:sp>
        <p:nvSpPr>
          <p:cNvPr id="21" name="椭圆 20">
            <a:extLst>
              <a:ext uri="{FF2B5EF4-FFF2-40B4-BE49-F238E27FC236}">
                <a16:creationId xmlns:a16="http://schemas.microsoft.com/office/drawing/2014/main" id="{D515B2A9-2DFF-EF40-B71B-A630F9B6261F}"/>
              </a:ext>
            </a:extLst>
          </p:cNvPr>
          <p:cNvSpPr/>
          <p:nvPr/>
        </p:nvSpPr>
        <p:spPr>
          <a:xfrm>
            <a:off x="1362078" y="1775790"/>
            <a:ext cx="424069" cy="410817"/>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a:extLst>
              <a:ext uri="{FF2B5EF4-FFF2-40B4-BE49-F238E27FC236}">
                <a16:creationId xmlns:a16="http://schemas.microsoft.com/office/drawing/2014/main" id="{C1F6D902-DCF1-344D-B13B-E77AA169DB46}"/>
              </a:ext>
            </a:extLst>
          </p:cNvPr>
          <p:cNvSpPr/>
          <p:nvPr/>
        </p:nvSpPr>
        <p:spPr>
          <a:xfrm>
            <a:off x="675864" y="2623928"/>
            <a:ext cx="424069" cy="4108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a:extLst>
              <a:ext uri="{FF2B5EF4-FFF2-40B4-BE49-F238E27FC236}">
                <a16:creationId xmlns:a16="http://schemas.microsoft.com/office/drawing/2014/main" id="{23A8B2E4-DF86-2D42-9CF0-14B7BD2158FE}"/>
              </a:ext>
            </a:extLst>
          </p:cNvPr>
          <p:cNvSpPr/>
          <p:nvPr/>
        </p:nvSpPr>
        <p:spPr>
          <a:xfrm>
            <a:off x="2064443" y="2623929"/>
            <a:ext cx="424069" cy="4108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4" name="直线连接符 23">
            <a:extLst>
              <a:ext uri="{FF2B5EF4-FFF2-40B4-BE49-F238E27FC236}">
                <a16:creationId xmlns:a16="http://schemas.microsoft.com/office/drawing/2014/main" id="{C38EDF1F-AC2B-6B40-8F42-28BFCBFA71CA}"/>
              </a:ext>
            </a:extLst>
          </p:cNvPr>
          <p:cNvCxnSpPr>
            <a:stCxn id="21" idx="5"/>
            <a:endCxn id="23" idx="1"/>
          </p:cNvCxnSpPr>
          <p:nvPr/>
        </p:nvCxnSpPr>
        <p:spPr>
          <a:xfrm>
            <a:off x="1724044" y="2126444"/>
            <a:ext cx="402502" cy="5576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3F5FBE83-A404-6F41-AA14-AD369A4816E5}"/>
              </a:ext>
            </a:extLst>
          </p:cNvPr>
          <p:cNvCxnSpPr>
            <a:cxnSpLocks/>
            <a:stCxn id="21" idx="3"/>
            <a:endCxn id="22" idx="7"/>
          </p:cNvCxnSpPr>
          <p:nvPr/>
        </p:nvCxnSpPr>
        <p:spPr>
          <a:xfrm flipH="1">
            <a:off x="1037830" y="2126444"/>
            <a:ext cx="386351" cy="557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A0B6CEF2-E03F-A147-9634-E829AF6F9DA2}"/>
              </a:ext>
            </a:extLst>
          </p:cNvPr>
          <p:cNvCxnSpPr>
            <a:cxnSpLocks/>
          </p:cNvCxnSpPr>
          <p:nvPr/>
        </p:nvCxnSpPr>
        <p:spPr>
          <a:xfrm>
            <a:off x="703431" y="1734637"/>
            <a:ext cx="518688" cy="1610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642A4BD9-FFF3-ED4B-BAFB-56CD31DA9A66}"/>
              </a:ext>
            </a:extLst>
          </p:cNvPr>
          <p:cNvSpPr txBox="1"/>
          <p:nvPr/>
        </p:nvSpPr>
        <p:spPr>
          <a:xfrm>
            <a:off x="331019" y="1365305"/>
            <a:ext cx="1794081" cy="369332"/>
          </a:xfrm>
          <a:prstGeom prst="rect">
            <a:avLst/>
          </a:prstGeom>
          <a:noFill/>
        </p:spPr>
        <p:txBody>
          <a:bodyPr wrap="none" rtlCol="0">
            <a:spAutoFit/>
          </a:bodyPr>
          <a:lstStyle/>
          <a:p>
            <a:r>
              <a:rPr kumimoji="1" lang="en-US" altLang="zh-CN" dirty="0"/>
              <a:t>SOURCE NODE</a:t>
            </a:r>
            <a:endParaRPr kumimoji="1" lang="zh-CN" altLang="en-US" dirty="0"/>
          </a:p>
        </p:txBody>
      </p:sp>
      <p:cxnSp>
        <p:nvCxnSpPr>
          <p:cNvPr id="28" name="直线箭头连接符 27">
            <a:extLst>
              <a:ext uri="{FF2B5EF4-FFF2-40B4-BE49-F238E27FC236}">
                <a16:creationId xmlns:a16="http://schemas.microsoft.com/office/drawing/2014/main" id="{80550633-1EBE-F94C-95E3-792ED818EA55}"/>
              </a:ext>
            </a:extLst>
          </p:cNvPr>
          <p:cNvCxnSpPr>
            <a:stCxn id="21" idx="3"/>
            <a:endCxn id="22" idx="7"/>
          </p:cNvCxnSpPr>
          <p:nvPr/>
        </p:nvCxnSpPr>
        <p:spPr>
          <a:xfrm flipH="1">
            <a:off x="1037830" y="2126444"/>
            <a:ext cx="386351" cy="557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5564FB28-880D-3243-8374-4C53CF2361AD}"/>
              </a:ext>
            </a:extLst>
          </p:cNvPr>
          <p:cNvCxnSpPr>
            <a:stCxn id="21" idx="5"/>
            <a:endCxn id="23" idx="1"/>
          </p:cNvCxnSpPr>
          <p:nvPr/>
        </p:nvCxnSpPr>
        <p:spPr>
          <a:xfrm>
            <a:off x="1724044" y="2126444"/>
            <a:ext cx="402502" cy="557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椭圆 29">
            <a:extLst>
              <a:ext uri="{FF2B5EF4-FFF2-40B4-BE49-F238E27FC236}">
                <a16:creationId xmlns:a16="http://schemas.microsoft.com/office/drawing/2014/main" id="{989A8EF8-7CB9-CD4A-89EF-F0291FB85506}"/>
              </a:ext>
            </a:extLst>
          </p:cNvPr>
          <p:cNvSpPr/>
          <p:nvPr/>
        </p:nvSpPr>
        <p:spPr>
          <a:xfrm>
            <a:off x="3450315" y="1775789"/>
            <a:ext cx="424069" cy="410817"/>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a:extLst>
              <a:ext uri="{FF2B5EF4-FFF2-40B4-BE49-F238E27FC236}">
                <a16:creationId xmlns:a16="http://schemas.microsoft.com/office/drawing/2014/main" id="{65FB972D-22B9-D946-B055-4C73C573585C}"/>
              </a:ext>
            </a:extLst>
          </p:cNvPr>
          <p:cNvSpPr/>
          <p:nvPr/>
        </p:nvSpPr>
        <p:spPr>
          <a:xfrm>
            <a:off x="2764101" y="2623927"/>
            <a:ext cx="424069" cy="410817"/>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156EBC83-75DB-D648-ACD4-37E1918595A3}"/>
              </a:ext>
            </a:extLst>
          </p:cNvPr>
          <p:cNvSpPr/>
          <p:nvPr/>
        </p:nvSpPr>
        <p:spPr>
          <a:xfrm>
            <a:off x="4152680" y="2623928"/>
            <a:ext cx="424069" cy="410817"/>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3" name="直线连接符 32">
            <a:extLst>
              <a:ext uri="{FF2B5EF4-FFF2-40B4-BE49-F238E27FC236}">
                <a16:creationId xmlns:a16="http://schemas.microsoft.com/office/drawing/2014/main" id="{F64FA29F-015F-EB40-B4A0-05411E05D053}"/>
              </a:ext>
            </a:extLst>
          </p:cNvPr>
          <p:cNvCxnSpPr>
            <a:stCxn id="30" idx="5"/>
            <a:endCxn id="32" idx="1"/>
          </p:cNvCxnSpPr>
          <p:nvPr/>
        </p:nvCxnSpPr>
        <p:spPr>
          <a:xfrm>
            <a:off x="3812281" y="2126443"/>
            <a:ext cx="402502" cy="5576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线连接符 33">
            <a:extLst>
              <a:ext uri="{FF2B5EF4-FFF2-40B4-BE49-F238E27FC236}">
                <a16:creationId xmlns:a16="http://schemas.microsoft.com/office/drawing/2014/main" id="{E8E38A3E-127F-F140-82F0-C6B869A26C4C}"/>
              </a:ext>
            </a:extLst>
          </p:cNvPr>
          <p:cNvCxnSpPr>
            <a:cxnSpLocks/>
            <a:stCxn id="30" idx="3"/>
            <a:endCxn id="31" idx="7"/>
          </p:cNvCxnSpPr>
          <p:nvPr/>
        </p:nvCxnSpPr>
        <p:spPr>
          <a:xfrm flipH="1">
            <a:off x="3126067" y="2126443"/>
            <a:ext cx="386351" cy="557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线箭头连接符 34">
            <a:extLst>
              <a:ext uri="{FF2B5EF4-FFF2-40B4-BE49-F238E27FC236}">
                <a16:creationId xmlns:a16="http://schemas.microsoft.com/office/drawing/2014/main" id="{EC636B79-B64B-BC4B-83BE-D2EB083F3894}"/>
              </a:ext>
            </a:extLst>
          </p:cNvPr>
          <p:cNvCxnSpPr>
            <a:stCxn id="30" idx="3"/>
            <a:endCxn id="31" idx="7"/>
          </p:cNvCxnSpPr>
          <p:nvPr/>
        </p:nvCxnSpPr>
        <p:spPr>
          <a:xfrm flipH="1">
            <a:off x="3126067" y="2126443"/>
            <a:ext cx="386351" cy="557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线箭头连接符 35">
            <a:extLst>
              <a:ext uri="{FF2B5EF4-FFF2-40B4-BE49-F238E27FC236}">
                <a16:creationId xmlns:a16="http://schemas.microsoft.com/office/drawing/2014/main" id="{527B35EB-5217-294E-99C4-D86CFAE2FFF2}"/>
              </a:ext>
            </a:extLst>
          </p:cNvPr>
          <p:cNvCxnSpPr>
            <a:stCxn id="30" idx="5"/>
            <a:endCxn id="32" idx="1"/>
          </p:cNvCxnSpPr>
          <p:nvPr/>
        </p:nvCxnSpPr>
        <p:spPr>
          <a:xfrm>
            <a:off x="3812281" y="2126443"/>
            <a:ext cx="402502" cy="557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8440E883-3933-FC46-B6A1-DA1516AA170A}"/>
              </a:ext>
            </a:extLst>
          </p:cNvPr>
          <p:cNvSpPr txBox="1"/>
          <p:nvPr/>
        </p:nvSpPr>
        <p:spPr>
          <a:xfrm>
            <a:off x="564749" y="3081397"/>
            <a:ext cx="4141518" cy="369332"/>
          </a:xfrm>
          <a:prstGeom prst="rect">
            <a:avLst/>
          </a:prstGeom>
          <a:noFill/>
        </p:spPr>
        <p:txBody>
          <a:bodyPr wrap="none" rtlCol="0">
            <a:spAutoFit/>
          </a:bodyPr>
          <a:lstStyle/>
          <a:p>
            <a:r>
              <a:rPr kumimoji="1" lang="en-US" altLang="zh-CN" b="1" dirty="0"/>
              <a:t>Step 1: label propagation ~ </a:t>
            </a:r>
            <a:r>
              <a:rPr kumimoji="1" lang="en-US" altLang="zh-CN" b="1" dirty="0">
                <a:solidFill>
                  <a:srgbClr val="FF0000"/>
                </a:solidFill>
              </a:rPr>
              <a:t>pseudo-label</a:t>
            </a:r>
            <a:endParaRPr kumimoji="1" lang="zh-CN" altLang="en-US" b="1" dirty="0">
              <a:solidFill>
                <a:srgbClr val="FF0000"/>
              </a:solidFill>
            </a:endParaRPr>
          </a:p>
        </p:txBody>
      </p:sp>
      <p:pic>
        <p:nvPicPr>
          <p:cNvPr id="38" name="图片 37">
            <a:extLst>
              <a:ext uri="{FF2B5EF4-FFF2-40B4-BE49-F238E27FC236}">
                <a16:creationId xmlns:a16="http://schemas.microsoft.com/office/drawing/2014/main" id="{9CB206B5-4832-954D-896B-B3F1B648249E}"/>
              </a:ext>
            </a:extLst>
          </p:cNvPr>
          <p:cNvPicPr>
            <a:picLocks noChangeAspect="1"/>
          </p:cNvPicPr>
          <p:nvPr/>
        </p:nvPicPr>
        <p:blipFill>
          <a:blip r:embed="rId3"/>
          <a:stretch>
            <a:fillRect/>
          </a:stretch>
        </p:blipFill>
        <p:spPr>
          <a:xfrm>
            <a:off x="5538150" y="1239420"/>
            <a:ext cx="1794081" cy="1894371"/>
          </a:xfrm>
          <a:prstGeom prst="rect">
            <a:avLst/>
          </a:prstGeom>
        </p:spPr>
      </p:pic>
      <p:sp>
        <p:nvSpPr>
          <p:cNvPr id="39" name="文本框 38">
            <a:extLst>
              <a:ext uri="{FF2B5EF4-FFF2-40B4-BE49-F238E27FC236}">
                <a16:creationId xmlns:a16="http://schemas.microsoft.com/office/drawing/2014/main" id="{F8964FE9-CDC3-374B-8FAB-45714CBD9A98}"/>
              </a:ext>
            </a:extLst>
          </p:cNvPr>
          <p:cNvSpPr txBox="1"/>
          <p:nvPr/>
        </p:nvSpPr>
        <p:spPr>
          <a:xfrm>
            <a:off x="5553026" y="3081397"/>
            <a:ext cx="1779205" cy="369332"/>
          </a:xfrm>
          <a:prstGeom prst="rect">
            <a:avLst/>
          </a:prstGeom>
          <a:noFill/>
        </p:spPr>
        <p:txBody>
          <a:bodyPr wrap="none" rtlCol="0">
            <a:spAutoFit/>
          </a:bodyPr>
          <a:lstStyle/>
          <a:p>
            <a:r>
              <a:rPr kumimoji="1" lang="en-US" altLang="zh-CN" b="1" dirty="0"/>
              <a:t>Step 2: Training</a:t>
            </a:r>
            <a:endParaRPr kumimoji="1" lang="zh-CN" altLang="en-US" b="1" dirty="0">
              <a:solidFill>
                <a:srgbClr val="FF0000"/>
              </a:solidFill>
            </a:endParaRPr>
          </a:p>
        </p:txBody>
      </p:sp>
      <p:grpSp>
        <p:nvGrpSpPr>
          <p:cNvPr id="40" name="组合 39">
            <a:extLst>
              <a:ext uri="{FF2B5EF4-FFF2-40B4-BE49-F238E27FC236}">
                <a16:creationId xmlns:a16="http://schemas.microsoft.com/office/drawing/2014/main" id="{D0773A01-614D-5940-A024-6BFDA627C9AB}"/>
              </a:ext>
            </a:extLst>
          </p:cNvPr>
          <p:cNvGrpSpPr/>
          <p:nvPr/>
        </p:nvGrpSpPr>
        <p:grpSpPr>
          <a:xfrm>
            <a:off x="4438056" y="5091714"/>
            <a:ext cx="4640553" cy="761491"/>
            <a:chOff x="2029593" y="4436981"/>
            <a:chExt cx="3693834" cy="593014"/>
          </a:xfrm>
        </p:grpSpPr>
        <p:pic>
          <p:nvPicPr>
            <p:cNvPr id="41" name="图片 40">
              <a:extLst>
                <a:ext uri="{FF2B5EF4-FFF2-40B4-BE49-F238E27FC236}">
                  <a16:creationId xmlns:a16="http://schemas.microsoft.com/office/drawing/2014/main" id="{DDF3BF95-EB13-ED47-838D-C21FFF3CFBA6}"/>
                </a:ext>
              </a:extLst>
            </p:cNvPr>
            <p:cNvPicPr>
              <a:picLocks noChangeAspect="1"/>
            </p:cNvPicPr>
            <p:nvPr/>
          </p:nvPicPr>
          <p:blipFill>
            <a:blip r:embed="rId4"/>
            <a:stretch>
              <a:fillRect/>
            </a:stretch>
          </p:blipFill>
          <p:spPr>
            <a:xfrm>
              <a:off x="2029593" y="4537007"/>
              <a:ext cx="807356" cy="392961"/>
            </a:xfrm>
            <a:prstGeom prst="rect">
              <a:avLst/>
            </a:prstGeom>
          </p:spPr>
        </p:pic>
        <p:pic>
          <p:nvPicPr>
            <p:cNvPr id="42" name="图片 41">
              <a:extLst>
                <a:ext uri="{FF2B5EF4-FFF2-40B4-BE49-F238E27FC236}">
                  <a16:creationId xmlns:a16="http://schemas.microsoft.com/office/drawing/2014/main" id="{7BF084F0-3B66-1E4A-B551-B0621B91B272}"/>
                </a:ext>
              </a:extLst>
            </p:cNvPr>
            <p:cNvPicPr>
              <a:picLocks noChangeAspect="1"/>
            </p:cNvPicPr>
            <p:nvPr/>
          </p:nvPicPr>
          <p:blipFill>
            <a:blip r:embed="rId5"/>
            <a:stretch>
              <a:fillRect/>
            </a:stretch>
          </p:blipFill>
          <p:spPr>
            <a:xfrm>
              <a:off x="2836949" y="4436981"/>
              <a:ext cx="2886478" cy="593014"/>
            </a:xfrm>
            <a:prstGeom prst="rect">
              <a:avLst/>
            </a:prstGeom>
          </p:spPr>
        </p:pic>
      </p:grpSp>
      <p:pic>
        <p:nvPicPr>
          <p:cNvPr id="44" name="图片 43">
            <a:extLst>
              <a:ext uri="{FF2B5EF4-FFF2-40B4-BE49-F238E27FC236}">
                <a16:creationId xmlns:a16="http://schemas.microsoft.com/office/drawing/2014/main" id="{ADC73CAB-21C0-4626-8E0C-4C1E2BD196AD}"/>
              </a:ext>
            </a:extLst>
          </p:cNvPr>
          <p:cNvPicPr>
            <a:picLocks noChangeAspect="1"/>
          </p:cNvPicPr>
          <p:nvPr/>
        </p:nvPicPr>
        <p:blipFill>
          <a:blip r:embed="rId6"/>
          <a:stretch>
            <a:fillRect/>
          </a:stretch>
        </p:blipFill>
        <p:spPr>
          <a:xfrm>
            <a:off x="363020" y="5160552"/>
            <a:ext cx="3851763" cy="754689"/>
          </a:xfrm>
          <a:prstGeom prst="rect">
            <a:avLst/>
          </a:prstGeom>
        </p:spPr>
      </p:pic>
      <p:sp>
        <p:nvSpPr>
          <p:cNvPr id="46" name="椭圆 45">
            <a:extLst>
              <a:ext uri="{FF2B5EF4-FFF2-40B4-BE49-F238E27FC236}">
                <a16:creationId xmlns:a16="http://schemas.microsoft.com/office/drawing/2014/main" id="{84806EE1-79F2-A745-8E94-A754C32784D3}"/>
              </a:ext>
            </a:extLst>
          </p:cNvPr>
          <p:cNvSpPr/>
          <p:nvPr/>
        </p:nvSpPr>
        <p:spPr>
          <a:xfrm>
            <a:off x="2288901" y="5245464"/>
            <a:ext cx="444971" cy="3987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椭圆 46">
            <a:extLst>
              <a:ext uri="{FF2B5EF4-FFF2-40B4-BE49-F238E27FC236}">
                <a16:creationId xmlns:a16="http://schemas.microsoft.com/office/drawing/2014/main" id="{99A00994-37E5-A947-8751-236D59A01A2F}"/>
              </a:ext>
            </a:extLst>
          </p:cNvPr>
          <p:cNvSpPr/>
          <p:nvPr/>
        </p:nvSpPr>
        <p:spPr>
          <a:xfrm>
            <a:off x="6483947" y="5009887"/>
            <a:ext cx="1427600" cy="100659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49" name="曲线连接符 48">
            <a:extLst>
              <a:ext uri="{FF2B5EF4-FFF2-40B4-BE49-F238E27FC236}">
                <a16:creationId xmlns:a16="http://schemas.microsoft.com/office/drawing/2014/main" id="{214AD2D6-6608-FF4A-8FD7-43F6D313DF19}"/>
              </a:ext>
            </a:extLst>
          </p:cNvPr>
          <p:cNvCxnSpPr>
            <a:cxnSpLocks/>
            <a:stCxn id="46" idx="4"/>
            <a:endCxn id="47" idx="3"/>
          </p:cNvCxnSpPr>
          <p:nvPr/>
        </p:nvCxnSpPr>
        <p:spPr>
          <a:xfrm rot="16200000" flipH="1">
            <a:off x="4489778" y="3665836"/>
            <a:ext cx="224845" cy="4181627"/>
          </a:xfrm>
          <a:prstGeom prst="curvedConnector3">
            <a:avLst>
              <a:gd name="adj1" fmla="val 26723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695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3E628403-8D19-AB40-9260-6F5318BB96BD}"/>
              </a:ext>
            </a:extLst>
          </p:cNvPr>
          <p:cNvPicPr>
            <a:picLocks noChangeAspect="1"/>
          </p:cNvPicPr>
          <p:nvPr/>
        </p:nvPicPr>
        <p:blipFill>
          <a:blip r:embed="rId3"/>
          <a:stretch>
            <a:fillRect/>
          </a:stretch>
        </p:blipFill>
        <p:spPr>
          <a:xfrm>
            <a:off x="817494" y="2266406"/>
            <a:ext cx="7550670" cy="4089947"/>
          </a:xfrm>
          <a:prstGeom prst="rect">
            <a:avLst/>
          </a:prstGeom>
        </p:spPr>
      </p:pic>
      <p:sp>
        <p:nvSpPr>
          <p:cNvPr id="3" name="内容占位符 2">
            <a:extLst>
              <a:ext uri="{FF2B5EF4-FFF2-40B4-BE49-F238E27FC236}">
                <a16:creationId xmlns:a16="http://schemas.microsoft.com/office/drawing/2014/main" id="{06216AB5-4B08-FE47-A3D0-5F5E561F8814}"/>
              </a:ext>
            </a:extLst>
          </p:cNvPr>
          <p:cNvSpPr>
            <a:spLocks noGrp="1"/>
          </p:cNvSpPr>
          <p:nvPr>
            <p:ph idx="1"/>
          </p:nvPr>
        </p:nvSpPr>
        <p:spPr/>
        <p:txBody>
          <a:bodyPr>
            <a:normAutofit/>
          </a:bodyPr>
          <a:lstStyle/>
          <a:p>
            <a:r>
              <a:rPr lang="en-US" altLang="zh-CN" b="1" dirty="0"/>
              <a:t>Weight of decoupled GCN: </a:t>
            </a:r>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kumimoji="1" lang="zh-CN" altLang="en-US" dirty="0"/>
          </a:p>
        </p:txBody>
      </p:sp>
      <p:sp>
        <p:nvSpPr>
          <p:cNvPr id="2" name="标题 1">
            <a:extLst>
              <a:ext uri="{FF2B5EF4-FFF2-40B4-BE49-F238E27FC236}">
                <a16:creationId xmlns:a16="http://schemas.microsoft.com/office/drawing/2014/main" id="{CEB2656D-1878-8F4D-8B58-4C97EFF575EA}"/>
              </a:ext>
            </a:extLst>
          </p:cNvPr>
          <p:cNvSpPr>
            <a:spLocks noGrp="1"/>
          </p:cNvSpPr>
          <p:nvPr>
            <p:ph type="title"/>
          </p:nvPr>
        </p:nvSpPr>
        <p:spPr>
          <a:xfrm>
            <a:off x="817494" y="95371"/>
            <a:ext cx="6471202" cy="819065"/>
          </a:xfrm>
        </p:spPr>
        <p:txBody>
          <a:bodyPr>
            <a:normAutofit fontScale="90000"/>
          </a:bodyPr>
          <a:lstStyle/>
          <a:p>
            <a:r>
              <a:rPr kumimoji="1" lang="en-US" altLang="zh-CN" dirty="0"/>
              <a:t>The weight of decoupled GCN</a:t>
            </a:r>
            <a:endParaRPr kumimoji="1" lang="zh-CN" altLang="en-US" dirty="0"/>
          </a:p>
        </p:txBody>
      </p:sp>
      <p:sp>
        <p:nvSpPr>
          <p:cNvPr id="4" name="灯片编号占位符 3">
            <a:extLst>
              <a:ext uri="{FF2B5EF4-FFF2-40B4-BE49-F238E27FC236}">
                <a16:creationId xmlns:a16="http://schemas.microsoft.com/office/drawing/2014/main" id="{3505308C-9E12-F945-A171-5CBD49899C74}"/>
              </a:ext>
            </a:extLst>
          </p:cNvPr>
          <p:cNvSpPr>
            <a:spLocks noGrp="1"/>
          </p:cNvSpPr>
          <p:nvPr>
            <p:ph type="sldNum" sz="quarter" idx="12"/>
          </p:nvPr>
        </p:nvSpPr>
        <p:spPr/>
        <p:txBody>
          <a:bodyPr/>
          <a:lstStyle/>
          <a:p>
            <a:fld id="{F1FD93E4-D440-4DBE-A134-B34740B4887A}" type="slidenum">
              <a:rPr lang="zh-CN" altLang="en-US" smtClean="0"/>
              <a:t>8</a:t>
            </a:fld>
            <a:endParaRPr lang="zh-CN" altLang="en-US"/>
          </a:p>
        </p:txBody>
      </p:sp>
      <p:pic>
        <p:nvPicPr>
          <p:cNvPr id="8" name="图片 7">
            <a:extLst>
              <a:ext uri="{FF2B5EF4-FFF2-40B4-BE49-F238E27FC236}">
                <a16:creationId xmlns:a16="http://schemas.microsoft.com/office/drawing/2014/main" id="{579BB22E-65D2-E347-85B6-B6079D424962}"/>
              </a:ext>
            </a:extLst>
          </p:cNvPr>
          <p:cNvPicPr>
            <a:picLocks noChangeAspect="1"/>
          </p:cNvPicPr>
          <p:nvPr/>
        </p:nvPicPr>
        <p:blipFill>
          <a:blip r:embed="rId4"/>
          <a:stretch>
            <a:fillRect/>
          </a:stretch>
        </p:blipFill>
        <p:spPr>
          <a:xfrm>
            <a:off x="3133459" y="1349335"/>
            <a:ext cx="3217720" cy="1115476"/>
          </a:xfrm>
          <a:prstGeom prst="rect">
            <a:avLst/>
          </a:prstGeom>
        </p:spPr>
      </p:pic>
      <p:sp>
        <p:nvSpPr>
          <p:cNvPr id="9" name="椭圆 8">
            <a:extLst>
              <a:ext uri="{FF2B5EF4-FFF2-40B4-BE49-F238E27FC236}">
                <a16:creationId xmlns:a16="http://schemas.microsoft.com/office/drawing/2014/main" id="{B7FDB6B4-45E3-8041-BD44-6BC60AB9C668}"/>
              </a:ext>
            </a:extLst>
          </p:cNvPr>
          <p:cNvSpPr/>
          <p:nvPr/>
        </p:nvSpPr>
        <p:spPr>
          <a:xfrm>
            <a:off x="2864970" y="1349969"/>
            <a:ext cx="3831441" cy="11154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kumimoji="1" lang="zh-CN" altLang="en-US" dirty="0">
              <a:noFill/>
            </a:endParaRPr>
          </a:p>
        </p:txBody>
      </p:sp>
      <p:pic>
        <p:nvPicPr>
          <p:cNvPr id="11" name="图片 10">
            <a:extLst>
              <a:ext uri="{FF2B5EF4-FFF2-40B4-BE49-F238E27FC236}">
                <a16:creationId xmlns:a16="http://schemas.microsoft.com/office/drawing/2014/main" id="{272596F0-8727-9443-8D4D-A7B41BF14BE9}"/>
              </a:ext>
            </a:extLst>
          </p:cNvPr>
          <p:cNvPicPr>
            <a:picLocks noChangeAspect="1"/>
          </p:cNvPicPr>
          <p:nvPr/>
        </p:nvPicPr>
        <p:blipFill>
          <a:blip r:embed="rId5"/>
          <a:stretch>
            <a:fillRect/>
          </a:stretch>
        </p:blipFill>
        <p:spPr>
          <a:xfrm>
            <a:off x="2763371" y="3536591"/>
            <a:ext cx="528443" cy="477930"/>
          </a:xfrm>
          <a:prstGeom prst="rect">
            <a:avLst/>
          </a:prstGeom>
        </p:spPr>
      </p:pic>
      <p:pic>
        <p:nvPicPr>
          <p:cNvPr id="12" name="图片 11">
            <a:extLst>
              <a:ext uri="{FF2B5EF4-FFF2-40B4-BE49-F238E27FC236}">
                <a16:creationId xmlns:a16="http://schemas.microsoft.com/office/drawing/2014/main" id="{EF0F6FD8-7EA9-3949-94F4-A50D25B43343}"/>
              </a:ext>
            </a:extLst>
          </p:cNvPr>
          <p:cNvPicPr>
            <a:picLocks noChangeAspect="1"/>
          </p:cNvPicPr>
          <p:nvPr/>
        </p:nvPicPr>
        <p:blipFill>
          <a:blip r:embed="rId6"/>
          <a:stretch>
            <a:fillRect/>
          </a:stretch>
        </p:blipFill>
        <p:spPr>
          <a:xfrm>
            <a:off x="2763371" y="5556114"/>
            <a:ext cx="740176" cy="346297"/>
          </a:xfrm>
          <a:prstGeom prst="rect">
            <a:avLst/>
          </a:prstGeom>
        </p:spPr>
      </p:pic>
      <p:sp>
        <p:nvSpPr>
          <p:cNvPr id="14" name="文本框 13">
            <a:extLst>
              <a:ext uri="{FF2B5EF4-FFF2-40B4-BE49-F238E27FC236}">
                <a16:creationId xmlns:a16="http://schemas.microsoft.com/office/drawing/2014/main" id="{47C93A50-2F21-ED4D-87E4-D6D723F5E5B1}"/>
              </a:ext>
            </a:extLst>
          </p:cNvPr>
          <p:cNvSpPr txBox="1"/>
          <p:nvPr/>
        </p:nvSpPr>
        <p:spPr>
          <a:xfrm>
            <a:off x="5312129" y="4118731"/>
            <a:ext cx="1282682" cy="646331"/>
          </a:xfrm>
          <a:prstGeom prst="rect">
            <a:avLst/>
          </a:prstGeom>
          <a:noFill/>
        </p:spPr>
        <p:txBody>
          <a:bodyPr wrap="square" rtlCol="0">
            <a:spAutoFit/>
          </a:bodyPr>
          <a:lstStyle/>
          <a:p>
            <a:pPr algn="ctr"/>
            <a:r>
              <a:rPr kumimoji="1" lang="en-US" altLang="zh-CN" b="1" dirty="0"/>
              <a:t>Product</a:t>
            </a:r>
          </a:p>
          <a:p>
            <a:pPr algn="ctr"/>
            <a:r>
              <a:rPr kumimoji="1" lang="en-US" altLang="zh-CN" b="1" dirty="0"/>
              <a:t>Normalize</a:t>
            </a:r>
            <a:endParaRPr kumimoji="1" lang="zh-CN" altLang="en-US" b="1" dirty="0"/>
          </a:p>
        </p:txBody>
      </p:sp>
    </p:spTree>
    <p:extLst>
      <p:ext uri="{BB962C8B-B14F-4D97-AF65-F5344CB8AC3E}">
        <p14:creationId xmlns:p14="http://schemas.microsoft.com/office/powerpoint/2010/main" val="13381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E53591-3CB0-4872-9840-036689A62B11}"/>
              </a:ext>
            </a:extLst>
          </p:cNvPr>
          <p:cNvSpPr>
            <a:spLocks noGrp="1"/>
          </p:cNvSpPr>
          <p:nvPr>
            <p:ph type="title"/>
          </p:nvPr>
        </p:nvSpPr>
        <p:spPr/>
        <p:txBody>
          <a:bodyPr>
            <a:normAutofit/>
          </a:bodyPr>
          <a:lstStyle/>
          <a:p>
            <a:r>
              <a:rPr lang="en-US" altLang="zh-CN" dirty="0"/>
              <a:t>Strengths and weaknesses</a:t>
            </a:r>
            <a:endParaRPr lang="zh-CN" altLang="en-US" dirty="0"/>
          </a:p>
        </p:txBody>
      </p:sp>
      <p:sp>
        <p:nvSpPr>
          <p:cNvPr id="3" name="内容占位符 2">
            <a:extLst>
              <a:ext uri="{FF2B5EF4-FFF2-40B4-BE49-F238E27FC236}">
                <a16:creationId xmlns:a16="http://schemas.microsoft.com/office/drawing/2014/main" id="{0DA9E9A8-E7B4-4D88-A83E-44B28BC3DCF5}"/>
              </a:ext>
            </a:extLst>
          </p:cNvPr>
          <p:cNvSpPr>
            <a:spLocks noGrp="1"/>
          </p:cNvSpPr>
          <p:nvPr>
            <p:ph idx="1"/>
          </p:nvPr>
        </p:nvSpPr>
        <p:spPr/>
        <p:txBody>
          <a:bodyPr>
            <a:normAutofit/>
          </a:bodyPr>
          <a:lstStyle/>
          <a:p>
            <a:r>
              <a:rPr kumimoji="1" lang="en-US" altLang="zh-CN" dirty="0"/>
              <a:t>The effects of our analysis: </a:t>
            </a:r>
          </a:p>
          <a:p>
            <a:pPr marL="800100" lvl="1" indent="-342900">
              <a:buFont typeface="Wingdings" pitchFamily="2" charset="2"/>
              <a:buChar char="Ø"/>
            </a:pPr>
            <a:r>
              <a:rPr kumimoji="1" lang="en-US" altLang="zh-CN" dirty="0"/>
              <a:t>Help us understand strengths and weaknesses of model </a:t>
            </a:r>
          </a:p>
          <a:p>
            <a:pPr marL="800100" lvl="1" indent="-342900">
              <a:buFont typeface="Wingdings" pitchFamily="2" charset="2"/>
              <a:buChar char="Ø"/>
            </a:pPr>
            <a:r>
              <a:rPr kumimoji="1" lang="en-US" altLang="zh-CN" dirty="0"/>
              <a:t>Provide intuition to improve decoupled GCN</a:t>
            </a:r>
          </a:p>
          <a:p>
            <a:pPr marL="800100" lvl="1" indent="-342900">
              <a:buFont typeface="Wingdings" pitchFamily="2" charset="2"/>
              <a:buChar char="Ø"/>
            </a:pPr>
            <a:endParaRPr lang="en-US" altLang="zh-CN" b="1" dirty="0">
              <a:solidFill>
                <a:srgbClr val="FF0000"/>
              </a:solidFill>
            </a:endParaRPr>
          </a:p>
          <a:p>
            <a:r>
              <a:rPr lang="en-US" altLang="zh-CN" b="1" dirty="0">
                <a:solidFill>
                  <a:srgbClr val="FF0000"/>
                </a:solidFill>
              </a:rPr>
              <a:t>Strengths: </a:t>
            </a:r>
          </a:p>
          <a:p>
            <a:pPr marL="800100" lvl="1" indent="-342900">
              <a:buFont typeface="Wingdings" pitchFamily="2" charset="2"/>
              <a:buChar char="Ø"/>
            </a:pPr>
            <a:r>
              <a:rPr lang="en-US" altLang="zh-CN" b="1" dirty="0"/>
              <a:t>Pseudo-label</a:t>
            </a:r>
            <a:r>
              <a:rPr lang="en-US" altLang="zh-CN" dirty="0"/>
              <a:t> ~ data augmentation</a:t>
            </a:r>
          </a:p>
          <a:p>
            <a:pPr marL="800100" lvl="1" indent="-342900">
              <a:buFont typeface="Wingdings" pitchFamily="2" charset="2"/>
              <a:buChar char="Ø"/>
            </a:pPr>
            <a:r>
              <a:rPr lang="en-US" altLang="zh-CN" b="1" dirty="0"/>
              <a:t>Reasonable weight </a:t>
            </a:r>
            <a:r>
              <a:rPr lang="en-US" altLang="zh-CN" dirty="0"/>
              <a:t>~ reweight the pseudo labels</a:t>
            </a:r>
          </a:p>
          <a:p>
            <a:pPr marL="800100" lvl="1" indent="-342900">
              <a:buFont typeface="Wingdings" pitchFamily="2" charset="2"/>
              <a:buChar char="Ø"/>
            </a:pPr>
            <a:r>
              <a:rPr lang="en-US" altLang="zh-CN" b="1" dirty="0"/>
              <a:t>Ensemble</a:t>
            </a:r>
            <a:r>
              <a:rPr lang="en-US" altLang="zh-CN" dirty="0"/>
              <a:t> ~ combine neighbors when inference </a:t>
            </a:r>
          </a:p>
          <a:p>
            <a:endParaRPr lang="en-US" altLang="zh-CN" b="1" dirty="0">
              <a:solidFill>
                <a:srgbClr val="FF0000"/>
              </a:solidFill>
            </a:endParaRPr>
          </a:p>
          <a:p>
            <a:r>
              <a:rPr lang="en-US" altLang="zh-CN" b="1" dirty="0">
                <a:solidFill>
                  <a:srgbClr val="FF0000"/>
                </a:solidFill>
              </a:rPr>
              <a:t>Weaknesses: </a:t>
            </a:r>
          </a:p>
          <a:p>
            <a:pPr marL="800100" lvl="1" indent="-342900">
              <a:buFont typeface="Wingdings" pitchFamily="2" charset="2"/>
              <a:buChar char="Ø"/>
            </a:pPr>
            <a:r>
              <a:rPr lang="en-US" altLang="zh-CN" b="1" dirty="0"/>
              <a:t>Unstable to initialization</a:t>
            </a:r>
            <a:r>
              <a:rPr lang="en-US" altLang="zh-CN" dirty="0"/>
              <a:t> ~            is reliable?</a:t>
            </a:r>
          </a:p>
          <a:p>
            <a:pPr marL="800100" lvl="1" indent="-342900">
              <a:buFont typeface="Wingdings" pitchFamily="2" charset="2"/>
              <a:buChar char="Ø"/>
            </a:pPr>
            <a:r>
              <a:rPr lang="en-US" altLang="zh-CN" b="1" dirty="0"/>
              <a:t>Sensitive to label noise </a:t>
            </a:r>
            <a:r>
              <a:rPr lang="en-US" altLang="zh-CN" dirty="0"/>
              <a:t>~  equal weight? </a:t>
            </a:r>
          </a:p>
          <a:p>
            <a:endParaRPr lang="en-US" altLang="zh-CN" b="1" dirty="0">
              <a:solidFill>
                <a:srgbClr val="FF0000"/>
              </a:solidFill>
            </a:endParaRPr>
          </a:p>
          <a:p>
            <a:endParaRPr lang="en-US" altLang="zh-CN" b="1" dirty="0">
              <a:solidFill>
                <a:srgbClr val="FF0000"/>
              </a:solidFill>
            </a:endParaRPr>
          </a:p>
          <a:p>
            <a:pPr marL="800100" lvl="1" indent="-342900">
              <a:buFont typeface="Wingdings" pitchFamily="2" charset="2"/>
              <a:buChar char="Ø"/>
            </a:pPr>
            <a:endParaRPr lang="en-US" altLang="zh-CN" dirty="0"/>
          </a:p>
          <a:p>
            <a:pPr marL="342900" indent="-342900">
              <a:buFont typeface="Wingdings" pitchFamily="2" charset="2"/>
              <a:buChar char="Ø"/>
            </a:pPr>
            <a:endParaRPr lang="en-US" altLang="zh-CN" dirty="0"/>
          </a:p>
        </p:txBody>
      </p:sp>
      <p:sp>
        <p:nvSpPr>
          <p:cNvPr id="5" name="灯片编号占位符 4">
            <a:extLst>
              <a:ext uri="{FF2B5EF4-FFF2-40B4-BE49-F238E27FC236}">
                <a16:creationId xmlns:a16="http://schemas.microsoft.com/office/drawing/2014/main" id="{78D312A2-9AB3-4405-9964-000D859E5168}"/>
              </a:ext>
            </a:extLst>
          </p:cNvPr>
          <p:cNvSpPr>
            <a:spLocks noGrp="1"/>
          </p:cNvSpPr>
          <p:nvPr>
            <p:ph type="sldNum" sz="quarter" idx="12"/>
          </p:nvPr>
        </p:nvSpPr>
        <p:spPr/>
        <p:txBody>
          <a:bodyPr/>
          <a:lstStyle/>
          <a:p>
            <a:fld id="{F1FD93E4-D440-4DBE-A134-B34740B4887A}" type="slidenum">
              <a:rPr lang="zh-CN" altLang="en-US" smtClean="0"/>
              <a:t>9</a:t>
            </a:fld>
            <a:endParaRPr lang="zh-CN" altLang="en-US"/>
          </a:p>
        </p:txBody>
      </p:sp>
      <p:pic>
        <p:nvPicPr>
          <p:cNvPr id="8" name="图片 7">
            <a:extLst>
              <a:ext uri="{FF2B5EF4-FFF2-40B4-BE49-F238E27FC236}">
                <a16:creationId xmlns:a16="http://schemas.microsoft.com/office/drawing/2014/main" id="{B13E131D-FEEF-8E4A-A246-07BF8DDF877B}"/>
              </a:ext>
            </a:extLst>
          </p:cNvPr>
          <p:cNvPicPr>
            <a:picLocks noChangeAspect="1"/>
          </p:cNvPicPr>
          <p:nvPr/>
        </p:nvPicPr>
        <p:blipFill>
          <a:blip r:embed="rId3"/>
          <a:stretch>
            <a:fillRect/>
          </a:stretch>
        </p:blipFill>
        <p:spPr>
          <a:xfrm>
            <a:off x="5011227" y="5288890"/>
            <a:ext cx="784486" cy="422728"/>
          </a:xfrm>
          <a:prstGeom prst="rect">
            <a:avLst/>
          </a:prstGeom>
        </p:spPr>
      </p:pic>
    </p:spTree>
    <p:extLst>
      <p:ext uri="{BB962C8B-B14F-4D97-AF65-F5344CB8AC3E}">
        <p14:creationId xmlns:p14="http://schemas.microsoft.com/office/powerpoint/2010/main" val="34655391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9|3.4|0.8|2.6|1|2.8|0.9|3.8"/>
</p:tagLst>
</file>

<file path=ppt/theme/theme1.xml><?xml version="1.0" encoding="utf-8"?>
<a:theme xmlns:a="http://schemas.openxmlformats.org/drawingml/2006/main" name="Office 主题​​">
  <a:themeElements>
    <a:clrScheme name="红色">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英文PPT">
      <a:majorFont>
        <a:latin typeface="Arial"/>
        <a:ea typeface="等线 Light"/>
        <a:cs typeface=""/>
      </a:majorFont>
      <a:minorFont>
        <a:latin typeface="Times New Roman"/>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4735</TotalTime>
  <Words>2779</Words>
  <Application>Microsoft Macintosh PowerPoint</Application>
  <PresentationFormat>全屏显示(4:3)</PresentationFormat>
  <Paragraphs>409</Paragraphs>
  <Slides>23</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等线</vt:lpstr>
      <vt:lpstr>Arial Unicode MS</vt:lpstr>
      <vt:lpstr>Arial</vt:lpstr>
      <vt:lpstr>Helvetica</vt:lpstr>
      <vt:lpstr>Times New Roman</vt:lpstr>
      <vt:lpstr>Wingdings</vt:lpstr>
      <vt:lpstr>Office 主题​​</vt:lpstr>
      <vt:lpstr>On the Equivalence of  Decoupled GCN and Label Propagation  </vt:lpstr>
      <vt:lpstr>Background</vt:lpstr>
      <vt:lpstr>From GCN to decoupled GCN</vt:lpstr>
      <vt:lpstr>Graph Information diffusion</vt:lpstr>
      <vt:lpstr>LP vs. decoupled GCN</vt:lpstr>
      <vt:lpstr>Outline</vt:lpstr>
      <vt:lpstr>Propagation then Training vs. decoupled GCN</vt:lpstr>
      <vt:lpstr>The weight of decoupled GCN</vt:lpstr>
      <vt:lpstr>Strengths and weaknesses</vt:lpstr>
      <vt:lpstr>Outline</vt:lpstr>
      <vt:lpstr>How to improve d-GCN?</vt:lpstr>
      <vt:lpstr>PTA: PT adaptively</vt:lpstr>
      <vt:lpstr>Outline</vt:lpstr>
      <vt:lpstr>Setting</vt:lpstr>
      <vt:lpstr>Five questions to answer</vt:lpstr>
      <vt:lpstr>Effects of different components in decoupled GCN</vt:lpstr>
      <vt:lpstr>Performance comparison:  PTA performs best </vt:lpstr>
      <vt:lpstr>PTA is stable to initialization</vt:lpstr>
      <vt:lpstr>PTA is robust to label noise</vt:lpstr>
      <vt:lpstr>PTA is much faster</vt:lpstr>
      <vt:lpstr>Conclusion and future work</vt:lpstr>
      <vt:lpstr>Reference</vt:lpstr>
      <vt:lpstr>Thanks &amp; 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Equivalence of  Decoupled Graph Convolution Network and Label Propagation</dc:title>
  <dc:creator>Dong Hande</dc:creator>
  <cp:lastModifiedBy>Dong Hande</cp:lastModifiedBy>
  <cp:revision>161</cp:revision>
  <dcterms:created xsi:type="dcterms:W3CDTF">2020-10-26T14:13:58Z</dcterms:created>
  <dcterms:modified xsi:type="dcterms:W3CDTF">2021-03-24T15:24:28Z</dcterms:modified>
</cp:coreProperties>
</file>