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4"/>
  </p:notesMasterIdLst>
  <p:sldIdLst>
    <p:sldId id="257" r:id="rId2"/>
    <p:sldId id="258" r:id="rId3"/>
    <p:sldId id="355" r:id="rId4"/>
    <p:sldId id="367" r:id="rId5"/>
    <p:sldId id="279" r:id="rId6"/>
    <p:sldId id="356" r:id="rId7"/>
    <p:sldId id="357" r:id="rId8"/>
    <p:sldId id="365" r:id="rId9"/>
    <p:sldId id="366" r:id="rId10"/>
    <p:sldId id="368" r:id="rId11"/>
    <p:sldId id="369" r:id="rId12"/>
    <p:sldId id="370" r:id="rId13"/>
    <p:sldId id="378" r:id="rId14"/>
    <p:sldId id="374" r:id="rId15"/>
    <p:sldId id="379" r:id="rId16"/>
    <p:sldId id="373" r:id="rId17"/>
    <p:sldId id="375" r:id="rId18"/>
    <p:sldId id="376" r:id="rId19"/>
    <p:sldId id="390" r:id="rId20"/>
    <p:sldId id="380" r:id="rId21"/>
    <p:sldId id="391" r:id="rId22"/>
    <p:sldId id="392" r:id="rId23"/>
  </p:sldIdLst>
  <p:sldSz cx="12192000" cy="6858000"/>
  <p:notesSz cx="6858000" cy="9144000"/>
  <p:embeddedFontLst>
    <p:embeddedFont>
      <p:font typeface="맑은 고딕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2F"/>
    <a:srgbClr val="000000"/>
    <a:srgbClr val="D0CECE"/>
    <a:srgbClr val="8DBABD"/>
    <a:srgbClr val="E6E6E6"/>
    <a:srgbClr val="634EEA"/>
    <a:srgbClr val="BDBDFF"/>
    <a:srgbClr val="523B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19" autoAdjust="0"/>
    <p:restoredTop sz="94660"/>
  </p:normalViewPr>
  <p:slideViewPr>
    <p:cSldViewPr snapToGrid="0">
      <p:cViewPr>
        <p:scale>
          <a:sx n="50" d="100"/>
          <a:sy n="50" d="100"/>
        </p:scale>
        <p:origin x="-1686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orn\Desktop\&#54616;&#46993;\&#50977;&#50500;&#51068;&#44592;%20&#51312;&#48324;&#44284;&#51228;\&#44036;&#53944;&#52264;&#5394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bar"/>
        <c:grouping val="stacked"/>
        <c:ser>
          <c:idx val="0"/>
          <c:order val="0"/>
          <c:tx>
            <c:strRef>
              <c:f>Sheet1!$C$1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</c:spPr>
          <c:dLbls>
            <c:dLbl>
              <c:idx val="0"/>
              <c:delete val="1"/>
            </c:dLbl>
            <c:dLblPos val="inEnd"/>
            <c:showVal val="1"/>
          </c:dLbls>
          <c:cat>
            <c:multiLvlStrRef>
              <c:f>Sheet1!$A$2:$B$6</c:f>
              <c:multiLvlStrCache>
                <c:ptCount val="5"/>
                <c:lvl>
                  <c:pt idx="0">
                    <c:v>요구사항분석</c:v>
                  </c:pt>
                  <c:pt idx="1">
                    <c:v>시스템분석</c:v>
                  </c:pt>
                  <c:pt idx="2">
                    <c:v>시스템설계</c:v>
                  </c:pt>
                  <c:pt idx="3">
                    <c:v>화면구현</c:v>
                  </c:pt>
                  <c:pt idx="4">
                    <c:v>테스트</c:v>
                  </c:pt>
                </c:lvl>
                <c:lvl>
                  <c:pt idx="0">
                    <c:v>Category1</c:v>
                  </c:pt>
                  <c:pt idx="3">
                    <c:v>Category2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yyyy/mm/dd</c:formatCode>
                <c:ptCount val="5"/>
                <c:pt idx="0">
                  <c:v>43269</c:v>
                </c:pt>
                <c:pt idx="1">
                  <c:v>43272</c:v>
                </c:pt>
                <c:pt idx="2">
                  <c:v>43277</c:v>
                </c:pt>
                <c:pt idx="3">
                  <c:v>43289</c:v>
                </c:pt>
                <c:pt idx="4">
                  <c:v>43294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rgbClr val="FF0000"/>
            </a:solidFill>
          </c:spPr>
          <c:dLbls>
            <c:showVal val="1"/>
          </c:dLbls>
          <c:cat>
            <c:multiLvlStrRef>
              <c:f>Sheet1!$A$2:$B$6</c:f>
              <c:multiLvlStrCache>
                <c:ptCount val="5"/>
                <c:lvl>
                  <c:pt idx="0">
                    <c:v>요구사항분석</c:v>
                  </c:pt>
                  <c:pt idx="1">
                    <c:v>시스템분석</c:v>
                  </c:pt>
                  <c:pt idx="2">
                    <c:v>시스템설계</c:v>
                  </c:pt>
                  <c:pt idx="3">
                    <c:v>화면구현</c:v>
                  </c:pt>
                  <c:pt idx="4">
                    <c:v>테스트</c:v>
                  </c:pt>
                </c:lvl>
                <c:lvl>
                  <c:pt idx="0">
                    <c:v>Category1</c:v>
                  </c:pt>
                  <c:pt idx="3">
                    <c:v>Category2</c:v>
                  </c:pt>
                </c:lvl>
              </c:multiLvlStrCache>
            </c:multiLvl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12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2018-06-21</a:t>
                    </a:r>
                  </a:p>
                </c:rich>
              </c:tx>
              <c:dLblPos val="inBase"/>
              <c:showVal val="1"/>
            </c:dLbl>
            <c:dLblPos val="inBase"/>
            <c:showVal val="1"/>
          </c:dLbls>
          <c:cat>
            <c:multiLvlStrRef>
              <c:f>Sheet1!$A$2:$B$6</c:f>
              <c:multiLvlStrCache>
                <c:ptCount val="5"/>
                <c:lvl>
                  <c:pt idx="0">
                    <c:v>요구사항분석</c:v>
                  </c:pt>
                  <c:pt idx="1">
                    <c:v>시스템분석</c:v>
                  </c:pt>
                  <c:pt idx="2">
                    <c:v>시스템설계</c:v>
                  </c:pt>
                  <c:pt idx="3">
                    <c:v>화면구현</c:v>
                  </c:pt>
                  <c:pt idx="4">
                    <c:v>테스트</c:v>
                  </c:pt>
                </c:lvl>
                <c:lvl>
                  <c:pt idx="0">
                    <c:v>Category1</c:v>
                  </c:pt>
                  <c:pt idx="3">
                    <c:v>Category2</c:v>
                  </c:pt>
                </c:lvl>
              </c:multiLvlStrCache>
            </c:multiLvlStrRef>
          </c:cat>
          <c:val>
            <c:numRef>
              <c:f>Sheet1!$E$2:$E$6</c:f>
              <c:numCache>
                <c:formatCode>yyyy/mm/dd</c:formatCode>
                <c:ptCount val="5"/>
                <c:pt idx="0">
                  <c:v>43271</c:v>
                </c:pt>
                <c:pt idx="1">
                  <c:v>43276</c:v>
                </c:pt>
                <c:pt idx="2">
                  <c:v>43288</c:v>
                </c:pt>
                <c:pt idx="3">
                  <c:v>43293</c:v>
                </c:pt>
                <c:pt idx="4">
                  <c:v>43294</c:v>
                </c:pt>
              </c:numCache>
            </c:numRef>
          </c:val>
        </c:ser>
        <c:overlap val="100"/>
        <c:axId val="49465984"/>
        <c:axId val="47587712"/>
      </c:barChart>
      <c:catAx>
        <c:axId val="49465984"/>
        <c:scaling>
          <c:orientation val="maxMin"/>
        </c:scaling>
        <c:axPos val="l"/>
        <c:tickLblPos val="nextTo"/>
        <c:crossAx val="47587712"/>
        <c:crosses val="autoZero"/>
        <c:auto val="1"/>
        <c:lblAlgn val="ctr"/>
        <c:lblOffset val="100"/>
      </c:catAx>
      <c:valAx>
        <c:axId val="47587712"/>
        <c:scaling>
          <c:orientation val="minMax"/>
          <c:max val="43294"/>
          <c:min val="43269"/>
        </c:scaling>
        <c:axPos val="t"/>
        <c:majorGridlines/>
        <c:numFmt formatCode="yyyy/mm/dd" sourceLinked="1"/>
        <c:tickLblPos val="nextTo"/>
        <c:crossAx val="494659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pPr/>
              <a:t>2018-07-12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1063" y="1148446"/>
            <a:ext cx="6952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smtClean="0">
                <a:solidFill>
                  <a:srgbClr val="00002F"/>
                </a:solidFill>
                <a:latin typeface="+mn-ea"/>
              </a:rPr>
              <a:t>어머 이건 </a:t>
            </a:r>
            <a:r>
              <a:rPr lang="ko-KR" altLang="en-US" sz="7200" spc="-300" dirty="0" err="1" smtClean="0">
                <a:solidFill>
                  <a:srgbClr val="00002F"/>
                </a:solidFill>
                <a:latin typeface="+mn-ea"/>
              </a:rPr>
              <a:t>사야되</a:t>
            </a:r>
            <a:endParaRPr lang="ko-KR" altLang="en-US" sz="72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9231" y="5249146"/>
            <a:ext cx="3005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rgbClr val="00002F"/>
                </a:solidFill>
                <a:latin typeface="+mn-ea"/>
              </a:rPr>
              <a:t>최재호</a:t>
            </a:r>
            <a:r>
              <a:rPr lang="en-US" altLang="ko-KR" sz="2800" spc="-300" dirty="0" smtClean="0">
                <a:solidFill>
                  <a:srgbClr val="00002F"/>
                </a:solidFill>
                <a:latin typeface="+mn-ea"/>
              </a:rPr>
              <a:t>, </a:t>
            </a:r>
            <a:r>
              <a:rPr lang="ko-KR" altLang="en-US" sz="2800" spc="-300" dirty="0" smtClean="0">
                <a:solidFill>
                  <a:srgbClr val="00002F"/>
                </a:solidFill>
                <a:latin typeface="+mn-ea"/>
              </a:rPr>
              <a:t>조창현</a:t>
            </a:r>
            <a:r>
              <a:rPr lang="en-US" altLang="ko-KR" sz="2800" spc="-300" dirty="0" smtClean="0">
                <a:solidFill>
                  <a:srgbClr val="00002F"/>
                </a:solidFill>
                <a:latin typeface="+mn-ea"/>
              </a:rPr>
              <a:t>, </a:t>
            </a:r>
            <a:r>
              <a:rPr lang="ko-KR" altLang="en-US" sz="2800" spc="-300" dirty="0" smtClean="0">
                <a:solidFill>
                  <a:srgbClr val="00002F"/>
                </a:solidFill>
                <a:latin typeface="+mn-ea"/>
              </a:rPr>
              <a:t>김찬</a:t>
            </a:r>
            <a:endParaRPr lang="en-US" altLang="ko-KR" sz="2800" spc="-300" dirty="0" smtClean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88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순서도: 처리 269"/>
          <p:cNvSpPr/>
          <p:nvPr/>
        </p:nvSpPr>
        <p:spPr>
          <a:xfrm>
            <a:off x="-3924300" y="-1778000"/>
            <a:ext cx="1270000" cy="558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acorn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0"/>
            <a:ext cx="9899650" cy="68580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228600" y="558800"/>
            <a:ext cx="250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 smtClean="0">
                <a:solidFill>
                  <a:srgbClr val="00002F"/>
                </a:solidFill>
                <a:latin typeface="+mn-ea"/>
              </a:rPr>
              <a:t>데이터베이스 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mber"/>
          <p:cNvSpPr txBox="1">
            <a:spLocks/>
          </p:cNvSpPr>
          <p:nvPr/>
        </p:nvSpPr>
        <p:spPr>
          <a:xfrm>
            <a:off x="1701800" y="-438150"/>
            <a:ext cx="7759700" cy="1346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회원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"/>
          <p:cNvGraphicFramePr/>
          <p:nvPr/>
        </p:nvGraphicFramePr>
        <p:xfrm>
          <a:off x="800100" y="943742"/>
          <a:ext cx="10337800" cy="5442396"/>
        </p:xfrm>
        <a:graphic>
          <a:graphicData uri="http://schemas.openxmlformats.org/drawingml/2006/table">
            <a:tbl>
              <a:tblPr firstRow="1" firstCol="1"/>
              <a:tblGrid>
                <a:gridCol w="565316"/>
                <a:gridCol w="1731974"/>
                <a:gridCol w="1651149"/>
                <a:gridCol w="1506994"/>
                <a:gridCol w="947640"/>
                <a:gridCol w="961273"/>
                <a:gridCol w="1115904"/>
                <a:gridCol w="708906"/>
                <a:gridCol w="1148644"/>
              </a:tblGrid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속성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컬럼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자료형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크기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유일키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Null 허용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디폴트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회원번호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600"/>
                        <a:t>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600"/>
                        <a:t>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600"/>
                        <a:t>PK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아이디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C_ID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</a:t>
                      </a:r>
                      <a:r>
                        <a:rPr sz="1600" smtClean="0"/>
                        <a:t>archar2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30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Y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U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비밀번호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C_PASS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</a:t>
                      </a:r>
                      <a:r>
                        <a:rPr sz="1600" smtClean="0"/>
                        <a:t>archar2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600"/>
                        <a:t>30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이름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C_NAME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6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569538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휴대전화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C_PHONENUM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569538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주소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C_ADD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30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err="1" smtClean="0"/>
                        <a:t>이메일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C_MAIL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30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생년월일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C_BIRTH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Date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mber"/>
          <p:cNvSpPr txBox="1">
            <a:spLocks/>
          </p:cNvSpPr>
          <p:nvPr/>
        </p:nvSpPr>
        <p:spPr>
          <a:xfrm>
            <a:off x="1701800" y="-438150"/>
            <a:ext cx="7759700" cy="1346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물품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"/>
          <p:cNvGraphicFramePr/>
          <p:nvPr/>
        </p:nvGraphicFramePr>
        <p:xfrm>
          <a:off x="838200" y="1172342"/>
          <a:ext cx="10337800" cy="3598116"/>
        </p:xfrm>
        <a:graphic>
          <a:graphicData uri="http://schemas.openxmlformats.org/drawingml/2006/table">
            <a:tbl>
              <a:tblPr firstRow="1" firstCol="1"/>
              <a:tblGrid>
                <a:gridCol w="565316"/>
                <a:gridCol w="1731974"/>
                <a:gridCol w="1651149"/>
                <a:gridCol w="1506994"/>
                <a:gridCol w="947640"/>
                <a:gridCol w="961273"/>
                <a:gridCol w="1115904"/>
                <a:gridCol w="708906"/>
                <a:gridCol w="1148644"/>
              </a:tblGrid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속성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컬럼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자료형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크기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유일키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Null 허용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디폴트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물품번호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600"/>
                        <a:t>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600"/>
                        <a:t>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600"/>
                        <a:t>PK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물품 종류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P_SORT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</a:t>
                      </a:r>
                      <a:r>
                        <a:rPr sz="1600" smtClean="0"/>
                        <a:t>archar2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물품명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P_NAME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</a:t>
                      </a:r>
                      <a:r>
                        <a:rPr sz="1600" smtClean="0"/>
                        <a:t>archar2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569538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물품가격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P_PRICE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569538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물품 이미지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P_IMAGE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mber"/>
          <p:cNvSpPr txBox="1">
            <a:spLocks/>
          </p:cNvSpPr>
          <p:nvPr/>
        </p:nvSpPr>
        <p:spPr>
          <a:xfrm>
            <a:off x="2044700" y="-425450"/>
            <a:ext cx="7759700" cy="1346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물품 </a:t>
            </a:r>
            <a:r>
              <a:rPr lang="ko-KR" altLang="en-US" sz="2800" dirty="0" smtClean="0"/>
              <a:t>옵션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"/>
          <p:cNvGraphicFramePr/>
          <p:nvPr/>
        </p:nvGraphicFramePr>
        <p:xfrm>
          <a:off x="838200" y="1172342"/>
          <a:ext cx="10337800" cy="4167654"/>
        </p:xfrm>
        <a:graphic>
          <a:graphicData uri="http://schemas.openxmlformats.org/drawingml/2006/table">
            <a:tbl>
              <a:tblPr firstRow="1" firstCol="1"/>
              <a:tblGrid>
                <a:gridCol w="565316"/>
                <a:gridCol w="1731974"/>
                <a:gridCol w="1651149"/>
                <a:gridCol w="1506994"/>
                <a:gridCol w="947640"/>
                <a:gridCol w="961273"/>
                <a:gridCol w="1115904"/>
                <a:gridCol w="708906"/>
                <a:gridCol w="1148644"/>
              </a:tblGrid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속성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컬럼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자료형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크기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유일키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Null 허용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디폴트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물품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FK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옵션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PO_NUM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</a:t>
                      </a:r>
                      <a:r>
                        <a:rPr sz="1600" smtClean="0"/>
                        <a:t>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600"/>
                        <a:t>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600"/>
                        <a:t>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600"/>
                        <a:t>PK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사이즈 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PO_SIZE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</a:t>
                      </a:r>
                      <a:r>
                        <a:rPr sz="1600" smtClean="0"/>
                        <a:t>archar2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10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569538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색상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PO_COLOR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1</a:t>
                      </a:r>
                      <a:r>
                        <a:rPr sz="1600" smtClean="0"/>
                        <a:t>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569538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재고량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PO_LASTCNT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569538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추가 금액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PO_ADDPRICE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mber"/>
          <p:cNvSpPr txBox="1">
            <a:spLocks/>
          </p:cNvSpPr>
          <p:nvPr/>
        </p:nvSpPr>
        <p:spPr>
          <a:xfrm>
            <a:off x="1701800" y="-438150"/>
            <a:ext cx="7759700" cy="1346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 smtClean="0"/>
              <a:t>후기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"/>
          <p:cNvGraphicFramePr/>
          <p:nvPr/>
        </p:nvGraphicFramePr>
        <p:xfrm>
          <a:off x="800100" y="943742"/>
          <a:ext cx="10337800" cy="4918080"/>
        </p:xfrm>
        <a:graphic>
          <a:graphicData uri="http://schemas.openxmlformats.org/drawingml/2006/table">
            <a:tbl>
              <a:tblPr firstRow="1" firstCol="1"/>
              <a:tblGrid>
                <a:gridCol w="565316"/>
                <a:gridCol w="1731974"/>
                <a:gridCol w="1651149"/>
                <a:gridCol w="1506994"/>
                <a:gridCol w="947640"/>
                <a:gridCol w="961273"/>
                <a:gridCol w="1115904"/>
                <a:gridCol w="708906"/>
                <a:gridCol w="1148644"/>
              </a:tblGrid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속성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컬럼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자료형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크기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유일키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Null 허용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디폴트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물품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FK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회원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b="0" dirty="0" smtClean="0"/>
                        <a:t>FK</a:t>
                      </a:r>
                      <a:endParaRPr sz="1600" b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후기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CE_NUM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Y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PK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후기 제목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CE_TITLE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30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‘</a:t>
                      </a:r>
                      <a:r>
                        <a:rPr lang="ko-KR" altLang="en-US" sz="1600" dirty="0" smtClean="0"/>
                        <a:t>이거 한번 보세요</a:t>
                      </a:r>
                      <a:r>
                        <a:rPr lang="en-US" sz="1600" dirty="0" smtClean="0"/>
                        <a:t>’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후기 내용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CE_CONTENT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smtClean="0"/>
                        <a:t>Varchar2</a:t>
                      </a:r>
                      <a:endParaRPr lang="en-US" sz="1600" dirty="0" smtClean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40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후기 이미지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CE_IMAGE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30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후기 </a:t>
                      </a:r>
                      <a:r>
                        <a:rPr lang="ko-KR" altLang="en-US" sz="1600" dirty="0" err="1" smtClean="0"/>
                        <a:t>별점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CE_POINT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10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mber"/>
          <p:cNvSpPr txBox="1">
            <a:spLocks/>
          </p:cNvSpPr>
          <p:nvPr/>
        </p:nvSpPr>
        <p:spPr>
          <a:xfrm>
            <a:off x="1701800" y="-438150"/>
            <a:ext cx="7759700" cy="1346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"/>
          <p:cNvGraphicFramePr/>
          <p:nvPr/>
        </p:nvGraphicFramePr>
        <p:xfrm>
          <a:off x="800100" y="943742"/>
          <a:ext cx="10337800" cy="4303320"/>
        </p:xfrm>
        <a:graphic>
          <a:graphicData uri="http://schemas.openxmlformats.org/drawingml/2006/table">
            <a:tbl>
              <a:tblPr firstRow="1" firstCol="1"/>
              <a:tblGrid>
                <a:gridCol w="565316"/>
                <a:gridCol w="1731974"/>
                <a:gridCol w="1651149"/>
                <a:gridCol w="1506994"/>
                <a:gridCol w="947640"/>
                <a:gridCol w="961273"/>
                <a:gridCol w="1115904"/>
                <a:gridCol w="708906"/>
                <a:gridCol w="1148644"/>
              </a:tblGrid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속성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컬럼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자료형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크기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유일키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Null 허용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디폴트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물품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FK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회원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b="0" dirty="0" smtClean="0"/>
                        <a:t>FK</a:t>
                      </a:r>
                      <a:endParaRPr sz="1600" b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altLang="ko-KR" sz="1600" dirty="0" err="1" smtClean="0"/>
                        <a:t>QnA</a:t>
                      </a:r>
                      <a:r>
                        <a:rPr lang="ko-KR" altLang="en-US" sz="1600" dirty="0" smtClean="0"/>
                        <a:t>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Q_NUM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Y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PK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altLang="ko-KR" sz="1600" dirty="0" err="1" smtClean="0"/>
                        <a:t>QnA</a:t>
                      </a:r>
                      <a:r>
                        <a:rPr lang="ko-KR" altLang="en-US" sz="1600" dirty="0" smtClean="0"/>
                        <a:t> 제목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Q_TITLE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30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altLang="ko-KR" sz="1600" dirty="0" err="1" smtClean="0"/>
                        <a:t>QnA</a:t>
                      </a:r>
                      <a:r>
                        <a:rPr lang="ko-KR" altLang="en-US" sz="1600" dirty="0" smtClean="0"/>
                        <a:t> 내용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Q_CONTENT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smtClean="0"/>
                        <a:t>Varchar2</a:t>
                      </a:r>
                      <a:endParaRPr lang="en-US" sz="1600" dirty="0" smtClean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70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altLang="ko-KR" sz="1600" dirty="0" err="1" smtClean="0"/>
                        <a:t>QnA</a:t>
                      </a:r>
                      <a:r>
                        <a:rPr lang="ko-KR" altLang="en-US" sz="1600" dirty="0" smtClean="0"/>
                        <a:t> 이미지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Q_IMAGE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30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mber"/>
          <p:cNvSpPr txBox="1">
            <a:spLocks/>
          </p:cNvSpPr>
          <p:nvPr/>
        </p:nvSpPr>
        <p:spPr>
          <a:xfrm>
            <a:off x="1701800" y="-438150"/>
            <a:ext cx="7759700" cy="1346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 smtClean="0"/>
              <a:t>즉시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구매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"/>
          <p:cNvGraphicFramePr/>
          <p:nvPr/>
        </p:nvGraphicFramePr>
        <p:xfrm>
          <a:off x="800100" y="943742"/>
          <a:ext cx="10337800" cy="3598116"/>
        </p:xfrm>
        <a:graphic>
          <a:graphicData uri="http://schemas.openxmlformats.org/drawingml/2006/table">
            <a:tbl>
              <a:tblPr firstRow="1" firstCol="1"/>
              <a:tblGrid>
                <a:gridCol w="565316"/>
                <a:gridCol w="1731974"/>
                <a:gridCol w="1651149"/>
                <a:gridCol w="1506994"/>
                <a:gridCol w="947640"/>
                <a:gridCol w="961273"/>
                <a:gridCol w="1115904"/>
                <a:gridCol w="708906"/>
                <a:gridCol w="1148644"/>
              </a:tblGrid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속성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컬럼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자료형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smtClean="0">
                          <a:solidFill>
                            <a:srgbClr val="FFFFFF"/>
                          </a:solidFill>
                          <a:sym typeface="Helvetica"/>
                        </a:rPr>
                        <a:t>크기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유일키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Null 허용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디폴트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물품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FK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회원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FK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구매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B_NUM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Y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569538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smtClean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  <a:endParaRPr lang="en-US" sz="1600" b="1" dirty="0" smtClean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구매 날짜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B_BUYDATE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Date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err="1" smtClean="0"/>
                        <a:t>Sysdate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569538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구매 상태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B_BUYSTATE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mber"/>
          <p:cNvSpPr txBox="1">
            <a:spLocks/>
          </p:cNvSpPr>
          <p:nvPr/>
        </p:nvSpPr>
        <p:spPr>
          <a:xfrm>
            <a:off x="1701800" y="-438150"/>
            <a:ext cx="7759700" cy="1346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 smtClean="0"/>
              <a:t>장바구니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"/>
          <p:cNvGraphicFramePr/>
          <p:nvPr/>
        </p:nvGraphicFramePr>
        <p:xfrm>
          <a:off x="800100" y="943742"/>
          <a:ext cx="10337800" cy="2459040"/>
        </p:xfrm>
        <a:graphic>
          <a:graphicData uri="http://schemas.openxmlformats.org/drawingml/2006/table">
            <a:tbl>
              <a:tblPr firstRow="1" firstCol="1"/>
              <a:tblGrid>
                <a:gridCol w="565316"/>
                <a:gridCol w="1731974"/>
                <a:gridCol w="1651149"/>
                <a:gridCol w="1506994"/>
                <a:gridCol w="947640"/>
                <a:gridCol w="961273"/>
                <a:gridCol w="1115904"/>
                <a:gridCol w="708906"/>
                <a:gridCol w="1148644"/>
              </a:tblGrid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속성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컬럼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자료형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크기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유일키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Null 허용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디폴트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물품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FK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회원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C_NUM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r>
                        <a:rPr lang="en-US" sz="1600" dirty="0" smtClean="0"/>
                        <a:t>FK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장바구니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BC_NUM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Y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mber"/>
          <p:cNvSpPr txBox="1">
            <a:spLocks/>
          </p:cNvSpPr>
          <p:nvPr/>
        </p:nvSpPr>
        <p:spPr>
          <a:xfrm>
            <a:off x="1701800" y="-438150"/>
            <a:ext cx="7759700" cy="1346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무통장 계좌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표"/>
          <p:cNvGraphicFramePr/>
          <p:nvPr/>
        </p:nvGraphicFramePr>
        <p:xfrm>
          <a:off x="800100" y="943742"/>
          <a:ext cx="10337800" cy="2459040"/>
        </p:xfrm>
        <a:graphic>
          <a:graphicData uri="http://schemas.openxmlformats.org/drawingml/2006/table">
            <a:tbl>
              <a:tblPr firstRow="1" firstCol="1"/>
              <a:tblGrid>
                <a:gridCol w="565316"/>
                <a:gridCol w="1619084"/>
                <a:gridCol w="1764039"/>
                <a:gridCol w="1506994"/>
                <a:gridCol w="947640"/>
                <a:gridCol w="961273"/>
                <a:gridCol w="1115904"/>
                <a:gridCol w="708906"/>
                <a:gridCol w="1148644"/>
              </a:tblGrid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속성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컬럼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자료형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크기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유일키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Null 허용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키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디폴트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>
                        <a:lumOff val="-8741"/>
                      </a:schemeClr>
                    </a:solidFill>
                  </a:tcPr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은행 번호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BANK_NUM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Number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10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Y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N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PK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은행 이름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BANK_NAME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20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  <a:tr h="614760">
                <a:tc>
                  <a:txBody>
                    <a:bodyPr/>
                    <a:lstStyle/>
                    <a:p>
                      <a:pPr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  <a:endParaRPr sz="1600" b="1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ko-KR" altLang="en-US" sz="1600" dirty="0" smtClean="0"/>
                        <a:t>은행 계좌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BANK_ACCOUNT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Varchar2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600" dirty="0" smtClean="0"/>
                        <a:t>40</a:t>
                      </a:r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endParaRPr sz="160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 sz="1600"/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corn\Downloads\스크린샷 2018-06-22 오후 2.01.5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7" y="766762"/>
            <a:ext cx="11096626" cy="549433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11200" y="266700"/>
            <a:ext cx="250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 smtClean="0">
                <a:solidFill>
                  <a:srgbClr val="00002F"/>
                </a:solidFill>
                <a:latin typeface="+mn-ea"/>
              </a:rPr>
              <a:t>E-R</a:t>
            </a:r>
            <a:r>
              <a:rPr lang="ko-KR" altLang="en-US" sz="2000" spc="-300" dirty="0" smtClean="0">
                <a:solidFill>
                  <a:srgbClr val="00002F"/>
                </a:solidFill>
                <a:latin typeface="+mn-ea"/>
              </a:rPr>
              <a:t>다이어그램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6564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1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+mn-ea"/>
              </a:rPr>
              <a:t>프로젝트 개요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532" y="172104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rgbClr val="8DBABD"/>
                </a:solidFill>
                <a:latin typeface="+mn-ea"/>
              </a:rPr>
              <a:t>1. </a:t>
            </a:r>
            <a:r>
              <a:rPr lang="ko-KR" altLang="en-US" sz="2000" spc="-150" dirty="0" smtClean="0">
                <a:solidFill>
                  <a:srgbClr val="8DBABD"/>
                </a:solidFill>
                <a:latin typeface="+mn-ea"/>
              </a:rPr>
              <a:t>프로젝트 명</a:t>
            </a:r>
            <a:endParaRPr lang="ko-KR" altLang="en-US" sz="2000" spc="-150" dirty="0">
              <a:solidFill>
                <a:srgbClr val="8DBABD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8657" y="173643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어머 이건 </a:t>
            </a:r>
            <a:r>
              <a:rPr lang="ko-KR" altLang="en-US" spc="-150" dirty="0" err="1" smtClean="0">
                <a:solidFill>
                  <a:srgbClr val="00002F"/>
                </a:solidFill>
                <a:latin typeface="+mn-ea"/>
              </a:rPr>
              <a:t>사야되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~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187" y="2486943"/>
            <a:ext cx="1433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rgbClr val="8DBABD"/>
                </a:solidFill>
                <a:latin typeface="+mn-ea"/>
              </a:rPr>
              <a:t>2. </a:t>
            </a:r>
            <a:r>
              <a:rPr lang="ko-KR" altLang="en-US" sz="2000" spc="-150" dirty="0" smtClean="0">
                <a:solidFill>
                  <a:srgbClr val="8DBABD"/>
                </a:solidFill>
                <a:latin typeface="+mn-ea"/>
              </a:rPr>
              <a:t>개발 기간</a:t>
            </a:r>
            <a:endParaRPr lang="ko-KR" altLang="en-US" sz="2000" spc="-150" dirty="0">
              <a:solidFill>
                <a:srgbClr val="8DBABD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8657" y="2486943"/>
            <a:ext cx="23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2018.06.18 ~ 2018.07.13 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190" y="3252843"/>
            <a:ext cx="1433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rgbClr val="8DBABD"/>
                </a:solidFill>
                <a:latin typeface="+mn-ea"/>
              </a:rPr>
              <a:t>3. </a:t>
            </a:r>
            <a:r>
              <a:rPr lang="ko-KR" altLang="en-US" sz="2000" spc="-150" dirty="0" smtClean="0">
                <a:solidFill>
                  <a:srgbClr val="8DBABD"/>
                </a:solidFill>
                <a:latin typeface="+mn-ea"/>
              </a:rPr>
              <a:t>개발 목적</a:t>
            </a:r>
            <a:endParaRPr lang="ko-KR" altLang="en-US" sz="2000" spc="-150" dirty="0">
              <a:solidFill>
                <a:srgbClr val="8DBABD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1782" y="3252532"/>
            <a:ext cx="6502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기존에 있는 옷 쇼핑몰사이트를 구현하고 불편한 기능을 없앤 뒤 </a:t>
            </a:r>
            <a:endParaRPr lang="en-US" altLang="ko-KR" spc="-150" dirty="0" smtClean="0">
              <a:solidFill>
                <a:srgbClr val="00002F"/>
              </a:solidFill>
              <a:latin typeface="+mn-ea"/>
            </a:endParaRPr>
          </a:p>
          <a:p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좀 더 효율적인 기능을 넣어 좀 더 편리한 사이트 구현이 목표이며</a:t>
            </a:r>
            <a:endParaRPr lang="en-US" altLang="ko-KR" spc="-150" dirty="0" smtClean="0">
              <a:solidFill>
                <a:srgbClr val="00002F"/>
              </a:solidFill>
              <a:latin typeface="+mn-ea"/>
            </a:endParaRPr>
          </a:p>
          <a:p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구매욕구를 자극하는 구성을 만들어 선보일 예정이다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.</a:t>
            </a:r>
          </a:p>
          <a:p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쇼핑몰에 대한 </a:t>
            </a:r>
            <a:r>
              <a:rPr lang="ko-KR" altLang="en-US" spc="-150" dirty="0" err="1" smtClean="0">
                <a:solidFill>
                  <a:srgbClr val="00002F"/>
                </a:solidFill>
                <a:latin typeface="+mn-ea"/>
              </a:rPr>
              <a:t>매커니즘을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 이해하고 동작을 구현할 계획이다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.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 </a:t>
            </a:r>
            <a:endParaRPr lang="en-US" altLang="ko-KR" spc="-150" dirty="0" smtClean="0">
              <a:solidFill>
                <a:srgbClr val="00002F"/>
              </a:solidFill>
              <a:latin typeface="+mn-ea"/>
            </a:endParaRPr>
          </a:p>
          <a:p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187" y="4993278"/>
            <a:ext cx="1433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rgbClr val="8DBABD"/>
                </a:solidFill>
                <a:latin typeface="+mn-ea"/>
              </a:rPr>
              <a:t>4. </a:t>
            </a:r>
            <a:r>
              <a:rPr lang="ko-KR" altLang="en-US" sz="2000" spc="-150" dirty="0" smtClean="0">
                <a:solidFill>
                  <a:srgbClr val="8DBABD"/>
                </a:solidFill>
                <a:latin typeface="+mn-ea"/>
              </a:rPr>
              <a:t>개발 범위</a:t>
            </a:r>
            <a:endParaRPr lang="ko-KR" altLang="en-US" sz="2000" spc="-150" dirty="0">
              <a:solidFill>
                <a:srgbClr val="8DBABD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1783" y="4993278"/>
            <a:ext cx="897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데이터베이스 구축 </a:t>
            </a:r>
            <a:endParaRPr lang="en-US" altLang="ko-KR" spc="-150" dirty="0" smtClean="0">
              <a:solidFill>
                <a:srgbClr val="00002F"/>
              </a:solidFill>
              <a:latin typeface="+mn-ea"/>
            </a:endParaRPr>
          </a:p>
          <a:p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화면 설계 및 구현</a:t>
            </a:r>
            <a:endParaRPr lang="en-US" altLang="ko-KR" spc="-150" dirty="0" smtClean="0">
              <a:solidFill>
                <a:srgbClr val="00002F"/>
              </a:solidFill>
              <a:latin typeface="+mn-ea"/>
            </a:endParaRPr>
          </a:p>
          <a:p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데이터 베이스 연결</a:t>
            </a:r>
            <a:r>
              <a:rPr lang="en-US" altLang="ko-KR" spc="-150" smtClean="0">
                <a:solidFill>
                  <a:srgbClr val="00002F"/>
                </a:solidFill>
                <a:latin typeface="+mn-ea"/>
              </a:rPr>
              <a:t>- jsp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사용</a:t>
            </a:r>
            <a:endParaRPr lang="en-US" altLang="ko-KR" spc="-150" dirty="0" smtClean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corn\Desktop\ERD방식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0"/>
            <a:ext cx="99441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corn\Desktop\순서도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0"/>
            <a:ext cx="991552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corn\Desktop\순서도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0"/>
            <a:ext cx="99631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5532" y="1516775"/>
            <a:ext cx="18966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rgbClr val="8DBABD"/>
                </a:solidFill>
                <a:latin typeface="+mn-ea"/>
              </a:rPr>
              <a:t>1. </a:t>
            </a:r>
            <a:r>
              <a:rPr lang="ko-KR" altLang="en-US" sz="2000" spc="-150" dirty="0" smtClean="0">
                <a:solidFill>
                  <a:srgbClr val="8DBABD"/>
                </a:solidFill>
                <a:latin typeface="+mn-ea"/>
              </a:rPr>
              <a:t>인원투입현황</a:t>
            </a:r>
            <a:endParaRPr lang="ko-KR" altLang="en-US" sz="2000" spc="-150" dirty="0">
              <a:solidFill>
                <a:srgbClr val="8DBABD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46943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203" y="443256"/>
            <a:ext cx="486222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+mn-ea"/>
              </a:rPr>
              <a:t>인원투입현황 및 업무분장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167" y="2003996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1) 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기획 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(3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명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) : 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주제 선정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, 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요구사항정의서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, DB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설계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166" y="2404988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2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) 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디자인 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(3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명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) : 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화면 구현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3160" y="2801050"/>
            <a:ext cx="550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) 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프로그래밍 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(3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명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) : DB Table 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생성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, SQL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문 작성</a:t>
            </a:r>
            <a:r>
              <a:rPr lang="en-US" altLang="ko-KR" spc="-150" dirty="0" smtClean="0">
                <a:solidFill>
                  <a:srgbClr val="00002F"/>
                </a:solidFill>
                <a:latin typeface="+mn-ea"/>
              </a:rPr>
              <a:t>, </a:t>
            </a:r>
            <a:r>
              <a:rPr lang="ko-KR" altLang="en-US" spc="-150" dirty="0" err="1" smtClean="0">
                <a:solidFill>
                  <a:srgbClr val="00002F"/>
                </a:solidFill>
                <a:latin typeface="+mn-ea"/>
              </a:rPr>
              <a:t>로직</a:t>
            </a:r>
            <a:r>
              <a:rPr lang="ko-KR" altLang="en-US" spc="-150" dirty="0" smtClean="0">
                <a:solidFill>
                  <a:srgbClr val="00002F"/>
                </a:solidFill>
                <a:latin typeface="+mn-ea"/>
              </a:rPr>
              <a:t> 구현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5187" y="3314851"/>
            <a:ext cx="13628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rgbClr val="8DBABD"/>
                </a:solidFill>
                <a:latin typeface="+mn-ea"/>
              </a:rPr>
              <a:t>2. </a:t>
            </a:r>
            <a:r>
              <a:rPr lang="ko-KR" altLang="en-US" sz="2000" spc="-150" dirty="0" smtClean="0">
                <a:solidFill>
                  <a:srgbClr val="8DBABD"/>
                </a:solidFill>
                <a:latin typeface="+mn-ea"/>
              </a:rPr>
              <a:t>업무분장</a:t>
            </a:r>
            <a:endParaRPr lang="ko-KR" altLang="en-US" sz="2000" spc="-150" dirty="0">
              <a:solidFill>
                <a:srgbClr val="8DBABD"/>
              </a:solidFill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7466105"/>
              </p:ext>
            </p:extLst>
          </p:nvPr>
        </p:nvGraphicFramePr>
        <p:xfrm>
          <a:off x="554263" y="3887411"/>
          <a:ext cx="10672536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57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7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최재호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조창현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2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김찬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프로젝트 총괄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기획</a:t>
                      </a:r>
                      <a:r>
                        <a:rPr lang="en-US" altLang="ko-KR" sz="1600" baseline="0" dirty="0" smtClean="0">
                          <a:solidFill>
                            <a:srgbClr val="00002F"/>
                          </a:solidFill>
                        </a:rPr>
                        <a:t> 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  <a:p>
                      <a:pPr marL="342900" indent="-342900" latinLnBrk="1">
                        <a:buFont typeface="+mj-lt"/>
                        <a:buAutoNum type="arabicPeriod" startAt="3"/>
                      </a:pP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화면구현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  <a:p>
                      <a:pPr marL="342900" indent="-342900" latinLnBrk="1">
                        <a:buFont typeface="+mj-lt"/>
                        <a:buAutoNum type="arabicPeriod" startAt="3"/>
                      </a:pPr>
                      <a:r>
                        <a:rPr lang="en-US" altLang="ko-KR" sz="1600" dirty="0" smtClean="0">
                          <a:solidFill>
                            <a:srgbClr val="00002F"/>
                          </a:solidFill>
                        </a:rPr>
                        <a:t>DB</a:t>
                      </a: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구현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기획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>
                          <a:solidFill>
                            <a:srgbClr val="00002F"/>
                          </a:solidFill>
                        </a:rPr>
                        <a:t>DB </a:t>
                      </a: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설계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화면구현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  <a:p>
                      <a:pPr marL="342900" indent="-342900" latinLnBrk="1">
                        <a:buFont typeface="+mj-lt"/>
                        <a:buAutoNum type="arabicPeriod" startAt="4"/>
                      </a:pP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기능구현 </a:t>
                      </a:r>
                      <a:r>
                        <a:rPr lang="en-US" altLang="ko-KR" sz="1600" dirty="0" smtClean="0">
                          <a:solidFill>
                            <a:srgbClr val="00002F"/>
                          </a:solidFill>
                        </a:rPr>
                        <a:t>– </a:t>
                      </a: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로그인</a:t>
                      </a:r>
                      <a:r>
                        <a:rPr lang="en-US" altLang="ko-KR" sz="1600" dirty="0" smtClean="0">
                          <a:solidFill>
                            <a:srgbClr val="00002F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회원가입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기획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>
                          <a:solidFill>
                            <a:srgbClr val="00002F"/>
                          </a:solidFill>
                        </a:rPr>
                        <a:t>DB </a:t>
                      </a: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설계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화면구현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  <a:p>
                      <a:pPr marL="342900" indent="-342900" latinLnBrk="1">
                        <a:buFont typeface="+mj-lt"/>
                        <a:buAutoNum type="arabicPeriod" startAt="4"/>
                      </a:pPr>
                      <a:r>
                        <a:rPr lang="ko-KR" altLang="en-US" sz="1600" dirty="0" smtClean="0">
                          <a:solidFill>
                            <a:srgbClr val="00002F"/>
                          </a:solidFill>
                        </a:rPr>
                        <a:t>기능구현 </a:t>
                      </a:r>
                      <a:endParaRPr lang="en-US" altLang="ko-KR" sz="1600" dirty="0" smtClean="0">
                        <a:solidFill>
                          <a:srgbClr val="00002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/>
          <p:cNvGraphicFramePr>
            <a:graphicFrameLocks/>
          </p:cNvGraphicFramePr>
          <p:nvPr/>
        </p:nvGraphicFramePr>
        <p:xfrm>
          <a:off x="669924" y="965200"/>
          <a:ext cx="10429875" cy="468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0103" y="341656"/>
            <a:ext cx="174919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+mn-ea"/>
              </a:rPr>
              <a:t>개발기간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30238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+mn-ea"/>
              </a:rPr>
              <a:t>요구사항명세서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1448527"/>
          <a:ext cx="12192000" cy="40754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9624"/>
                <a:gridCol w="1145652"/>
                <a:gridCol w="9122784"/>
                <a:gridCol w="1173940"/>
              </a:tblGrid>
              <a:tr h="302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 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9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UI </a:t>
                      </a:r>
                      <a:r>
                        <a:rPr lang="ko-KR" altLang="en-US" sz="1600" dirty="0" smtClean="0"/>
                        <a:t>구성 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상단 바에는 옷의 종류별로 나누어 메뉴리스트를 만든다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페이지 오른쪽 부분에는 </a:t>
                      </a:r>
                      <a:r>
                        <a:rPr lang="en-US" altLang="ko-KR" sz="1600" baseline="0" dirty="0" smtClean="0"/>
                        <a:t>Q&amp;A</a:t>
                      </a:r>
                      <a:r>
                        <a:rPr lang="ko-KR" altLang="en-US" sz="1600" baseline="0" dirty="0" smtClean="0"/>
                        <a:t>부분과 검색 창을 만든다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메인 중앙에는 이미지 창을 만들어 대표하는 이미지를 보여준다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메인 하단부분에는 신상품과 </a:t>
                      </a:r>
                      <a:r>
                        <a:rPr lang="en-US" altLang="ko-KR" sz="1600" baseline="0" dirty="0" smtClean="0"/>
                        <a:t>best</a:t>
                      </a:r>
                      <a:r>
                        <a:rPr lang="ko-KR" altLang="en-US" sz="1600" baseline="0" dirty="0" smtClean="0"/>
                        <a:t>제품을 나누어 제품들을 이미지와 함께 보여준다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600" baseline="0" dirty="0" smtClean="0"/>
                        <a:t>프로세스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600" baseline="0" dirty="0" smtClean="0"/>
                        <a:t>1.   </a:t>
                      </a:r>
                      <a:r>
                        <a:rPr lang="ko-KR" altLang="en-US" sz="1600" baseline="0" dirty="0" smtClean="0"/>
                        <a:t>로그인</a:t>
                      </a:r>
                      <a:r>
                        <a:rPr lang="en-US" altLang="ko-KR" sz="1600" baseline="0" dirty="0" smtClean="0"/>
                        <a:t>/ </a:t>
                      </a:r>
                      <a:r>
                        <a:rPr lang="ko-KR" altLang="en-US" sz="1600" baseline="0" dirty="0" smtClean="0"/>
                        <a:t>회원가입 버튼과 기타 옵션 우측상단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600" baseline="0" dirty="0" smtClean="0"/>
                        <a:t>중앙에 이미지 스크롤로 구성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600" baseline="0" dirty="0" smtClean="0"/>
                        <a:t>이미지 위에 카테고리로 페이지 구성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600" baseline="0" dirty="0" smtClean="0"/>
                        <a:t>이미지스크롤 아랫단에 </a:t>
                      </a:r>
                      <a:r>
                        <a:rPr lang="ko-KR" altLang="en-US" sz="1600" baseline="0" dirty="0" err="1" smtClean="0"/>
                        <a:t>데일리</a:t>
                      </a:r>
                      <a:r>
                        <a:rPr lang="ko-KR" altLang="en-US" sz="1600" baseline="0" dirty="0" smtClean="0"/>
                        <a:t> 베스트와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신상품 네임태그를 만들어 구성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600" baseline="0" dirty="0" smtClean="0"/>
                        <a:t>해당되는 상품의 </a:t>
                      </a:r>
                      <a:r>
                        <a:rPr lang="ko-KR" altLang="en-US" sz="1600" baseline="0" smtClean="0"/>
                        <a:t>이미지를 구성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 startAt="2"/>
                      </a:pP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HTML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3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30238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+mn-ea"/>
              </a:rPr>
              <a:t>요구사항명세서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1448527"/>
          <a:ext cx="12192000" cy="40754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9624"/>
                <a:gridCol w="1145652"/>
                <a:gridCol w="9122784"/>
                <a:gridCol w="1173940"/>
              </a:tblGrid>
              <a:tr h="302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 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9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 항목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/>
                        <a:t>ID,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비밀번호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이름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생년월일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휴대전화번호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입력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가입 완료 버튼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회원가입 취소 버튼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None/>
                      </a:pPr>
                      <a:endParaRPr lang="en-US" altLang="ko-KR" sz="16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600" dirty="0" smtClean="0"/>
                        <a:t>프로세스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None/>
                      </a:pP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aseline="0" dirty="0" smtClean="0"/>
                        <a:t>ID</a:t>
                      </a:r>
                      <a:r>
                        <a:rPr lang="ko-KR" altLang="en-US" sz="1600" baseline="0" dirty="0" smtClean="0"/>
                        <a:t>를 입력하고 중복확인을 눌러 중복이면 사용 할 수 없는 </a:t>
                      </a:r>
                      <a:r>
                        <a:rPr lang="en-US" altLang="ko-KR" sz="1600" baseline="0" dirty="0" smtClean="0"/>
                        <a:t>ID</a:t>
                      </a:r>
                      <a:r>
                        <a:rPr lang="ko-KR" altLang="en-US" sz="1600" baseline="0" dirty="0" smtClean="0"/>
                        <a:t>입니다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라고 뜨고 중복이 아니면 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600" dirty="0" smtClean="0"/>
                        <a:t>     </a:t>
                      </a:r>
                      <a:r>
                        <a:rPr lang="ko-KR" altLang="en-US" sz="1600" dirty="0" smtClean="0"/>
                        <a:t>사용 가능한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err="1" smtClean="0"/>
                        <a:t>입니다라</a:t>
                      </a:r>
                      <a:r>
                        <a:rPr lang="ko-KR" altLang="en-US" sz="1600" dirty="0" smtClean="0"/>
                        <a:t> 뜬다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600" dirty="0" smtClean="0"/>
                        <a:t>다 입력하고 가입 완료 버튼을 누르면 메인 페이지로 이동한다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HTML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3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30238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+mn-ea"/>
              </a:rPr>
              <a:t>요구사항명세서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1448527"/>
          <a:ext cx="12192000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9624"/>
                <a:gridCol w="1145652"/>
                <a:gridCol w="9122784"/>
                <a:gridCol w="1173940"/>
              </a:tblGrid>
              <a:tr h="302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 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9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구매화면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600" dirty="0" smtClean="0"/>
                        <a:t>UI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구성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왼쪽에 이미지와 오른쪽에 제품에 관한 설명을 구성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해당하는 옵션을 선택하게끔 설정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구입할 개수를 설정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구매하기를 누르면</a:t>
                      </a:r>
                      <a:r>
                        <a:rPr lang="ko-KR" altLang="en-US" sz="1600" baseline="0" dirty="0" smtClean="0"/>
                        <a:t> 결제화면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장바구니를 누르면 장바구니 탭에 물건이 추가되고 </a:t>
                      </a:r>
                      <a:r>
                        <a:rPr lang="en-US" altLang="ko-KR" sz="1600" baseline="0" dirty="0" smtClean="0"/>
                        <a:t>confirm</a:t>
                      </a:r>
                      <a:r>
                        <a:rPr lang="ko-KR" altLang="en-US" sz="1600" baseline="0" dirty="0" smtClean="0"/>
                        <a:t>으로 장바구니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목록 이동 질문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장바구니 이동 하면 장바구니 화면으로 이동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아니요 하면</a:t>
                      </a:r>
                      <a:r>
                        <a:rPr lang="ko-KR" altLang="en-US" sz="1600" baseline="0" dirty="0" smtClean="0"/>
                        <a:t> 현재화면 유지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600" dirty="0" smtClean="0"/>
                        <a:t>프로세스 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600" baseline="0" dirty="0" smtClean="0"/>
                        <a:t>1. </a:t>
                      </a:r>
                      <a:r>
                        <a:rPr lang="ko-KR" altLang="en-US" sz="1600" baseline="0" dirty="0" smtClean="0"/>
                        <a:t>기본 적인 옷에 대한 설명과 가격 등이 오른쪽에 나오게 되어있다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600" baseline="0" dirty="0" smtClean="0"/>
                        <a:t>2. </a:t>
                      </a:r>
                      <a:r>
                        <a:rPr lang="ko-KR" altLang="en-US" sz="1600" baseline="0" dirty="0" smtClean="0"/>
                        <a:t>옷에 대한 옵션 등을 선택하는 선택창이 있다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600" baseline="0" dirty="0" smtClean="0"/>
                        <a:t>3. </a:t>
                      </a:r>
                      <a:r>
                        <a:rPr lang="ko-KR" altLang="en-US" sz="1600" baseline="0" dirty="0" smtClean="0"/>
                        <a:t>구매 개수를 정 할 수 있다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600" baseline="0" dirty="0" smtClean="0"/>
                        <a:t>4. </a:t>
                      </a:r>
                      <a:r>
                        <a:rPr lang="ko-KR" altLang="en-US" sz="1600" baseline="0" dirty="0" smtClean="0"/>
                        <a:t>구매하기를 누르면 결제화면으로 이동</a:t>
                      </a:r>
                      <a:r>
                        <a:rPr lang="en-US" altLang="ko-KR" sz="1600" baseline="0" dirty="0" smtClean="0"/>
                        <a:t>,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600" baseline="0" dirty="0" smtClean="0"/>
                        <a:t>5. </a:t>
                      </a:r>
                      <a:r>
                        <a:rPr lang="ko-KR" altLang="en-US" sz="1600" baseline="0" dirty="0" smtClean="0"/>
                        <a:t>장바구니를 누르면 장바구니에 저장 및 이동할 것인지 물어보는 창이  생김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HTML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3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30238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+mn-ea"/>
              </a:rPr>
              <a:t>요구사항명세서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1448527"/>
          <a:ext cx="12192000" cy="51173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9624"/>
                <a:gridCol w="1145652"/>
                <a:gridCol w="9122784"/>
                <a:gridCol w="1173940"/>
              </a:tblGrid>
              <a:tr h="45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 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5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장바구</a:t>
                      </a:r>
                      <a:r>
                        <a:rPr lang="ko-KR" altLang="en-US" dirty="0"/>
                        <a:t>니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600" dirty="0" smtClean="0"/>
                        <a:t>UI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구성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상단 클릭버튼과 각 정보에 맞게 구성한다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600" baseline="0" dirty="0" smtClean="0"/>
                        <a:t>2.   </a:t>
                      </a:r>
                      <a:r>
                        <a:rPr lang="ko-KR" altLang="en-US" sz="1600" baseline="0" dirty="0" smtClean="0"/>
                        <a:t>클릭버튼으로 선택을 하여 구매 및 삭제를 할 수 있게 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 startAt="3"/>
                      </a:pPr>
                      <a:r>
                        <a:rPr lang="ko-KR" altLang="en-US" sz="1600" baseline="0" dirty="0" smtClean="0"/>
                        <a:t>수량변경으로 구매할 수량 변경 가능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 startAt="3"/>
                      </a:pPr>
                      <a:r>
                        <a:rPr lang="ko-KR" altLang="en-US" sz="1600" dirty="0" smtClean="0"/>
                        <a:t>총 금액 </a:t>
                      </a:r>
                      <a:r>
                        <a:rPr lang="ko-KR" altLang="en-US" sz="1600" dirty="0" err="1" smtClean="0"/>
                        <a:t>배송비</a:t>
                      </a:r>
                      <a:r>
                        <a:rPr lang="ko-KR" altLang="en-US" sz="1600" dirty="0" smtClean="0"/>
                        <a:t> 등을 아래에 계산하여 총 비용을 보여준다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 startAt="3"/>
                      </a:pPr>
                      <a:r>
                        <a:rPr lang="ko-KR" altLang="en-US" sz="1600" dirty="0" smtClean="0"/>
                        <a:t>전체 상품 주문 버튼과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쇼핑 계속하기 버튼을 구성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 startAt="3"/>
                      </a:pPr>
                      <a:r>
                        <a:rPr lang="ko-KR" altLang="en-US" sz="1600" baseline="0" dirty="0" smtClean="0"/>
                        <a:t>전체상품 주문 버튼은 주문 페이지로 이동하며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 startAt="3"/>
                      </a:pPr>
                      <a:r>
                        <a:rPr lang="ko-KR" altLang="en-US" sz="1600" baseline="0" dirty="0" smtClean="0"/>
                        <a:t>쇼핑 계속하기 버튼은 메인 페이지로 이동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 startAt="3"/>
                      </a:pPr>
                      <a:r>
                        <a:rPr lang="ko-KR" altLang="en-US" sz="1600" baseline="0" dirty="0" smtClean="0"/>
                        <a:t>여러 상품을 등록해놓고 선택한 물품만 구매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및 삭제 가능하게 구성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 startAt="3"/>
                      </a:pPr>
                      <a:endParaRPr lang="en-US" altLang="ko-KR" sz="16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600" dirty="0" smtClean="0"/>
                        <a:t>프로세스 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이미지는 해당 물품 메인 이미지를 불러오고 각 등록된 내용을 정렬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각 물건마다 주문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관심상품 등록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삭제 버튼을 넣고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수량변경을 넣어 가격 및 개수 변경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전체 선택 옵션과 선택하여 삭제 및 결제 버튼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전체 결제 및 다른 상품 주문하기 버튼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전체 결제 버튼은 장바구니 내에 있는 모든 제품과 수량에 맞게 가격에 계산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다른 상품주문하기는 메인 페이지로 이동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ㅋ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3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302380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+mn-ea"/>
              </a:rPr>
              <a:t>요구사항명세서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1448527"/>
          <a:ext cx="12192000" cy="51173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9624"/>
                <a:gridCol w="1145652"/>
                <a:gridCol w="9122784"/>
                <a:gridCol w="1173940"/>
              </a:tblGrid>
              <a:tr h="45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 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5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후기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600" dirty="0" smtClean="0"/>
                        <a:t>UI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구성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구매한 의상을 입은 착의 사진을 왼쪽 공간에 구성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후기 작성한 아이디와 내용 별점 등을 오른쪽에 배치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별점을 오른쪽상단에 배치 </a:t>
                      </a:r>
                      <a:r>
                        <a:rPr lang="en-US" altLang="ko-KR" sz="1600" baseline="0" dirty="0" smtClean="0"/>
                        <a:t>1~5</a:t>
                      </a:r>
                      <a:r>
                        <a:rPr lang="ko-KR" altLang="en-US" sz="1600" baseline="0" dirty="0" smtClean="0"/>
                        <a:t>개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후기내용 </a:t>
                      </a:r>
                      <a:r>
                        <a:rPr lang="en-US" altLang="ko-KR" sz="1600" baseline="0" dirty="0" smtClean="0"/>
                        <a:t>5</a:t>
                      </a:r>
                      <a:r>
                        <a:rPr lang="ko-KR" altLang="en-US" sz="1600" baseline="0" dirty="0" smtClean="0"/>
                        <a:t>줄 정도를 별점 아래에 배치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이미지 아래 공간에 후기내용 작성 공간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 startAt="5"/>
                      </a:pPr>
                      <a:r>
                        <a:rPr lang="ko-KR" altLang="en-US" sz="1600" baseline="0" dirty="0" smtClean="0"/>
                        <a:t>다른 사람의 후기리스트 나열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 startAt="5"/>
                      </a:pPr>
                      <a:r>
                        <a:rPr lang="ko-KR" altLang="en-US" sz="1600" baseline="0" dirty="0" smtClean="0"/>
                        <a:t>로그인해야 사용 가능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600" dirty="0" smtClean="0"/>
                        <a:t>프로세스 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이미지를 넣</a:t>
                      </a:r>
                      <a:r>
                        <a:rPr lang="ko-KR" altLang="en-US" sz="1600" baseline="0" dirty="0" smtClean="0"/>
                        <a:t>을 넓은 공간 설정 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별점을 이미지로 구성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제품 평가 점수 반영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후기 내용 </a:t>
                      </a:r>
                      <a:r>
                        <a:rPr lang="en-US" altLang="ko-KR" sz="1600" dirty="0" smtClean="0"/>
                        <a:t>300byte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정도 별점 하단에 배치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후기내용은 </a:t>
                      </a:r>
                      <a:r>
                        <a:rPr lang="en-US" altLang="ko-KR" sz="1600" dirty="0" smtClean="0"/>
                        <a:t>2mb</a:t>
                      </a:r>
                      <a:r>
                        <a:rPr lang="ko-KR" altLang="en-US" sz="1600" dirty="0" smtClean="0"/>
                        <a:t>까지 입력가능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작성완료 버튼과 삭제버튼이</a:t>
                      </a:r>
                      <a:r>
                        <a:rPr lang="ko-KR" altLang="en-US" sz="1600" baseline="0" dirty="0" smtClean="0"/>
                        <a:t> 있음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제품 하단에 후기</a:t>
                      </a:r>
                      <a:r>
                        <a:rPr lang="ko-KR" altLang="en-US" sz="1600" baseline="0" dirty="0" smtClean="0"/>
                        <a:t> 생성됨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3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pc="-300" dirty="0" smtClean="0">
            <a:solidFill>
              <a:srgbClr val="00002F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7237</TotalTime>
  <Words>1053</Words>
  <Application>Microsoft Office PowerPoint</Application>
  <PresentationFormat>사용자 지정</PresentationFormat>
  <Paragraphs>517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Arial</vt:lpstr>
      <vt:lpstr>맑은 고딕</vt:lpstr>
      <vt:lpstr>Helvetica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acorn</cp:lastModifiedBy>
  <cp:revision>611</cp:revision>
  <dcterms:created xsi:type="dcterms:W3CDTF">2017-05-29T09:12:16Z</dcterms:created>
  <dcterms:modified xsi:type="dcterms:W3CDTF">2018-07-12T03:06:23Z</dcterms:modified>
</cp:coreProperties>
</file>