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9" r:id="rId4"/>
    <p:sldId id="270" r:id="rId5"/>
    <p:sldId id="259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9" r:id="rId16"/>
    <p:sldId id="297" r:id="rId17"/>
    <p:sldId id="285" r:id="rId18"/>
    <p:sldId id="298" r:id="rId19"/>
    <p:sldId id="299" r:id="rId20"/>
    <p:sldId id="300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4" r:id="rId30"/>
    <p:sldId id="273" r:id="rId31"/>
    <p:sldId id="278" r:id="rId32"/>
    <p:sldId id="276" r:id="rId33"/>
    <p:sldId id="275" r:id="rId34"/>
    <p:sldId id="301" r:id="rId35"/>
    <p:sldId id="294" r:id="rId36"/>
    <p:sldId id="28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0" autoAdjust="0"/>
    <p:restoredTop sz="94241" autoAdjust="0"/>
  </p:normalViewPr>
  <p:slideViewPr>
    <p:cSldViewPr snapToGrid="0" showGuides="1">
      <p:cViewPr varScale="1">
        <p:scale>
          <a:sx n="53" d="100"/>
          <a:sy n="53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C6B4-3840-45D8-B097-634BF3204DD9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67D91-A028-4EE8-ADDE-7D68FC99A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3367D91-A028-4EE8-ADDE-7D68FC99AA7E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3367D91-A028-4EE8-ADDE-7D68FC99AA7E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3367D91-A028-4EE8-ADDE-7D68FC99AA7E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67D91-A028-4EE8-ADDE-7D68FC99AA7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5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67D91-A028-4EE8-ADDE-7D68FC99AA7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1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252000" y="787400"/>
            <a:ext cx="864000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787400"/>
            <a:ext cx="8639175" cy="8001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플랫폼 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완료보고서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627879"/>
            <a:ext cx="2125429" cy="20687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sz="2600" dirty="0" smtClean="0"/>
              <a:t>이동훈</a:t>
            </a:r>
            <a:endParaRPr lang="en-US" altLang="ko-KR" sz="2600" dirty="0" smtClean="0"/>
          </a:p>
          <a:p>
            <a:r>
              <a:rPr lang="ko-KR" altLang="en-US" sz="2600" dirty="0" smtClean="0"/>
              <a:t>김재림</a:t>
            </a:r>
            <a:endParaRPr lang="en-US" altLang="ko-KR" sz="2600" dirty="0" smtClean="0"/>
          </a:p>
          <a:p>
            <a:r>
              <a:rPr lang="ko-KR" altLang="en-US" sz="2600" dirty="0" smtClean="0"/>
              <a:t>이민정</a:t>
            </a:r>
            <a:endParaRPr lang="en-US" altLang="ko-KR" sz="2600" dirty="0" smtClean="0"/>
          </a:p>
          <a:p>
            <a:r>
              <a:rPr lang="ko-KR" altLang="en-US" sz="2600" dirty="0" err="1" smtClean="0"/>
              <a:t>이원호</a:t>
            </a:r>
            <a:endParaRPr lang="en-US" altLang="ko-KR" sz="2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자산출고에 따른 업무 프로세스로 수리부속자산 및 </a:t>
            </a:r>
            <a:r>
              <a:rPr lang="ko-KR" altLang="en-US" dirty="0" err="1" smtClean="0"/>
              <a:t>렌탈출고를</a:t>
            </a:r>
            <a:r>
              <a:rPr lang="ko-KR" altLang="en-US" dirty="0"/>
              <a:t> </a:t>
            </a:r>
            <a:r>
              <a:rPr lang="ko-KR" altLang="en-US" dirty="0" smtClean="0"/>
              <a:t>통한 출고 기능 및 출고마감까지의 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(P3)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수리부속출고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P5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영업출고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등기인수증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인도자산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9" idx="1"/>
            <a:endCxn id="86" idx="3"/>
          </p:cNvCxnSpPr>
          <p:nvPr/>
        </p:nvCxnSpPr>
        <p:spPr>
          <a:xfrm flipH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상품인도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인수증작성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9" name="직선 화살표 연결선 108"/>
          <p:cNvCxnSpPr>
            <a:stCxn id="85" idx="2"/>
            <a:endCxn id="77" idx="0"/>
          </p:cNvCxnSpPr>
          <p:nvPr/>
        </p:nvCxnSpPr>
        <p:spPr>
          <a:xfrm>
            <a:off x="6663306" y="4500008"/>
            <a:ext cx="0" cy="17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105" idx="2"/>
            <a:endCxn id="77" idx="1"/>
          </p:cNvCxnSpPr>
          <p:nvPr/>
        </p:nvCxnSpPr>
        <p:spPr>
          <a:xfrm rot="16200000" flipH="1">
            <a:off x="5523587" y="4255329"/>
            <a:ext cx="35504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5171748" y="3077379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74753" y="3176729"/>
            <a:ext cx="748553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6123306" y="467504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인수자등록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2" name="직선 화살표 연결선 81"/>
          <p:cNvCxnSpPr>
            <a:stCxn id="77" idx="3"/>
            <a:endCxn id="127" idx="1"/>
          </p:cNvCxnSpPr>
          <p:nvPr/>
        </p:nvCxnSpPr>
        <p:spPr>
          <a:xfrm>
            <a:off x="7203306" y="4855049"/>
            <a:ext cx="304395" cy="4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0" idx="4"/>
            <a:endCxn id="16" idx="1"/>
          </p:cNvCxnSpPr>
          <p:nvPr/>
        </p:nvCxnSpPr>
        <p:spPr>
          <a:xfrm rot="16200000" flipH="1">
            <a:off x="3203098" y="1203004"/>
            <a:ext cx="2227223" cy="63819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자산실사에 따른 업무 프로세스로 실사계획 등록 및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자산실사 진행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(P4)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실사계획등록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2"/>
            <a:endCxn id="78" idx="2"/>
          </p:cNvCxnSpPr>
          <p:nvPr/>
        </p:nvCxnSpPr>
        <p:spPr>
          <a:xfrm rot="16200000" flipH="1">
            <a:off x="3696867" y="2172130"/>
            <a:ext cx="263513" cy="2637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수리입고대기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방문점검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147132" y="3075226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50137" y="3176729"/>
            <a:ext cx="7731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4708634" y="402013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자산상태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4" name="직선 화살표 연결선 63"/>
          <p:cNvCxnSpPr>
            <a:stCxn id="66" idx="2"/>
            <a:endCxn id="27" idx="3"/>
          </p:cNvCxnSpPr>
          <p:nvPr/>
        </p:nvCxnSpPr>
        <p:spPr>
          <a:xfrm flipH="1">
            <a:off x="3050115" y="3176729"/>
            <a:ext cx="2097017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5147131" y="3520892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꺾인 연결선 78"/>
          <p:cNvCxnSpPr>
            <a:stCxn id="62" idx="2"/>
            <a:endCxn id="78" idx="6"/>
          </p:cNvCxnSpPr>
          <p:nvPr/>
        </p:nvCxnSpPr>
        <p:spPr>
          <a:xfrm rot="5400000">
            <a:off x="6566086" y="2140780"/>
            <a:ext cx="265666" cy="269756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8" idx="4"/>
            <a:endCxn id="63" idx="0"/>
          </p:cNvCxnSpPr>
          <p:nvPr/>
        </p:nvCxnSpPr>
        <p:spPr>
          <a:xfrm>
            <a:off x="5248634" y="3723897"/>
            <a:ext cx="0" cy="2962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6123306" y="402013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현행유지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7507701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4" name="직선 화살표 연결선 53"/>
          <p:cNvCxnSpPr>
            <a:stCxn id="89" idx="2"/>
            <a:endCxn id="16" idx="0"/>
          </p:cNvCxnSpPr>
          <p:nvPr/>
        </p:nvCxnSpPr>
        <p:spPr>
          <a:xfrm>
            <a:off x="8047701" y="5118195"/>
            <a:ext cx="0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/>
          <p:cNvSpPr/>
          <p:nvPr/>
        </p:nvSpPr>
        <p:spPr>
          <a:xfrm>
            <a:off x="4708633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변경사항대기</a:t>
            </a:r>
          </a:p>
        </p:txBody>
      </p:sp>
      <p:cxnSp>
        <p:nvCxnSpPr>
          <p:cNvPr id="58" name="직선 화살표 연결선 57"/>
          <p:cNvCxnSpPr>
            <a:stCxn id="63" idx="2"/>
            <a:endCxn id="90" idx="0"/>
          </p:cNvCxnSpPr>
          <p:nvPr/>
        </p:nvCxnSpPr>
        <p:spPr>
          <a:xfrm flipH="1">
            <a:off x="5248633" y="4380136"/>
            <a:ext cx="1" cy="3780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87" idx="1"/>
          </p:cNvCxnSpPr>
          <p:nvPr/>
        </p:nvCxnSpPr>
        <p:spPr>
          <a:xfrm>
            <a:off x="5788634" y="4200136"/>
            <a:ext cx="3346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0" idx="3"/>
            <a:endCxn id="89" idx="1"/>
          </p:cNvCxnSpPr>
          <p:nvPr/>
        </p:nvCxnSpPr>
        <p:spPr>
          <a:xfrm>
            <a:off x="5788633" y="4938195"/>
            <a:ext cx="1719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7" idx="2"/>
            <a:endCxn id="89" idx="1"/>
          </p:cNvCxnSpPr>
          <p:nvPr/>
        </p:nvCxnSpPr>
        <p:spPr>
          <a:xfrm rot="16200000" flipH="1">
            <a:off x="6806474" y="4236967"/>
            <a:ext cx="558059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1"/>
            <a:endCxn id="90" idx="1"/>
          </p:cNvCxnSpPr>
          <p:nvPr/>
        </p:nvCxnSpPr>
        <p:spPr>
          <a:xfrm rot="10800000" flipV="1">
            <a:off x="4708634" y="4200135"/>
            <a:ext cx="1" cy="738059"/>
          </a:xfrm>
          <a:prstGeom prst="bent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83307" y="39458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변동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8633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2697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망실됨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</a:t>
              </a:r>
              <a:r>
                <a:rPr lang="ko-KR" altLang="en-US" sz="1200" dirty="0" err="1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탈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(P5)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50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9" idx="2"/>
          </p:cNvCxnSpPr>
          <p:nvPr/>
        </p:nvCxnSpPr>
        <p:spPr>
          <a:xfrm rot="5400000">
            <a:off x="3202314" y="2095118"/>
            <a:ext cx="12700" cy="138439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78" idx="1"/>
          </p:cNvCxnSpPr>
          <p:nvPr/>
        </p:nvCxnSpPr>
        <p:spPr>
          <a:xfrm>
            <a:off x="4434512" y="2607316"/>
            <a:ext cx="304397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71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7946198" y="443363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상담완료</a:t>
            </a:r>
          </a:p>
        </p:txBody>
      </p:sp>
      <p:cxnSp>
        <p:nvCxnSpPr>
          <p:cNvPr id="79" name="꺾인 연결선 78"/>
          <p:cNvCxnSpPr>
            <a:stCxn id="77" idx="2"/>
            <a:endCxn id="73" idx="1"/>
          </p:cNvCxnSpPr>
          <p:nvPr/>
        </p:nvCxnSpPr>
        <p:spPr>
          <a:xfrm rot="16200000" flipH="1">
            <a:off x="5454602" y="3866434"/>
            <a:ext cx="49301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1"/>
            <a:endCxn id="51" idx="3"/>
          </p:cNvCxnSpPr>
          <p:nvPr/>
        </p:nvCxnSpPr>
        <p:spPr>
          <a:xfrm flipH="1">
            <a:off x="7203306" y="3176729"/>
            <a:ext cx="3043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69" idx="0"/>
          </p:cNvCxnSpPr>
          <p:nvPr/>
        </p:nvCxnSpPr>
        <p:spPr>
          <a:xfrm>
            <a:off x="6663306" y="3356729"/>
            <a:ext cx="0" cy="3261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123306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>
            <a:stCxn id="69" idx="1"/>
            <a:endCxn id="77" idx="3"/>
          </p:cNvCxnSpPr>
          <p:nvPr/>
        </p:nvCxnSpPr>
        <p:spPr>
          <a:xfrm flipH="1" flipV="1">
            <a:off x="5818909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6123306" y="435513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cxnSp>
        <p:nvCxnSpPr>
          <p:cNvPr id="74" name="직선 화살표 연결선 73"/>
          <p:cNvCxnSpPr>
            <a:stCxn id="69" idx="2"/>
            <a:endCxn id="73" idx="0"/>
          </p:cNvCxnSpPr>
          <p:nvPr/>
        </p:nvCxnSpPr>
        <p:spPr>
          <a:xfrm>
            <a:off x="6663306" y="4042876"/>
            <a:ext cx="0" cy="3122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4738909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5693" y="402326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4348" y="36264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73" idx="3"/>
            <a:endCxn id="66" idx="2"/>
          </p:cNvCxnSpPr>
          <p:nvPr/>
        </p:nvCxnSpPr>
        <p:spPr>
          <a:xfrm flipV="1">
            <a:off x="7203306" y="4535138"/>
            <a:ext cx="74289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6123306" y="49676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화살표 연결선 94"/>
          <p:cNvCxnSpPr>
            <a:stCxn id="73" idx="2"/>
            <a:endCxn id="92" idx="0"/>
          </p:cNvCxnSpPr>
          <p:nvPr/>
        </p:nvCxnSpPr>
        <p:spPr>
          <a:xfrm>
            <a:off x="6663306" y="4715139"/>
            <a:ext cx="0" cy="25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6" idx="4"/>
            <a:endCxn id="16" idx="0"/>
          </p:cNvCxnSpPr>
          <p:nvPr/>
        </p:nvCxnSpPr>
        <p:spPr>
          <a:xfrm flipH="1">
            <a:off x="8047700" y="4636640"/>
            <a:ext cx="1" cy="87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1970115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지속판매</a:t>
            </a:r>
          </a:p>
        </p:txBody>
      </p:sp>
      <p:sp>
        <p:nvSpPr>
          <p:cNvPr id="109" name="순서도: 판단 108"/>
          <p:cNvSpPr/>
          <p:nvPr/>
        </p:nvSpPr>
        <p:spPr>
          <a:xfrm>
            <a:off x="3354512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0" name="직선 화살표 연결선 109"/>
          <p:cNvCxnSpPr>
            <a:stCxn id="105" idx="3"/>
            <a:endCxn id="109" idx="1"/>
          </p:cNvCxnSpPr>
          <p:nvPr/>
        </p:nvCxnSpPr>
        <p:spPr>
          <a:xfrm>
            <a:off x="3050115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0"/>
            <a:endCxn id="51" idx="1"/>
          </p:cNvCxnSpPr>
          <p:nvPr/>
        </p:nvCxnSpPr>
        <p:spPr>
          <a:xfrm rot="5400000" flipH="1" flipV="1">
            <a:off x="4755836" y="2315406"/>
            <a:ext cx="506147" cy="22287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20303" y="3291303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3354512" y="435513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만족도조사</a:t>
            </a:r>
          </a:p>
        </p:txBody>
      </p:sp>
      <p:cxnSp>
        <p:nvCxnSpPr>
          <p:cNvPr id="119" name="직선 화살표 연결선 118"/>
          <p:cNvCxnSpPr>
            <a:stCxn id="109" idx="2"/>
            <a:endCxn id="118" idx="0"/>
          </p:cNvCxnSpPr>
          <p:nvPr/>
        </p:nvCxnSpPr>
        <p:spPr>
          <a:xfrm>
            <a:off x="3894512" y="4042876"/>
            <a:ext cx="0" cy="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" idx="2"/>
            <a:endCxn id="105" idx="1"/>
          </p:cNvCxnSpPr>
          <p:nvPr/>
        </p:nvCxnSpPr>
        <p:spPr>
          <a:xfrm rot="16200000" flipH="1">
            <a:off x="1010510" y="2902523"/>
            <a:ext cx="1074812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20303" y="40232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93009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1" name="직선 화살표 연결선 130"/>
          <p:cNvCxnSpPr>
            <a:stCxn id="118" idx="2"/>
            <a:endCxn id="129" idx="0"/>
          </p:cNvCxnSpPr>
          <p:nvPr/>
        </p:nvCxnSpPr>
        <p:spPr>
          <a:xfrm>
            <a:off x="3894512" y="4715137"/>
            <a:ext cx="0" cy="33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2" idx="1"/>
            <a:endCxn id="129" idx="6"/>
          </p:cNvCxnSpPr>
          <p:nvPr/>
        </p:nvCxnSpPr>
        <p:spPr>
          <a:xfrm flipH="1">
            <a:off x="3996014" y="5147608"/>
            <a:ext cx="21272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013552" y="317672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013552" y="325147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2408612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7" name="직선 화살표 연결선 66"/>
          <p:cNvCxnSpPr>
            <a:stCxn id="129" idx="2"/>
            <a:endCxn id="65" idx="6"/>
          </p:cNvCxnSpPr>
          <p:nvPr/>
        </p:nvCxnSpPr>
        <p:spPr>
          <a:xfrm flipH="1">
            <a:off x="2611617" y="5147608"/>
            <a:ext cx="11813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738909" y="2428112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55" idx="1"/>
          </p:cNvCxnSpPr>
          <p:nvPr/>
        </p:nvCxnSpPr>
        <p:spPr>
          <a:xfrm flipV="1">
            <a:off x="5818909" y="2607316"/>
            <a:ext cx="1688793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7705" y="2330317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2" name="꺾인 연결선 31"/>
          <p:cNvCxnSpPr>
            <a:stCxn id="78" idx="2"/>
            <a:endCxn id="51" idx="1"/>
          </p:cNvCxnSpPr>
          <p:nvPr/>
        </p:nvCxnSpPr>
        <p:spPr>
          <a:xfrm rot="16200000" flipH="1">
            <a:off x="5506799" y="2560221"/>
            <a:ext cx="388617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94188" y="28195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꺾인 연결선 42"/>
          <p:cNvCxnSpPr>
            <a:stCxn id="9" idx="0"/>
            <a:endCxn id="78" idx="0"/>
          </p:cNvCxnSpPr>
          <p:nvPr/>
        </p:nvCxnSpPr>
        <p:spPr>
          <a:xfrm rot="16200000" flipH="1">
            <a:off x="3894114" y="1043317"/>
            <a:ext cx="796" cy="2768794"/>
          </a:xfrm>
          <a:prstGeom prst="bentConnector3">
            <a:avLst>
              <a:gd name="adj1" fmla="val -287185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709575" y="209493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709575" y="216968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소비자로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(P6)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318147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등록요청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내부사용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직원등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72" idx="2"/>
            <a:endCxn id="63" idx="0"/>
          </p:cNvCxnSpPr>
          <p:nvPr/>
        </p:nvCxnSpPr>
        <p:spPr>
          <a:xfrm>
            <a:off x="3894512" y="4246353"/>
            <a:ext cx="5557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3798566" y="466427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3354512" y="31415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화살표 연결선 64"/>
          <p:cNvCxnSpPr>
            <a:stCxn id="11" idx="2"/>
            <a:endCxn id="64" idx="0"/>
          </p:cNvCxnSpPr>
          <p:nvPr/>
        </p:nvCxnSpPr>
        <p:spPr>
          <a:xfrm>
            <a:off x="3894512" y="2787316"/>
            <a:ext cx="0" cy="354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354512" y="388635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회원인증</a:t>
            </a:r>
          </a:p>
        </p:txBody>
      </p:sp>
      <p:cxnSp>
        <p:nvCxnSpPr>
          <p:cNvPr id="78" name="직선 화살표 연결선 77"/>
          <p:cNvCxnSpPr>
            <a:stCxn id="64" idx="2"/>
            <a:endCxn id="72" idx="0"/>
          </p:cNvCxnSpPr>
          <p:nvPr/>
        </p:nvCxnSpPr>
        <p:spPr>
          <a:xfrm>
            <a:off x="3894512" y="3501576"/>
            <a:ext cx="0" cy="3847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3" idx="4"/>
            <a:endCxn id="16" idx="1"/>
          </p:cNvCxnSpPr>
          <p:nvPr/>
        </p:nvCxnSpPr>
        <p:spPr>
          <a:xfrm rot="16200000" flipH="1">
            <a:off x="5388450" y="3378897"/>
            <a:ext cx="630868" cy="36076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7507702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</a:t>
            </a:r>
          </a:p>
        </p:txBody>
      </p:sp>
      <p:cxnSp>
        <p:nvCxnSpPr>
          <p:cNvPr id="86" name="직선 화살표 연결선 85"/>
          <p:cNvCxnSpPr>
            <a:stCxn id="55" idx="2"/>
            <a:endCxn id="85" idx="0"/>
          </p:cNvCxnSpPr>
          <p:nvPr/>
        </p:nvCxnSpPr>
        <p:spPr>
          <a:xfrm>
            <a:off x="8047702" y="2787316"/>
            <a:ext cx="0" cy="354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2"/>
            <a:endCxn id="85" idx="1"/>
          </p:cNvCxnSpPr>
          <p:nvPr/>
        </p:nvCxnSpPr>
        <p:spPr>
          <a:xfrm rot="16200000" flipH="1">
            <a:off x="6819642" y="2633565"/>
            <a:ext cx="531724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/>
          <p:cNvSpPr/>
          <p:nvPr/>
        </p:nvSpPr>
        <p:spPr>
          <a:xfrm>
            <a:off x="1970115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sp>
        <p:nvSpPr>
          <p:cNvPr id="96" name="순서도: 연결자 95"/>
          <p:cNvSpPr/>
          <p:nvPr/>
        </p:nvSpPr>
        <p:spPr>
          <a:xfrm>
            <a:off x="1024215" y="3220073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P6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7" name="직선 화살표 연결선 96"/>
          <p:cNvCxnSpPr>
            <a:stCxn id="96" idx="6"/>
            <a:endCxn id="93" idx="1"/>
          </p:cNvCxnSpPr>
          <p:nvPr/>
        </p:nvCxnSpPr>
        <p:spPr>
          <a:xfrm>
            <a:off x="1227220" y="3321576"/>
            <a:ext cx="742895" cy="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6" idx="0"/>
          </p:cNvCxnSpPr>
          <p:nvPr/>
        </p:nvCxnSpPr>
        <p:spPr>
          <a:xfrm>
            <a:off x="1125718" y="2787316"/>
            <a:ext cx="0" cy="43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93" idx="2"/>
            <a:endCxn id="72" idx="1"/>
          </p:cNvCxnSpPr>
          <p:nvPr/>
        </p:nvCxnSpPr>
        <p:spPr>
          <a:xfrm rot="16200000" flipH="1">
            <a:off x="2649949" y="3361790"/>
            <a:ext cx="564728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7507700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권한변경</a:t>
            </a:r>
          </a:p>
        </p:txBody>
      </p:sp>
      <p:sp>
        <p:nvSpPr>
          <p:cNvPr id="112" name="순서도: 연결자 111"/>
          <p:cNvSpPr/>
          <p:nvPr/>
        </p:nvSpPr>
        <p:spPr>
          <a:xfrm>
            <a:off x="7946197" y="396485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직선 화살표 연결선 113"/>
          <p:cNvCxnSpPr>
            <a:stCxn id="85" idx="2"/>
            <a:endCxn id="112" idx="0"/>
          </p:cNvCxnSpPr>
          <p:nvPr/>
        </p:nvCxnSpPr>
        <p:spPr>
          <a:xfrm flipH="1">
            <a:off x="8047700" y="3501625"/>
            <a:ext cx="2" cy="4632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2" idx="4"/>
            <a:endCxn id="111" idx="0"/>
          </p:cNvCxnSpPr>
          <p:nvPr/>
        </p:nvCxnSpPr>
        <p:spPr>
          <a:xfrm>
            <a:off x="8047700" y="4167855"/>
            <a:ext cx="0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11" idx="1"/>
            <a:endCxn id="140" idx="2"/>
          </p:cNvCxnSpPr>
          <p:nvPr/>
        </p:nvCxnSpPr>
        <p:spPr>
          <a:xfrm rot="10800000">
            <a:off x="5278910" y="3501576"/>
            <a:ext cx="2228791" cy="12642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2"/>
            <a:endCxn id="16" idx="0"/>
          </p:cNvCxnSpPr>
          <p:nvPr/>
        </p:nvCxnSpPr>
        <p:spPr>
          <a:xfrm>
            <a:off x="8047700" y="4945776"/>
            <a:ext cx="0" cy="37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처리 125"/>
          <p:cNvSpPr/>
          <p:nvPr/>
        </p:nvSpPr>
        <p:spPr>
          <a:xfrm>
            <a:off x="1970114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cxnSp>
        <p:nvCxnSpPr>
          <p:cNvPr id="107" name="꺾인 연결선 106"/>
          <p:cNvCxnSpPr>
            <a:stCxn id="96" idx="4"/>
            <a:endCxn id="126" idx="1"/>
          </p:cNvCxnSpPr>
          <p:nvPr/>
        </p:nvCxnSpPr>
        <p:spPr>
          <a:xfrm rot="16200000" flipH="1">
            <a:off x="876567" y="3672229"/>
            <a:ext cx="1342698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  <a:endCxn id="63" idx="2"/>
          </p:cNvCxnSpPr>
          <p:nvPr/>
        </p:nvCxnSpPr>
        <p:spPr>
          <a:xfrm>
            <a:off x="3050114" y="4765776"/>
            <a:ext cx="74845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51987" y="3044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00069" y="2864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738909" y="314157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관리자요청</a:t>
            </a:r>
          </a:p>
        </p:txBody>
      </p:sp>
      <p:cxnSp>
        <p:nvCxnSpPr>
          <p:cNvPr id="141" name="꺾인 연결선 140"/>
          <p:cNvCxnSpPr>
            <a:stCxn id="140" idx="3"/>
            <a:endCxn id="41" idx="1"/>
          </p:cNvCxnSpPr>
          <p:nvPr/>
        </p:nvCxnSpPr>
        <p:spPr>
          <a:xfrm flipV="1">
            <a:off x="5818909" y="2609901"/>
            <a:ext cx="304397" cy="7116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37" idx="2"/>
            <a:endCxn id="140" idx="0"/>
          </p:cNvCxnSpPr>
          <p:nvPr/>
        </p:nvCxnSpPr>
        <p:spPr>
          <a:xfrm>
            <a:off x="5278909" y="2787316"/>
            <a:ext cx="0" cy="354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회원정보 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회원정보 각별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처리기능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통신을 통한 변경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보안성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강화를 위한 비밀번호확인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자산확정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구매내역의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렌탈자산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렌탈자산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출고확정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출고요청별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출고 확정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자산실사 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실사계획등록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실사결과등록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195998"/>
            <a:ext cx="2983569" cy="19110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37" y="2179749"/>
            <a:ext cx="2983570" cy="1927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36" y="4174132"/>
            <a:ext cx="2983570" cy="1927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99" y="4190381"/>
            <a:ext cx="2983570" cy="191101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72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회원정보 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회원의 비밀번호 찾기 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보안성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강화를 메일로 임시 비밀번호 전송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임시 비밀번호 전송 시 기존의 회원 비밀번호 임시 비밀번호로 갱신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내부사용자의 유동정보 수정하는 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189750"/>
            <a:ext cx="2983569" cy="19116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7" y="2189751"/>
            <a:ext cx="2983570" cy="19116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6" y="4174133"/>
            <a:ext cx="2983570" cy="192726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" y="4174133"/>
            <a:ext cx="2983570" cy="192726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47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요청에 대한 조회기능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요청에 대한 등록기능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상담페이지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고객과의 상담을 통하여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니즈를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처리하는 부분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일반상담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렌탈상담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회수상담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195999"/>
            <a:ext cx="2983569" cy="1905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7" y="2195999"/>
            <a:ext cx="2983570" cy="1905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6" y="4174133"/>
            <a:ext cx="2983570" cy="192726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" y="4174133"/>
            <a:ext cx="2983570" cy="192726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51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입고요청에 대한 자산의 등록기능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현재 모든 자산에 대한 조회기능 및 관리기능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선택한 자산에 대한 상태 및 정보를 변경하는 기능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195998"/>
            <a:ext cx="2983569" cy="1905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7" y="2195998"/>
            <a:ext cx="2983570" cy="1905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64" y="4214474"/>
            <a:ext cx="2983570" cy="192726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44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구현내용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통합 렌탈관리 플랫폼은 아래와 같이 구현하였습니다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85000" lnSpcReduction="2000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KoPub돋움체 Bold"/>
                  <a:ea typeface="KoPub돋움체 Bold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구현내용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직원 정보 관리(관리자)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등록 시 비밀번호 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None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	랜덤으로 받아오기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정보 변경시 개별 변경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등록 및 변경 시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None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	번호로 문자 전송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None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	(쿨에스엠에스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 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서비스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)</a:t>
              </a:r>
            </a:p>
          </p:txBody>
        </p:sp>
      </p:grpSp>
      <p:pic>
        <p:nvPicPr>
          <p:cNvPr id="83" name="그림 8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63190" y="2207009"/>
            <a:ext cx="2983680" cy="191088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pic>
      <p:pic>
        <p:nvPicPr>
          <p:cNvPr id="84" name="그림 8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411955" y="2208690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88" name="그림 8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981954" y="4211889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32617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구현내용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통합 렌탈관리 플랫폼은 아래와 같이 구현하였습니다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85000" lnSpcReduction="2000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KoPub돋움체 Bold"/>
                  <a:ea typeface="KoPub돋움체 Bold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구현내용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고객 정보 관리(관리자)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비밀번호 랜덤 변경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변경 시 메일 전송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None/>
                <a:defRPr lang="ko-KR" altLang="en-US"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	(naver stmp)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일반 상담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일반 상담 등록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렌탈 상담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렌탈 상담 등록</a:t>
              </a:r>
            </a:p>
          </p:txBody>
        </p:sp>
      </p:grpSp>
      <p:pic>
        <p:nvPicPr>
          <p:cNvPr id="85" name="그림 8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8637" y="2221877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86" name="그림 8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853053" y="4228152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87" name="그림 8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14334" y="2222861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4952298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사업 개요 및 목표</a:t>
            </a:r>
            <a:endParaRPr lang="en-US" altLang="ko-KR" dirty="0" smtClean="0"/>
          </a:p>
          <a:p>
            <a:r>
              <a:rPr lang="ko-KR" altLang="en-US" dirty="0" smtClean="0"/>
              <a:t>사업 일정 및 주요 </a:t>
            </a:r>
            <a:r>
              <a:rPr lang="ko-KR" altLang="en-US" dirty="0" err="1" smtClean="0"/>
              <a:t>마일스톤</a:t>
            </a:r>
            <a:endParaRPr lang="en-US" altLang="ko-KR" dirty="0" smtClean="0"/>
          </a:p>
          <a:p>
            <a:r>
              <a:rPr lang="ko-KR" altLang="en-US" dirty="0" smtClean="0"/>
              <a:t>사업범위</a:t>
            </a:r>
            <a:endParaRPr lang="en-US" altLang="ko-KR" dirty="0" smtClean="0"/>
          </a:p>
          <a:p>
            <a:r>
              <a:rPr lang="ko-KR" altLang="en-US" dirty="0" err="1" smtClean="0"/>
              <a:t>구현내용</a:t>
            </a:r>
            <a:endParaRPr lang="en-US" altLang="ko-KR" dirty="0" smtClean="0"/>
          </a:p>
          <a:p>
            <a:r>
              <a:rPr lang="ko-KR" altLang="en-US" dirty="0" smtClean="0"/>
              <a:t>향후 추진방향</a:t>
            </a:r>
            <a:endParaRPr lang="en-US" altLang="ko-KR" dirty="0" smtClean="0"/>
          </a:p>
          <a:p>
            <a:r>
              <a:rPr lang="ko-KR" altLang="en-US" dirty="0" smtClean="0"/>
              <a:t>플랫폼 적용 효과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en-US" altLang="ko-KR" dirty="0"/>
              <a:t>Lessons </a:t>
            </a:r>
            <a:r>
              <a:rPr lang="en-US" altLang="ko-KR" dirty="0" smtClean="0"/>
              <a:t>learned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구현내용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통합 렌탈관리 플랫폼은 아래와 같이 구현하였습니다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85000" lnSpcReduction="2000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KoPub돋움체 Bold"/>
                  <a:ea typeface="KoPub돋움체 Bold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구현내용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에러 페이지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404 에러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505 에러</a:t>
              </a:r>
            </a:p>
            <a:p>
              <a:pPr marL="171450" indent="-171450">
                <a:lnSpc>
                  <a:spcPct val="150000"/>
                </a:lnSpc>
                <a:buFont typeface="Wingdings"/>
                <a:buChar char="Ø"/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</a:rPr>
                <a:t>기타 에러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None/>
                <a:defRPr lang="ko-KR" altLang="en-US"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  <p:pic>
        <p:nvPicPr>
          <p:cNvPr id="87" name="그림 8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06360" y="2212149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88" name="그림 87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057434" y="4197569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89" name="그림 88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08678" y="2196560"/>
            <a:ext cx="2983680" cy="191088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89493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회원정보 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변경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현재 비밀번호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변경할 비밀번호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변경할 비밀번호 확인 입력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사용자가 입력한 현재 비밀번호가 세션에 있는 비밀번호와 같아야 변경됨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사용자가 입력한 새 비밀번호가 새 비밀번호 확인에 입력된 것과 같아야 변경됨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432331-4738-4C15-BC55-69A714B5FF94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46" y="2919787"/>
            <a:ext cx="3771129" cy="26472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1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제품 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통신을 통한 검색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제품을 클릭하면 제품 상세보기로 이동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제품코드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제조사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가격등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상세내용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구매하기 버튼을 누르면 결제하는 페이지로 이동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3CFDF49-633E-4AA1-94C6-BE61D958AEE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1959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AFC833D-F2F4-42D9-B9ED-08CBCBD82D1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29" y="21854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5E4EF2F-F30B-410F-80C2-90BBA89A116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4282247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955CDBE-CC28-4CC6-9BE3-B42A46AE2E0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29" y="4282247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4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신청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신청 구매를 위해 정보 입력 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상품정보 확인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기간설정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배송지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정보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결제수단 입력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DAUM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추후 결제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연결 예정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 후 구매내역 정보 확인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3BB0CD9-B509-424B-B1DF-50EB6E430E8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64280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7FA9AE9-4E10-41F7-B122-E0B0E98CF96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959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8933549-4303-4A3A-A2B8-BBAB5520CA4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959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FEE67FFB-DE28-40F2-AC63-8EE057DFD17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64280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입고요청조회와 입고처리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회수자산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방출수리자산 각각에 대한 입고 요청자산 조회기능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통신을 통한 통합검색기능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 입고 시 자산번호 부여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등록대기 상태가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되어짐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회수자산 입고 시 점검대기 상태가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되어짐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방출수리자산이 입고 시 정책대기 상태가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되어짐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입고버튼 클릭 후 동일 항목에 대해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재클릭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불가능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0B9B982-F4D9-4360-BE21-F5B82966B28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959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295F91C-3B5A-4D78-A881-5743F983D04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CFD7C41-3DE8-441F-95B3-00C2A64B26B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4820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4C8EDB5B-CE13-4B30-9C76-550ECE6A2DB6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59952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965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입고된 자산조회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입고처리가 된 자산은 정책대기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점검대기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등록대기의 자산상태가 부여됨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통신을 통한 통합검색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33E2A93-ADD5-4B80-9F74-0887FDDD03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959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8C834EE-CB45-4397-8FAF-ED0E1BDD25C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95998"/>
            <a:ext cx="2984400" cy="192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0AAB5B5-0B57-4E5C-8AE5-A235925BF72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82247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1D27CFB-C406-4822-A0F4-44B7CE4BE834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31100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65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내부수리 점검내용 등록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Head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영역 제품 클릭 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detail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영역에 비동기 통신을 통해 해당 데이터 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내부수리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수리대기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외부수리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수리불가능 점검분류 선택 후 점검내용 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내부수리시 사용한 부속품 개수 입력 받음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등록 버튼클릭 시 점검내역 저장됨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84187B3-8541-440D-AC5B-90DE263FEF7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3027D69-88B8-41E7-ADAA-C1E696BDDB1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1D5DFE6-9133-44CF-9AED-995F219D05B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4820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6EE3FDE-38CA-4C10-A6D9-2EC09CB9CD85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48209"/>
            <a:ext cx="2984400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점검내역 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세션에 저장되어 있는 아이디의 수리기사의 점검내역 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점검분류에 따라 조회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통신이용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005798-4B1C-4AB2-89EB-5DCC6E900EC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85498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09443AF-327E-46BA-AF95-FC685B3D688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DC32649-5684-42A7-93A0-C2AFE78AF14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61247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2B9AA9E-75EC-405A-8F16-ED732122BA6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4820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333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플랫폼은 아래와 같이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주요구현내용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525875" y="2195998"/>
            <a:ext cx="2365300" cy="3905397"/>
            <a:chOff x="1918179" y="2195998"/>
            <a:chExt cx="5349396" cy="2866076"/>
          </a:xfrm>
        </p:grpSpPr>
        <p:sp>
          <p:nvSpPr>
            <p:cNvPr id="81" name="직사각형 80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구현내용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설명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조회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비동기 통신을 통한 검색기능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현재 재고량이 안전재고보다 적을 시 부속품 주문 요청 메시지 알림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DBBE5A3-6B0A-4022-8100-80FA29B59BA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2F495DE-5739-4D1F-A659-03DBF271372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2178979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372015F-9D96-4060-BDF2-6AE69B34925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9" y="4215991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9D6F521-C9BB-49A9-B318-D0977F44F3C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2" y="4215991"/>
            <a:ext cx="2984400" cy="192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40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538850" y="3495435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38850" y="417047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8850" y="485404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38850" y="5528411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8850" y="2779526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89985" y="2195999"/>
            <a:ext cx="5229990" cy="3077596"/>
            <a:chOff x="1918179" y="2195998"/>
            <a:chExt cx="5349396" cy="3909527"/>
          </a:xfrm>
        </p:grpSpPr>
        <p:sp>
          <p:nvSpPr>
            <p:cNvPr id="36" name="직사각형 35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향후 추진방향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 구축된 플랫폼의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기능을 보강하고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사업으로 안드로이드 어플리케이션을 개발하여 사용자 접근성을 </a:t>
            </a:r>
            <a:r>
              <a:rPr lang="ko-KR" altLang="en-US" dirty="0" err="1" smtClean="0"/>
              <a:t>향상시길</a:t>
            </a:r>
            <a:r>
              <a:rPr lang="ko-KR" altLang="en-US" dirty="0" smtClean="0"/>
              <a:t>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향후 추진방향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1594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1594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99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01599" y="5273594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판매관리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7701599" y="4396901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자산관리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7701599" y="3520208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품목관리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7701599" y="2643515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62669" y="2592985"/>
            <a:ext cx="1228725" cy="2528560"/>
            <a:chOff x="2760993" y="2643515"/>
            <a:chExt cx="1228725" cy="2528560"/>
          </a:xfrm>
        </p:grpSpPr>
        <p:sp>
          <p:nvSpPr>
            <p:cNvPr id="32" name="직사각형 31"/>
            <p:cNvSpPr/>
            <p:nvPr/>
          </p:nvSpPr>
          <p:spPr>
            <a:xfrm>
              <a:off x="2760993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0993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8086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8086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8086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48086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권한관리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8086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45417" y="2590249"/>
            <a:ext cx="1228725" cy="2528560"/>
            <a:chOff x="4277362" y="2643515"/>
            <a:chExt cx="1228725" cy="2528560"/>
          </a:xfrm>
        </p:grpSpPr>
        <p:sp>
          <p:nvSpPr>
            <p:cNvPr id="7" name="직사각형 6"/>
            <p:cNvSpPr/>
            <p:nvPr/>
          </p:nvSpPr>
          <p:spPr>
            <a:xfrm>
              <a:off x="4277362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7362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64455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자산등록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64455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64455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64455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64455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28165" y="2590249"/>
            <a:ext cx="1228725" cy="2528560"/>
            <a:chOff x="5793731" y="2643515"/>
            <a:chExt cx="1228725" cy="2528560"/>
          </a:xfrm>
        </p:grpSpPr>
        <p:sp>
          <p:nvSpPr>
            <p:cNvPr id="34" name="직사각형 33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상품검색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렌탈신청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0824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만족도조사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0824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물품회수관리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80824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19092" y="2627697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9092" y="3317639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사업관리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9092" y="4007581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EDMS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9092" y="469752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9092" y="538746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10913" y="2590249"/>
            <a:ext cx="1228725" cy="2528560"/>
            <a:chOff x="5793731" y="2643515"/>
            <a:chExt cx="1228725" cy="2528560"/>
          </a:xfrm>
        </p:grpSpPr>
        <p:sp>
          <p:nvSpPr>
            <p:cNvPr id="76" name="직사각형 75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매출통계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이용통계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95998" y="2176042"/>
            <a:ext cx="8362801" cy="39275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189985" y="5404764"/>
            <a:ext cx="5229990" cy="698860"/>
            <a:chOff x="1918179" y="2195997"/>
            <a:chExt cx="5349396" cy="887774"/>
          </a:xfrm>
        </p:grpSpPr>
        <p:sp>
          <p:nvSpPr>
            <p:cNvPr id="57" name="직사각형 56"/>
            <p:cNvSpPr/>
            <p:nvPr/>
          </p:nvSpPr>
          <p:spPr>
            <a:xfrm>
              <a:off x="1918179" y="2195997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18179" y="2500194"/>
              <a:ext cx="5349396" cy="583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30148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26240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자산실사등록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2332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8425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실시결과조회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rot="16200000">
            <a:off x="-90346" y="3967303"/>
            <a:ext cx="3909527" cy="366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/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61757" y="2309124"/>
            <a:ext cx="2419021" cy="96938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보강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22402" y="4188224"/>
            <a:ext cx="2419021" cy="96938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접속용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안드로이드 어플리케이션 개발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62858" y="4954835"/>
            <a:ext cx="3283026" cy="991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Retained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Earnings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Increment(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자본증가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ROI Increment(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수익률증가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27776" y="3979842"/>
            <a:ext cx="1323954" cy="1134737"/>
            <a:chOff x="562858" y="3718193"/>
            <a:chExt cx="3283026" cy="1134737"/>
          </a:xfrm>
        </p:grpSpPr>
        <p:sp>
          <p:nvSpPr>
            <p:cNvPr id="94" name="이등변 삼각형 93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What is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ko-KR" altLang="en-US" dirty="0" smtClean="0"/>
              <a:t>는 비즈니스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서비스 플랫폼이며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장은 비즈니스 플랫폼과 서비스 플랫폼의 개념을 설명하는 것이 주 목적이다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플랫폼은 기존의 성공적인 사업 모델을 바탕으로 하여 비즈니스를 구성하는 것을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플랫폼은 안정적인 서비스를 제공하는 기존 시스템의 세부기능을 활용할 수 있도록 제공하는 것을 서비스 플랫폼이라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ReMP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비즈니스 플랫폼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39999" y="2390662"/>
            <a:ext cx="3283026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Market(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1980" y="3999122"/>
            <a:ext cx="1323954" cy="1134737"/>
            <a:chOff x="562858" y="3718193"/>
            <a:chExt cx="3283026" cy="1134737"/>
          </a:xfrm>
        </p:grpSpPr>
        <p:sp>
          <p:nvSpPr>
            <p:cNvPr id="10" name="이등변 삼각형 9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1423550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295308" y="3602515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909671" y="3809081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476868" y="3616286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1625" y="4448059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22180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846735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31925" y="3236204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화살표 연결선 18"/>
          <p:cNvCxnSpPr>
            <a:stCxn id="59" idx="4"/>
          </p:cNvCxnSpPr>
          <p:nvPr/>
        </p:nvCxnSpPr>
        <p:spPr>
          <a:xfrm>
            <a:off x="2036776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8" idx="4"/>
          </p:cNvCxnSpPr>
          <p:nvPr/>
        </p:nvCxnSpPr>
        <p:spPr>
          <a:xfrm>
            <a:off x="3212221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0" idx="4"/>
          </p:cNvCxnSpPr>
          <p:nvPr/>
        </p:nvCxnSpPr>
        <p:spPr>
          <a:xfrm>
            <a:off x="1121966" y="3616286"/>
            <a:ext cx="0" cy="19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5400000">
            <a:off x="3514621" y="4067977"/>
            <a:ext cx="2104222" cy="41313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162748" y="4954835"/>
            <a:ext cx="3283026" cy="991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안정적인 자본증가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일정한 수익률 보장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28872" y="2390662"/>
            <a:ext cx="3283026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Market(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5174590" y="4186409"/>
            <a:ext cx="3283026" cy="930925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185607" y="3992122"/>
            <a:ext cx="3260167" cy="36355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012423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884181" y="3602515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498544" y="3809081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065741" y="3616286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239259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611053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35608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20798" y="3236204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82" idx="4"/>
          </p:cNvCxnSpPr>
          <p:nvPr/>
        </p:nvCxnSpPr>
        <p:spPr>
          <a:xfrm>
            <a:off x="6625649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1" idx="4"/>
          </p:cNvCxnSpPr>
          <p:nvPr/>
        </p:nvCxnSpPr>
        <p:spPr>
          <a:xfrm>
            <a:off x="7801094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3" idx="4"/>
          </p:cNvCxnSpPr>
          <p:nvPr/>
        </p:nvCxnSpPr>
        <p:spPr>
          <a:xfrm>
            <a:off x="5710839" y="3616286"/>
            <a:ext cx="0" cy="19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00880" y="4415009"/>
            <a:ext cx="1897680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740285" y="4084502"/>
            <a:ext cx="1323954" cy="1134737"/>
            <a:chOff x="562858" y="3718193"/>
            <a:chExt cx="3283026" cy="1134737"/>
          </a:xfrm>
        </p:grpSpPr>
        <p:sp>
          <p:nvSpPr>
            <p:cNvPr id="91" name="이등변 삼각형 90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2650386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47704" y="4448059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060379" y="4499377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플랫폼 적용 효과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제공하여 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시스템의 연동을 용이하게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 대한 통합 인터페이스를 통해 사용자 접근이 용이하며</a:t>
            </a:r>
            <a:r>
              <a:rPr lang="en-US" altLang="ko-KR" dirty="0"/>
              <a:t>, Spring </a:t>
            </a:r>
            <a:r>
              <a:rPr lang="ko-KR" altLang="en-US" dirty="0" err="1"/>
              <a:t>프레임웍을</a:t>
            </a:r>
            <a:r>
              <a:rPr lang="ko-KR" altLang="en-US" dirty="0"/>
              <a:t> </a:t>
            </a:r>
            <a:r>
              <a:rPr lang="ko-KR" altLang="en-US" dirty="0" smtClean="0"/>
              <a:t>이용하여 유지보수성이 향상됩니다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플랫폼 적용 효과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" y="2179750"/>
            <a:ext cx="5128893" cy="39812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999" y="3681046"/>
            <a:ext cx="1822986" cy="18756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27077" y="2179750"/>
            <a:ext cx="3288088" cy="398122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구모의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렌탈시장에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대한 선도적 접근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안정적 수익을 창출하는 비즈니스 모델 기반의 플랫폼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기반의 개발을 통한 빠른 시장접근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프레임웍을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유지보수성 향상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5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렌탈관리</a:t>
            </a:r>
            <a:r>
              <a:rPr lang="ko-KR" altLang="en-US" dirty="0"/>
              <a:t> 플랫폼에 대한 시연을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시연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87659" y="3699484"/>
            <a:ext cx="31678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시연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Lessons Learned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플랫폼 개발에 있어 기간단축을 위한 표준화 및 툴이 존재하였지만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걸음씩 나아 갈수록 난관에 부딪히며 개발 기간이 길어지는 것을 피할 수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많은 것을 배워가는 좋은 경험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팀장 이동훈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0869" y="2175174"/>
            <a:ext cx="6631008" cy="3923049"/>
            <a:chOff x="1434937" y="2175174"/>
            <a:chExt cx="6631008" cy="3923049"/>
          </a:xfrm>
        </p:grpSpPr>
        <p:pic>
          <p:nvPicPr>
            <p:cNvPr id="1026" name="Picture 2" descr="C:\Users\user\Desktop\bigstock-Silhouette-Of-Hiking-Man-Jump-4284636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937" y="2175174"/>
              <a:ext cx="6631008" cy="3923049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 rot="537964">
              <a:off x="5253958" y="2440465"/>
              <a:ext cx="272382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b="1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Good </a:t>
              </a:r>
            </a:p>
            <a:p>
              <a:pPr algn="ctr"/>
              <a:r>
                <a:rPr lang="en-US" altLang="ko-KR" sz="3000" b="1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Experience!</a:t>
              </a:r>
              <a:endParaRPr lang="ko-KR" alt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8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Lessons Learned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플랫폼을 개발 속도를 향상하기 위한 다양한 표준화 시도 후 다양한 표준화 툴을 개발하였으나 결론적으로는 개발 기간의 증가로 이어지는 딜레마에 빠지다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개발방법론을 확립하다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부팀장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김재림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thinking ma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9" y="2414211"/>
            <a:ext cx="20478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2810320" y="2343150"/>
            <a:ext cx="2757049" cy="805348"/>
          </a:xfrm>
          <a:prstGeom prst="wedgeRectCallout">
            <a:avLst>
              <a:gd name="adj1" fmla="val -73519"/>
              <a:gd name="adj2" fmla="val 37663"/>
            </a:avLst>
          </a:prstGeom>
          <a:solidFill>
            <a:srgbClr val="FFC000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좀더 표준화된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개발툴을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만들 수는 없을까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810320" y="3313838"/>
            <a:ext cx="2757049" cy="805348"/>
          </a:xfrm>
          <a:prstGeom prst="wedgeRectCallout">
            <a:avLst>
              <a:gd name="adj1" fmla="val -73060"/>
              <a:gd name="adj2" fmla="val -40396"/>
            </a:avLst>
          </a:prstGeom>
          <a:solidFill>
            <a:srgbClr val="FFC000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다수의 사람들이 접근하기 좋은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만들 수는 없을까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2810320" y="4284526"/>
            <a:ext cx="2757049" cy="805348"/>
          </a:xfrm>
          <a:prstGeom prst="wedgeRectCallout">
            <a:avLst>
              <a:gd name="adj1" fmla="val -73977"/>
              <a:gd name="adj2" fmla="val -67007"/>
            </a:avLst>
          </a:prstGeom>
          <a:solidFill>
            <a:srgbClr val="FFC000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플랫폼을 구성하기 위한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새로운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만들 수는 없을까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27" name="사각형 설명선 26"/>
          <p:cNvSpPr/>
          <p:nvPr/>
        </p:nvSpPr>
        <p:spPr>
          <a:xfrm>
            <a:off x="2810320" y="5255214"/>
            <a:ext cx="2757049" cy="805348"/>
          </a:xfrm>
          <a:prstGeom prst="wedgeRectCallout">
            <a:avLst>
              <a:gd name="adj1" fmla="val -73977"/>
              <a:gd name="adj2" fmla="val -67007"/>
            </a:avLst>
          </a:prstGeom>
          <a:solidFill>
            <a:srgbClr val="FFC000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기능별 의존성을 낮출 수는 없을까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700000">
            <a:off x="6082417" y="2473959"/>
            <a:ext cx="226536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엥</a:t>
            </a:r>
            <a:r>
              <a:rPr lang="en-US" altLang="ko-KR" sz="88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??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4577" y="4119186"/>
            <a:ext cx="22236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기간단축</a:t>
            </a:r>
            <a:r>
              <a:rPr lang="en-US" altLang="ko-KR" sz="4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r>
              <a:rPr lang="ko-KR" altLang="en-US" sz="4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개발표준</a:t>
            </a:r>
            <a:r>
              <a:rPr lang="en-US" altLang="ko-KR" sz="4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28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8. Lessons Learned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개인 정보 변경 시악용 가능성 방지와 변경 유무 확인을 위하여 </a:t>
            </a:r>
            <a:r>
              <a:rPr lang="en-US" altLang="ko-KR"/>
              <a:t>stmp, sms </a:t>
            </a:r>
            <a:r>
              <a:rPr lang="ko-KR" altLang="en-US"/>
              <a:t>서비스 사용.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85000" lnSpcReduction="2000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bg1">
                      <a:lumMod val="95000"/>
                    </a:schemeClr>
                  </a:solidFill>
                  <a:latin typeface="KoPub돋움체 Bold"/>
                  <a:ea typeface="KoPub돋움체 Bold"/>
                </a:rPr>
                <a:t>팀원 이원호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83981" y="3838575"/>
            <a:ext cx="1800000" cy="1800000"/>
          </a:xfrm>
          <a:prstGeom prst="rect">
            <a:avLst/>
          </a:prstGeom>
        </p:spPr>
      </p:pic>
      <p:pic>
        <p:nvPicPr>
          <p:cNvPr id="30" name="그림 2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032000" y="2424663"/>
            <a:ext cx="1080000" cy="1080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269619" y="3932881"/>
            <a:ext cx="1800000" cy="1800000"/>
            <a:chOff x="6269272" y="3551196"/>
            <a:chExt cx="1129092" cy="1261946"/>
          </a:xfrm>
        </p:grpSpPr>
        <p:pic>
          <p:nvPicPr>
            <p:cNvPr id="31" name="그림 30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18364" y="3551196"/>
              <a:ext cx="1080000" cy="1080000"/>
            </a:xfrm>
            <a:prstGeom prst="rect">
              <a:avLst/>
            </a:prstGeom>
          </p:spPr>
        </p:pic>
        <p:pic>
          <p:nvPicPr>
            <p:cNvPr id="32" name="그림 31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 rot="16679036">
              <a:off x="6269272" y="4273142"/>
              <a:ext cx="540000" cy="540000"/>
            </a:xfrm>
            <a:prstGeom prst="rect">
              <a:avLst/>
            </a:prstGeom>
          </p:spPr>
        </p:pic>
      </p:grpSp>
      <p:pic>
        <p:nvPicPr>
          <p:cNvPr id="34" name="그림 33"/>
          <p:cNvPicPr/>
          <p:nvPr/>
        </p:nvPicPr>
        <p:blipFill rotWithShape="1">
          <a:blip r:embed="rId6"/>
          <a:stretch>
            <a:fillRect/>
          </a:stretch>
        </p:blipFill>
        <p:spPr>
          <a:xfrm rot="16299548" flipH="1">
            <a:off x="2837177" y="2743416"/>
            <a:ext cx="720000" cy="720000"/>
          </a:xfrm>
          <a:prstGeom prst="rect">
            <a:avLst/>
          </a:prstGeom>
        </p:spPr>
      </p:pic>
      <p:pic>
        <p:nvPicPr>
          <p:cNvPr id="35" name="그림 34"/>
          <p:cNvPicPr/>
          <p:nvPr/>
        </p:nvPicPr>
        <p:blipFill rotWithShape="1">
          <a:blip r:embed="rId6"/>
          <a:stretch>
            <a:fillRect/>
          </a:stretch>
        </p:blipFill>
        <p:spPr>
          <a:xfrm rot="10239" flipH="1">
            <a:off x="5507573" y="270792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9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Lessons Learned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사용자를 사용하기 쉬운 프로그램이 무엇일까 많이 생각해보았다</a:t>
            </a:r>
            <a:r>
              <a:rPr lang="en-US" altLang="ko-KR" dirty="0"/>
              <a:t>. </a:t>
            </a:r>
            <a:r>
              <a:rPr lang="ko-KR" altLang="en-US" dirty="0"/>
              <a:t>복잡하지 않은 최소한의 페이지에 최대한의 기능을 담으려고 노력하였다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팀원 이민정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025161" y="2771234"/>
            <a:ext cx="4325816" cy="2438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사용하기 쉬운 프로그램이란 무엇일까</a:t>
            </a:r>
            <a:r>
              <a: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사용자를 위한 프로그램</a:t>
            </a:r>
            <a:r>
              <a: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!?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필요한 기능</a:t>
            </a:r>
            <a:r>
              <a: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-&gt; </a:t>
            </a:r>
            <a:r>
              <a:rPr lang="ko-KR" altLang="en-US" sz="11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엑터별</a:t>
            </a:r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기능 정의 </a:t>
            </a:r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복잡하지 않은 뷰 구성 </a:t>
            </a:r>
            <a:r>
              <a: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UI</a:t>
            </a:r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표준화</a:t>
            </a:r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빠른 페이지 전환 </a:t>
            </a:r>
            <a:r>
              <a: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비동기 통신 이용</a:t>
            </a:r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1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12031" y="3300899"/>
            <a:ext cx="191911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9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5395820" y="2958027"/>
            <a:ext cx="3107365" cy="633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아래쪽 화살표 109"/>
          <p:cNvSpPr/>
          <p:nvPr/>
        </p:nvSpPr>
        <p:spPr>
          <a:xfrm rot="10800000">
            <a:off x="7246870" y="3511933"/>
            <a:ext cx="495759" cy="44311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95999" y="3027192"/>
            <a:ext cx="3107364" cy="24922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What is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ko-KR" altLang="en-US" dirty="0" smtClean="0"/>
              <a:t>는 비즈니스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서비스 플랫폼이며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장은 비즈니스 플랫폼과 서비스 플랫폼의 개념을 설명하는 것이 주 목적이다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플랫폼은 기존의 성공적인 사업 모델을 바탕으로 하여 비즈니스를 구성하는 것을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플랫폼은 안정적인 서비스를 제공하는 기존 시스템의 세부기능을 활용할 수 있도록 제공하는 것을 서비스 플랫폼이라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ReMP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서비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95998" y="5376232"/>
            <a:ext cx="3107365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64891" y="4534242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22667" y="4627084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01761" y="4514158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62187" y="4043189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47317" y="402115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49" idx="4"/>
            <a:endCxn id="48" idx="1"/>
          </p:cNvCxnSpPr>
          <p:nvPr/>
        </p:nvCxnSpPr>
        <p:spPr>
          <a:xfrm>
            <a:off x="2489200" y="4527931"/>
            <a:ext cx="137630" cy="5721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8" idx="2"/>
            <a:endCxn id="47" idx="6"/>
          </p:cNvCxnSpPr>
          <p:nvPr/>
        </p:nvCxnSpPr>
        <p:spPr>
          <a:xfrm flipH="1">
            <a:off x="2376692" y="4756529"/>
            <a:ext cx="125069" cy="11292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7" idx="4"/>
            <a:endCxn id="8" idx="0"/>
          </p:cNvCxnSpPr>
          <p:nvPr/>
        </p:nvCxnSpPr>
        <p:spPr>
          <a:xfrm>
            <a:off x="1949680" y="5111826"/>
            <a:ext cx="1" cy="26440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9" idx="2"/>
            <a:endCxn id="51" idx="6"/>
          </p:cNvCxnSpPr>
          <p:nvPr/>
        </p:nvCxnSpPr>
        <p:spPr>
          <a:xfrm flipH="1" flipV="1">
            <a:off x="1801342" y="4263526"/>
            <a:ext cx="260845" cy="2203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1" idx="4"/>
            <a:endCxn id="47" idx="0"/>
          </p:cNvCxnSpPr>
          <p:nvPr/>
        </p:nvCxnSpPr>
        <p:spPr>
          <a:xfrm>
            <a:off x="1374330" y="4505897"/>
            <a:ext cx="575350" cy="121187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7" idx="2"/>
            <a:endCxn id="2" idx="6"/>
          </p:cNvCxnSpPr>
          <p:nvPr/>
        </p:nvCxnSpPr>
        <p:spPr>
          <a:xfrm flipH="1" flipV="1">
            <a:off x="1418916" y="4776613"/>
            <a:ext cx="103751" cy="92842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4"/>
            <a:endCxn id="8" idx="0"/>
          </p:cNvCxnSpPr>
          <p:nvPr/>
        </p:nvCxnSpPr>
        <p:spPr>
          <a:xfrm>
            <a:off x="991904" y="5018984"/>
            <a:ext cx="957777" cy="357248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67011" y="4153358"/>
            <a:ext cx="1869610" cy="24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Complicated!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558014" y="247668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3291" y="2542449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131002" y="3343618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04751" y="231354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1903" y="334912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8" idx="4"/>
            <a:endCxn id="70" idx="7"/>
          </p:cNvCxnSpPr>
          <p:nvPr/>
        </p:nvCxnSpPr>
        <p:spPr>
          <a:xfrm flipH="1">
            <a:off x="2859958" y="2961427"/>
            <a:ext cx="125069" cy="45318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0" idx="5"/>
            <a:endCxn id="70" idx="0"/>
          </p:cNvCxnSpPr>
          <p:nvPr/>
        </p:nvCxnSpPr>
        <p:spPr>
          <a:xfrm>
            <a:off x="2233707" y="2727294"/>
            <a:ext cx="324308" cy="61632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0" idx="6"/>
            <a:endCxn id="68" idx="1"/>
          </p:cNvCxnSpPr>
          <p:nvPr/>
        </p:nvCxnSpPr>
        <p:spPr>
          <a:xfrm flipV="1">
            <a:off x="2358776" y="2547674"/>
            <a:ext cx="324307" cy="8238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0" idx="2"/>
            <a:endCxn id="69" idx="7"/>
          </p:cNvCxnSpPr>
          <p:nvPr/>
        </p:nvCxnSpPr>
        <p:spPr>
          <a:xfrm flipH="1">
            <a:off x="1312247" y="2555912"/>
            <a:ext cx="192504" cy="5752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9" idx="4"/>
            <a:endCxn id="87" idx="1"/>
          </p:cNvCxnSpPr>
          <p:nvPr/>
        </p:nvCxnSpPr>
        <p:spPr>
          <a:xfrm>
            <a:off x="1010304" y="3027191"/>
            <a:ext cx="106668" cy="392923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0" idx="2"/>
            <a:endCxn id="87" idx="6"/>
          </p:cNvCxnSpPr>
          <p:nvPr/>
        </p:nvCxnSpPr>
        <p:spPr>
          <a:xfrm flipH="1">
            <a:off x="1845928" y="3585989"/>
            <a:ext cx="285074" cy="5507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0" idx="4"/>
            <a:endCxn id="49" idx="0"/>
          </p:cNvCxnSpPr>
          <p:nvPr/>
        </p:nvCxnSpPr>
        <p:spPr>
          <a:xfrm flipH="1">
            <a:off x="2489200" y="3828360"/>
            <a:ext cx="68815" cy="214829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0" idx="3"/>
            <a:endCxn id="51" idx="0"/>
          </p:cNvCxnSpPr>
          <p:nvPr/>
        </p:nvCxnSpPr>
        <p:spPr>
          <a:xfrm flipH="1">
            <a:off x="1374330" y="3757371"/>
            <a:ext cx="881741" cy="26378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395820" y="5387250"/>
            <a:ext cx="3107365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95820" y="3922005"/>
            <a:ext cx="3107365" cy="14652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Service Platform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공통 비즈니스 기능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472938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522489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605901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395820" y="2555912"/>
            <a:ext cx="3107365" cy="402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차별화 비즈니스 기능</a:t>
            </a:r>
          </a:p>
        </p:txBody>
      </p:sp>
      <p:sp>
        <p:nvSpPr>
          <p:cNvPr id="109" name="아래쪽 화살표 108"/>
          <p:cNvSpPr/>
          <p:nvPr/>
        </p:nvSpPr>
        <p:spPr>
          <a:xfrm>
            <a:off x="6079083" y="3591496"/>
            <a:ext cx="495759" cy="3635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5998" y="2209800"/>
            <a:ext cx="3107365" cy="9961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구부러진 연결선 113"/>
          <p:cNvCxnSpPr>
            <a:stCxn id="111" idx="6"/>
            <a:endCxn id="99" idx="1"/>
          </p:cNvCxnSpPr>
          <p:nvPr/>
        </p:nvCxnSpPr>
        <p:spPr>
          <a:xfrm>
            <a:off x="3503363" y="4273322"/>
            <a:ext cx="1892457" cy="381306"/>
          </a:xfrm>
          <a:prstGeom prst="curvedConnector3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>
            <a:stCxn id="112" idx="6"/>
            <a:endCxn id="107" idx="1"/>
          </p:cNvCxnSpPr>
          <p:nvPr/>
        </p:nvCxnSpPr>
        <p:spPr>
          <a:xfrm>
            <a:off x="3503363" y="2707854"/>
            <a:ext cx="1892457" cy="56690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이등변 삼각형 118"/>
          <p:cNvSpPr/>
          <p:nvPr/>
        </p:nvSpPr>
        <p:spPr>
          <a:xfrm rot="5400000">
            <a:off x="3491762" y="3803573"/>
            <a:ext cx="2104222" cy="41313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3291" y="5883008"/>
            <a:ext cx="2696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System Based Business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555694" y="5883008"/>
            <a:ext cx="278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Platform Based Business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56683" y="3586544"/>
            <a:ext cx="365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I/F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25135" y="3653219"/>
            <a:ext cx="365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I/F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사업 개요 및 목표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사용자의 라이프 스타일의 변화에 따른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시장의 수요 확대 및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등의 기반 기술의  발달로 인한 사업 영역의 저변의 확대에 따라 선구적인 플랫폼 개발을 통한 시장 주도형 비즈니스 모델을 구현하고 확립함을 본 사업의 목적으로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개요 및 목표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559666" y="2261267"/>
            <a:ext cx="402385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주도형 비즈니스 모델 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6794" y="3471694"/>
            <a:ext cx="2365300" cy="2256187"/>
            <a:chOff x="1918179" y="2195998"/>
            <a:chExt cx="5349396" cy="2866076"/>
          </a:xfrm>
        </p:grpSpPr>
        <p:sp>
          <p:nvSpPr>
            <p:cNvPr id="15" name="직사각형 14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As-Is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특정 품목에 국한된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서비스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고객과의 소통 부재로 인한 품목 설정의 미흡함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확대를 반영하지 못한 비즈니스 모델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라이프 스타일과의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이격발생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74343" y="3145061"/>
            <a:ext cx="3050161" cy="2909455"/>
            <a:chOff x="1918179" y="2195998"/>
            <a:chExt cx="5349396" cy="2866076"/>
          </a:xfrm>
        </p:grpSpPr>
        <p:sp>
          <p:nvSpPr>
            <p:cNvPr id="18" name="직사각형 17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To-Be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품목에 구애 받지않는 플랫폼 기반의 서비스 제공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 고객 소통을 통해 지속적인 서비스 향상의 원천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취합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고객 소통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비즈니스 모델 반영의 선순환 확립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소비자의 라이프 스타일 반영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156364" y="3711158"/>
            <a:ext cx="814647" cy="20167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사업 경과 및 주요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사용자의 라이프 스타일의 변화에 따른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시장의 수요 확대 및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등의 기반 기술의  발달로 인한 사업 영역의 저변의 확대에 따라 선구적인 플랫폼 개발을 통한 시장 주도형 비즈니스 모델을 구현하고 확립함을 본 사업의 목적으로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경과 및 주요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마일스톤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604551" y="2261267"/>
            <a:ext cx="39340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사업경과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999" y="2948450"/>
            <a:ext cx="6955750" cy="230832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사업기간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 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착수보고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중간보고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24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완료보고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7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538850" y="3495435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38850" y="417047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8850" y="485404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38850" y="5528411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8850" y="2779526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89985" y="2195999"/>
            <a:ext cx="5229990" cy="3077596"/>
            <a:chOff x="1918179" y="2195998"/>
            <a:chExt cx="5349396" cy="3909527"/>
          </a:xfrm>
        </p:grpSpPr>
        <p:sp>
          <p:nvSpPr>
            <p:cNvPr id="36" name="직사각형 35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사업범위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제공하여 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시스템의 연동을 용이하게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 대한 통합 인터페이스를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코어 어플리케이션인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core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활용을 통한 </a:t>
            </a:r>
            <a:r>
              <a:rPr lang="en-US" altLang="ko-KR" dirty="0" smtClean="0"/>
              <a:t>Add-on </a:t>
            </a:r>
            <a:r>
              <a:rPr lang="ko-KR" altLang="en-US" dirty="0" smtClean="0"/>
              <a:t>시스템 개발 환경을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플랫폼 구성도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1594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1594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99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01599" y="5273594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판매관리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7701599" y="4396901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자산관리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7701599" y="3520208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품목관리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7701599" y="2643515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rot="16200000">
            <a:off x="-90346" y="3967303"/>
            <a:ext cx="3909527" cy="366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/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62669" y="2592985"/>
            <a:ext cx="1228725" cy="2528560"/>
            <a:chOff x="2760993" y="2643515"/>
            <a:chExt cx="1228725" cy="2528560"/>
          </a:xfrm>
        </p:grpSpPr>
        <p:sp>
          <p:nvSpPr>
            <p:cNvPr id="32" name="직사각형 31"/>
            <p:cNvSpPr/>
            <p:nvPr/>
          </p:nvSpPr>
          <p:spPr>
            <a:xfrm>
              <a:off x="2760993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0993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8086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8086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8086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48086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권한관리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8086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45417" y="2590249"/>
            <a:ext cx="1228725" cy="2528560"/>
            <a:chOff x="4277362" y="2643515"/>
            <a:chExt cx="1228725" cy="2528560"/>
          </a:xfrm>
        </p:grpSpPr>
        <p:sp>
          <p:nvSpPr>
            <p:cNvPr id="7" name="직사각형 6"/>
            <p:cNvSpPr/>
            <p:nvPr/>
          </p:nvSpPr>
          <p:spPr>
            <a:xfrm>
              <a:off x="4277362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7362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64455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자산등록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64455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64455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64455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64455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28165" y="2590249"/>
            <a:ext cx="1228725" cy="2528560"/>
            <a:chOff x="5793731" y="2643515"/>
            <a:chExt cx="1228725" cy="2528560"/>
          </a:xfrm>
        </p:grpSpPr>
        <p:sp>
          <p:nvSpPr>
            <p:cNvPr id="34" name="직사각형 33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상품검색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렌탈신청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0824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만족도조사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0824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물품회수관리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80824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89985" y="5404764"/>
            <a:ext cx="5229990" cy="698860"/>
            <a:chOff x="1918179" y="2195997"/>
            <a:chExt cx="5349396" cy="887774"/>
          </a:xfrm>
        </p:grpSpPr>
        <p:sp>
          <p:nvSpPr>
            <p:cNvPr id="57" name="직사각형 56"/>
            <p:cNvSpPr/>
            <p:nvPr/>
          </p:nvSpPr>
          <p:spPr>
            <a:xfrm>
              <a:off x="1918179" y="2195997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18179" y="2500194"/>
              <a:ext cx="5349396" cy="583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30148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26240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자산실사등록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2332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8425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실시결과조회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9092" y="2627697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9092" y="3317639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사업관리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9092" y="4007581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EDMS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9092" y="469752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9092" y="538746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10913" y="2590249"/>
            <a:ext cx="1228725" cy="2528560"/>
            <a:chOff x="5793731" y="2643515"/>
            <a:chExt cx="1228725" cy="2528560"/>
          </a:xfrm>
        </p:grpSpPr>
        <p:sp>
          <p:nvSpPr>
            <p:cNvPr id="76" name="직사각형 75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매출통계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이용통계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189985" y="5387463"/>
            <a:ext cx="5229990" cy="7161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추후개발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자산입고에</a:t>
            </a:r>
            <a:r>
              <a:rPr lang="ko-KR" altLang="en-US" dirty="0" smtClean="0"/>
              <a:t> 따른 업무 프로세스로 자산 입고 중 점검 및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영업대기까지의 </a:t>
            </a:r>
            <a:r>
              <a:rPr lang="ko-KR" altLang="en-US" dirty="0" err="1" smtClean="0"/>
              <a:t>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(P1)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P2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보유자산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점검필요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출고전환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입고수리대기</a:t>
            </a: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내부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</a:t>
            </a:r>
          </a:p>
        </p:txBody>
      </p:sp>
      <p:cxnSp>
        <p:nvCxnSpPr>
          <p:cNvPr id="107" name="직선 화살표 연결선 106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  <a:endCxn id="85" idx="1"/>
          </p:cNvCxnSpPr>
          <p:nvPr/>
        </p:nvCxnSpPr>
        <p:spPr>
          <a:xfrm>
            <a:off x="5818909" y="4320008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3361040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BoM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전개</a:t>
            </a:r>
          </a:p>
        </p:txBody>
      </p:sp>
      <p:cxnSp>
        <p:nvCxnSpPr>
          <p:cNvPr id="112" name="꺾인 연결선 111"/>
          <p:cNvCxnSpPr>
            <a:stCxn id="110" idx="3"/>
          </p:cNvCxnSpPr>
          <p:nvPr/>
        </p:nvCxnSpPr>
        <p:spPr>
          <a:xfrm>
            <a:off x="4441040" y="3747985"/>
            <a:ext cx="837869" cy="287095"/>
          </a:xfrm>
          <a:prstGeom prst="bentConnector3">
            <a:avLst>
              <a:gd name="adj1" fmla="val 2222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362021" y="413708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자산반영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6" name="직선 화살표 연결선 115"/>
          <p:cNvCxnSpPr>
            <a:stCxn id="110" idx="2"/>
            <a:endCxn id="114" idx="0"/>
          </p:cNvCxnSpPr>
          <p:nvPr/>
        </p:nvCxnSpPr>
        <p:spPr>
          <a:xfrm>
            <a:off x="3901040" y="3927985"/>
            <a:ext cx="981" cy="2091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연결자 117"/>
          <p:cNvSpPr/>
          <p:nvPr/>
        </p:nvSpPr>
        <p:spPr>
          <a:xfrm>
            <a:off x="2408612" y="364038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9" name="직선 화살표 연결선 118"/>
          <p:cNvCxnSpPr>
            <a:stCxn id="118" idx="6"/>
            <a:endCxn id="110" idx="1"/>
          </p:cNvCxnSpPr>
          <p:nvPr/>
        </p:nvCxnSpPr>
        <p:spPr>
          <a:xfrm>
            <a:off x="2611617" y="3741887"/>
            <a:ext cx="749423" cy="6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5" name="직선 화살표 연결선 134"/>
          <p:cNvCxnSpPr>
            <a:stCxn id="81" idx="2"/>
            <a:endCxn id="85" idx="3"/>
          </p:cNvCxnSpPr>
          <p:nvPr/>
        </p:nvCxnSpPr>
        <p:spPr>
          <a:xfrm flipH="1">
            <a:off x="7203306" y="4317088"/>
            <a:ext cx="742893" cy="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85" idx="2"/>
            <a:endCxn id="127" idx="1"/>
          </p:cNvCxnSpPr>
          <p:nvPr/>
        </p:nvCxnSpPr>
        <p:spPr>
          <a:xfrm rot="16200000" flipH="1">
            <a:off x="6905503" y="4257810"/>
            <a:ext cx="360000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4" idx="1"/>
            <a:endCxn id="118" idx="4"/>
          </p:cNvCxnSpPr>
          <p:nvPr/>
        </p:nvCxnSpPr>
        <p:spPr>
          <a:xfrm rot="10800000">
            <a:off x="2510115" y="3843389"/>
            <a:ext cx="851906" cy="4736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구현내용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신규자산의</a:t>
            </a:r>
            <a:r>
              <a:rPr lang="ko-KR" altLang="en-US" dirty="0"/>
              <a:t> </a:t>
            </a:r>
            <a:r>
              <a:rPr lang="ko-KR" altLang="en-US" dirty="0" smtClean="0"/>
              <a:t>분류 및 </a:t>
            </a:r>
            <a:r>
              <a:rPr lang="ko-KR" altLang="en-US" dirty="0" err="1" smtClean="0"/>
              <a:t>관리품목에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발급을 통한 </a:t>
            </a:r>
            <a:r>
              <a:rPr lang="ko-KR" altLang="en-US" dirty="0" err="1" smtClean="0"/>
              <a:t>자산등록과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대기자산의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렌탈등록</a:t>
            </a:r>
            <a:r>
              <a:rPr lang="ko-KR" altLang="en-US" dirty="0" smtClean="0"/>
              <a:t> 업무 프로세스입니다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등록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(P2)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임시자산분류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영업자산등록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관리품목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코드발급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영업전환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85" idx="1"/>
            <a:endCxn id="86" idx="1"/>
          </p:cNvCxnSpPr>
          <p:nvPr/>
        </p:nvCxnSpPr>
        <p:spPr>
          <a:xfrm rot="10800000">
            <a:off x="6123306" y="3750154"/>
            <a:ext cx="12700" cy="569855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27" idx="1"/>
          </p:cNvCxnSpPr>
          <p:nvPr/>
        </p:nvCxnSpPr>
        <p:spPr>
          <a:xfrm flipV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81" idx="4"/>
            <a:endCxn id="127" idx="0"/>
          </p:cNvCxnSpPr>
          <p:nvPr/>
        </p:nvCxnSpPr>
        <p:spPr>
          <a:xfrm flipH="1">
            <a:off x="8047701" y="4418590"/>
            <a:ext cx="1" cy="261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1780</Words>
  <Application>Microsoft Office PowerPoint</Application>
  <PresentationFormat>화면 슬라이드 쇼(4:3)</PresentationFormat>
  <Paragraphs>557</Paragraphs>
  <Slides>36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ReMP : 종합 렌탈 관리 플랫폼 구축 완료보고서</vt:lpstr>
      <vt:lpstr>목차</vt:lpstr>
      <vt:lpstr>※ What is ReMP?</vt:lpstr>
      <vt:lpstr>※ What is ReMP?</vt:lpstr>
      <vt:lpstr>1. 사업 개요 및 목표</vt:lpstr>
      <vt:lpstr>2. 사업 경과 및 주요 마일스톤</vt:lpstr>
      <vt:lpstr>3. 사업범위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4. 구현내용</vt:lpstr>
      <vt:lpstr>3. 향후 추진방향</vt:lpstr>
      <vt:lpstr>6. 플랫폼 적용 효과</vt:lpstr>
      <vt:lpstr>7. 시연</vt:lpstr>
      <vt:lpstr>8. Lessons Learned</vt:lpstr>
      <vt:lpstr>8. Lessons Learned</vt:lpstr>
      <vt:lpstr>8. Lessons Learned</vt:lpstr>
      <vt:lpstr>8. Lessons Learned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117</cp:revision>
  <dcterms:created xsi:type="dcterms:W3CDTF">2017-11-05T09:42:13Z</dcterms:created>
  <dcterms:modified xsi:type="dcterms:W3CDTF">2017-12-11T00:08:40Z</dcterms:modified>
</cp:coreProperties>
</file>