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486" y="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tatic.skillshare.com/uploads/parentClasses/8acfd2309dedcb7a2deb75264ae64bf6/d6dbe86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35" y="1712399"/>
            <a:ext cx="9147735" cy="514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 userDrawn="1"/>
        </p:nvSpPr>
        <p:spPr>
          <a:xfrm>
            <a:off x="0" y="1712398"/>
            <a:ext cx="9144000" cy="6879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997200" y="0"/>
            <a:ext cx="3073400" cy="68580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 userDrawn="1"/>
        </p:nvSpPr>
        <p:spPr>
          <a:xfrm>
            <a:off x="0" y="0"/>
            <a:ext cx="6019800" cy="6858000"/>
          </a:xfrm>
          <a:custGeom>
            <a:avLst/>
            <a:gdLst>
              <a:gd name="connsiteX0" fmla="*/ 0 w 6019800"/>
              <a:gd name="connsiteY0" fmla="*/ 0 h 6858000"/>
              <a:gd name="connsiteX1" fmla="*/ 2946400 w 6019800"/>
              <a:gd name="connsiteY1" fmla="*/ 0 h 6858000"/>
              <a:gd name="connsiteX2" fmla="*/ 6019800 w 6019800"/>
              <a:gd name="connsiteY2" fmla="*/ 6858000 h 6858000"/>
              <a:gd name="connsiteX3" fmla="*/ 2946400 w 6019800"/>
              <a:gd name="connsiteY3" fmla="*/ 6858000 h 6858000"/>
              <a:gd name="connsiteX4" fmla="*/ 0 w 60198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800" h="6858000">
                <a:moveTo>
                  <a:pt x="0" y="0"/>
                </a:moveTo>
                <a:lnTo>
                  <a:pt x="2946400" y="0"/>
                </a:lnTo>
                <a:lnTo>
                  <a:pt x="6019800" y="6858000"/>
                </a:lnTo>
                <a:lnTo>
                  <a:pt x="294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0571" y="2463800"/>
            <a:ext cx="3996175" cy="1350276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570" y="3819161"/>
            <a:ext cx="3996175" cy="52953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부제목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8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자유형 6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34999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 flipH="1">
            <a:off x="2295525" y="895350"/>
            <a:ext cx="0" cy="55530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2528475" y="895350"/>
            <a:ext cx="6410913" cy="5553074"/>
          </a:xfrm>
        </p:spPr>
        <p:txBody>
          <a:bodyPr anchor="t">
            <a:normAutofit/>
          </a:bodyPr>
          <a:lstStyle>
            <a:lvl1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>
              <a:buFont typeface="+mj-lt"/>
              <a:buNone/>
              <a:defRPr/>
            </a:lvl2pPr>
          </a:lstStyle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endParaRPr lang="en-US" altLang="ko-KR" dirty="0" smtClean="0"/>
          </a:p>
        </p:txBody>
      </p:sp>
      <p:sp>
        <p:nvSpPr>
          <p:cNvPr id="22" name="직사각형 21"/>
          <p:cNvSpPr/>
          <p:nvPr userDrawn="1"/>
        </p:nvSpPr>
        <p:spPr>
          <a:xfrm>
            <a:off x="314212" y="895350"/>
            <a:ext cx="174836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3932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34999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 userDrawn="1"/>
        </p:nvSpPr>
        <p:spPr>
          <a:xfrm>
            <a:off x="252000" y="787400"/>
            <a:ext cx="8640000" cy="800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787400"/>
            <a:ext cx="8639175" cy="8001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pPr lvl="0"/>
            <a:r>
              <a:rPr lang="ko-KR" altLang="en-US" dirty="0" smtClean="0"/>
              <a:t>여기는 </a:t>
            </a:r>
            <a:r>
              <a:rPr lang="ko-KR" altLang="en-US" dirty="0" err="1" smtClean="0"/>
              <a:t>가버닝</a:t>
            </a:r>
            <a:r>
              <a:rPr lang="ko-KR" altLang="en-US" dirty="0" smtClean="0"/>
              <a:t> 메시지 입니다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여기는 </a:t>
            </a:r>
            <a:r>
              <a:rPr lang="ko-KR" altLang="en-US" dirty="0" err="1" smtClean="0"/>
              <a:t>가버닝</a:t>
            </a:r>
            <a:r>
              <a:rPr lang="ko-KR" altLang="en-US" dirty="0" smtClean="0"/>
              <a:t> 메시지 입니다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여기는 </a:t>
            </a:r>
            <a:r>
              <a:rPr lang="ko-KR" altLang="en-US" dirty="0" err="1" smtClean="0"/>
              <a:t>가버닝</a:t>
            </a:r>
            <a:r>
              <a:rPr lang="ko-KR" altLang="en-US" dirty="0" smtClean="0"/>
              <a:t> 메시지 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518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B8DBE-BF96-4C3E-B125-EB72D253143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AEA7A-4944-4278-816E-2E7AF3949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8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571" y="2463800"/>
            <a:ext cx="4106629" cy="18542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ReMP</a:t>
            </a:r>
            <a:r>
              <a:rPr lang="en-US" altLang="ko-KR" dirty="0" smtClean="0"/>
              <a:t> :</a:t>
            </a:r>
            <a:br>
              <a:rPr lang="en-US" altLang="ko-KR" dirty="0" smtClean="0"/>
            </a:br>
            <a:r>
              <a:rPr lang="ko-KR" altLang="en-US" dirty="0" smtClean="0"/>
              <a:t>종합 </a:t>
            </a:r>
            <a:r>
              <a:rPr lang="ko-KR" altLang="en-US" dirty="0" err="1" smtClean="0"/>
              <a:t>렌탈</a:t>
            </a:r>
            <a:r>
              <a:rPr lang="ko-KR" altLang="en-US" dirty="0"/>
              <a:t>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플랫폼 사업 제안서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570" y="4292600"/>
            <a:ext cx="3996175" cy="529538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9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업무 흐름도</a:t>
            </a:r>
            <a:r>
              <a:rPr lang="en-US" altLang="ko-KR" dirty="0" smtClean="0"/>
              <a:t>(Core)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자산입고에</a:t>
            </a:r>
            <a:r>
              <a:rPr lang="ko-KR" altLang="en-US" dirty="0" smtClean="0"/>
              <a:t> 따른 업무 프로세스로 자산 입고 중 점검 및 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영업대기까지의 </a:t>
            </a:r>
            <a:r>
              <a:rPr lang="ko-KR" altLang="en-US" dirty="0" err="1" smtClean="0"/>
              <a:t>필요기능입니다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흐름도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입고 프로세스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(P1)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수행의 시작/종료 2"/>
          <p:cNvSpPr/>
          <p:nvPr/>
        </p:nvSpPr>
        <p:spPr>
          <a:xfrm>
            <a:off x="585718" y="2427316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7507701" y="5327608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끝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970115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입고요청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1024215" y="307738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P2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3354512" y="242731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보유자산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1970115" y="2998882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임시자산등록</a:t>
            </a:r>
          </a:p>
        </p:txBody>
      </p:sp>
      <p:cxnSp>
        <p:nvCxnSpPr>
          <p:cNvPr id="13" name="꺾인 연결선 12"/>
          <p:cNvCxnSpPr>
            <a:stCxn id="11" idx="2"/>
            <a:endCxn id="27" idx="3"/>
          </p:cNvCxnSpPr>
          <p:nvPr/>
        </p:nvCxnSpPr>
        <p:spPr>
          <a:xfrm rot="5400000">
            <a:off x="3276531" y="2560901"/>
            <a:ext cx="391566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7" idx="1"/>
            <a:endCxn id="10" idx="6"/>
          </p:cNvCxnSpPr>
          <p:nvPr/>
        </p:nvCxnSpPr>
        <p:spPr>
          <a:xfrm flipH="1">
            <a:off x="1227220" y="3178882"/>
            <a:ext cx="742895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" idx="3"/>
            <a:endCxn id="9" idx="1"/>
          </p:cNvCxnSpPr>
          <p:nvPr/>
        </p:nvCxnSpPr>
        <p:spPr>
          <a:xfrm>
            <a:off x="1665718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3"/>
            <a:endCxn id="11" idx="1"/>
          </p:cNvCxnSpPr>
          <p:nvPr/>
        </p:nvCxnSpPr>
        <p:spPr>
          <a:xfrm>
            <a:off x="3050115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/>
          <p:cNvSpPr/>
          <p:nvPr/>
        </p:nvSpPr>
        <p:spPr>
          <a:xfrm>
            <a:off x="4738909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입고대기전환</a:t>
            </a:r>
          </a:p>
        </p:txBody>
      </p:sp>
      <p:cxnSp>
        <p:nvCxnSpPr>
          <p:cNvPr id="38" name="직선 화살표 연결선 37"/>
          <p:cNvCxnSpPr>
            <a:stCxn id="37" idx="3"/>
            <a:endCxn id="41" idx="1"/>
          </p:cNvCxnSpPr>
          <p:nvPr/>
        </p:nvCxnSpPr>
        <p:spPr>
          <a:xfrm>
            <a:off x="5818909" y="2607316"/>
            <a:ext cx="304397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/>
          <p:cNvSpPr/>
          <p:nvPr/>
        </p:nvSpPr>
        <p:spPr>
          <a:xfrm>
            <a:off x="6123306" y="2429901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점검필요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44" name="직선 화살표 연결선 43"/>
          <p:cNvCxnSpPr>
            <a:stCxn id="11" idx="3"/>
            <a:endCxn id="37" idx="1"/>
          </p:cNvCxnSpPr>
          <p:nvPr/>
        </p:nvCxnSpPr>
        <p:spPr>
          <a:xfrm>
            <a:off x="4434512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4828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</a:t>
            </a:r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2314" y="291175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6123306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입고처리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3" name="직선 화살표 연결선 52"/>
          <p:cNvCxnSpPr>
            <a:stCxn id="41" idx="2"/>
            <a:endCxn id="51" idx="0"/>
          </p:cNvCxnSpPr>
          <p:nvPr/>
        </p:nvCxnSpPr>
        <p:spPr>
          <a:xfrm>
            <a:off x="6663306" y="2789901"/>
            <a:ext cx="0" cy="206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/>
          <p:cNvSpPr/>
          <p:nvPr/>
        </p:nvSpPr>
        <p:spPr>
          <a:xfrm>
            <a:off x="7507702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점검</a:t>
            </a:r>
          </a:p>
        </p:txBody>
      </p:sp>
      <p:cxnSp>
        <p:nvCxnSpPr>
          <p:cNvPr id="57" name="직선 화살표 연결선 56"/>
          <p:cNvCxnSpPr>
            <a:stCxn id="41" idx="3"/>
            <a:endCxn id="55" idx="1"/>
          </p:cNvCxnSpPr>
          <p:nvPr/>
        </p:nvCxnSpPr>
        <p:spPr>
          <a:xfrm flipV="1">
            <a:off x="7203306" y="2607316"/>
            <a:ext cx="304396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연결자 59"/>
          <p:cNvSpPr/>
          <p:nvPr/>
        </p:nvSpPr>
        <p:spPr>
          <a:xfrm>
            <a:off x="7946199" y="307738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1" name="직선 화살표 연결선 60"/>
          <p:cNvCxnSpPr>
            <a:stCxn id="55" idx="2"/>
            <a:endCxn id="60" idx="0"/>
          </p:cNvCxnSpPr>
          <p:nvPr/>
        </p:nvCxnSpPr>
        <p:spPr>
          <a:xfrm>
            <a:off x="8047702" y="2787316"/>
            <a:ext cx="0" cy="2900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0" idx="2"/>
            <a:endCxn id="51" idx="3"/>
          </p:cNvCxnSpPr>
          <p:nvPr/>
        </p:nvCxnSpPr>
        <p:spPr>
          <a:xfrm flipH="1" flipV="1">
            <a:off x="7203306" y="3176729"/>
            <a:ext cx="742893" cy="215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처리 68"/>
          <p:cNvSpPr/>
          <p:nvPr/>
        </p:nvSpPr>
        <p:spPr>
          <a:xfrm>
            <a:off x="7507702" y="356798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출고전환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0" name="직선 화살표 연결선 69"/>
          <p:cNvCxnSpPr>
            <a:stCxn id="60" idx="4"/>
            <a:endCxn id="69" idx="0"/>
          </p:cNvCxnSpPr>
          <p:nvPr/>
        </p:nvCxnSpPr>
        <p:spPr>
          <a:xfrm>
            <a:off x="8047702" y="3280385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69" idx="2"/>
            <a:endCxn id="81" idx="0"/>
          </p:cNvCxnSpPr>
          <p:nvPr/>
        </p:nvCxnSpPr>
        <p:spPr>
          <a:xfrm>
            <a:off x="8047702" y="3927985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41235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</a:t>
            </a:r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08978" y="27291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1" name="순서도: 연결자 80"/>
          <p:cNvSpPr/>
          <p:nvPr/>
        </p:nvSpPr>
        <p:spPr>
          <a:xfrm>
            <a:off x="7946199" y="4215585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P3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5" name="순서도: 처리 84"/>
          <p:cNvSpPr/>
          <p:nvPr/>
        </p:nvSpPr>
        <p:spPr>
          <a:xfrm>
            <a:off x="6123306" y="414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입고완료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6" name="순서도: 판단 85"/>
          <p:cNvSpPr/>
          <p:nvPr/>
        </p:nvSpPr>
        <p:spPr>
          <a:xfrm>
            <a:off x="6123306" y="3570153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수리여부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8" name="직선 화살표 연결선 87"/>
          <p:cNvCxnSpPr>
            <a:stCxn id="86" idx="3"/>
            <a:endCxn id="69" idx="1"/>
          </p:cNvCxnSpPr>
          <p:nvPr/>
        </p:nvCxnSpPr>
        <p:spPr>
          <a:xfrm flipV="1">
            <a:off x="7203306" y="3747985"/>
            <a:ext cx="304396" cy="21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51" idx="2"/>
            <a:endCxn id="86" idx="0"/>
          </p:cNvCxnSpPr>
          <p:nvPr/>
        </p:nvCxnSpPr>
        <p:spPr>
          <a:xfrm>
            <a:off x="6663306" y="3356729"/>
            <a:ext cx="0" cy="2134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141235" y="3474036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방출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708978" y="389658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9" name="순서도: 처리 98"/>
          <p:cNvSpPr/>
          <p:nvPr/>
        </p:nvSpPr>
        <p:spPr>
          <a:xfrm>
            <a:off x="4738909" y="3570613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입고수리대기</a:t>
            </a:r>
          </a:p>
        </p:txBody>
      </p:sp>
      <p:cxnSp>
        <p:nvCxnSpPr>
          <p:cNvPr id="100" name="직선 화살표 연결선 99"/>
          <p:cNvCxnSpPr>
            <a:stCxn id="86" idx="1"/>
            <a:endCxn id="99" idx="3"/>
          </p:cNvCxnSpPr>
          <p:nvPr/>
        </p:nvCxnSpPr>
        <p:spPr>
          <a:xfrm flipH="1">
            <a:off x="5818909" y="3750153"/>
            <a:ext cx="304397" cy="4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839006" y="3456282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내부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5" name="순서도: 처리 104"/>
          <p:cNvSpPr/>
          <p:nvPr/>
        </p:nvSpPr>
        <p:spPr>
          <a:xfrm>
            <a:off x="4738909" y="414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</a:t>
            </a:r>
          </a:p>
        </p:txBody>
      </p:sp>
      <p:cxnSp>
        <p:nvCxnSpPr>
          <p:cNvPr id="107" name="직선 화살표 연결선 106"/>
          <p:cNvCxnSpPr>
            <a:stCxn id="99" idx="2"/>
            <a:endCxn id="105" idx="0"/>
          </p:cNvCxnSpPr>
          <p:nvPr/>
        </p:nvCxnSpPr>
        <p:spPr>
          <a:xfrm>
            <a:off x="5278909" y="3930613"/>
            <a:ext cx="0" cy="2093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105" idx="3"/>
            <a:endCxn id="85" idx="1"/>
          </p:cNvCxnSpPr>
          <p:nvPr/>
        </p:nvCxnSpPr>
        <p:spPr>
          <a:xfrm>
            <a:off x="5818909" y="4320008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순서도: 처리 109"/>
          <p:cNvSpPr/>
          <p:nvPr/>
        </p:nvSpPr>
        <p:spPr>
          <a:xfrm>
            <a:off x="3361040" y="356798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BoM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전개</a:t>
            </a:r>
          </a:p>
        </p:txBody>
      </p:sp>
      <p:cxnSp>
        <p:nvCxnSpPr>
          <p:cNvPr id="112" name="꺾인 연결선 111"/>
          <p:cNvCxnSpPr>
            <a:stCxn id="110" idx="3"/>
          </p:cNvCxnSpPr>
          <p:nvPr/>
        </p:nvCxnSpPr>
        <p:spPr>
          <a:xfrm>
            <a:off x="4441040" y="3747985"/>
            <a:ext cx="837869" cy="287095"/>
          </a:xfrm>
          <a:prstGeom prst="bentConnector3">
            <a:avLst>
              <a:gd name="adj1" fmla="val 2222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순서도: 처리 113"/>
          <p:cNvSpPr/>
          <p:nvPr/>
        </p:nvSpPr>
        <p:spPr>
          <a:xfrm>
            <a:off x="3362021" y="4137087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자산반영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16" name="직선 화살표 연결선 115"/>
          <p:cNvCxnSpPr>
            <a:stCxn id="110" idx="2"/>
            <a:endCxn id="114" idx="0"/>
          </p:cNvCxnSpPr>
          <p:nvPr/>
        </p:nvCxnSpPr>
        <p:spPr>
          <a:xfrm>
            <a:off x="3901040" y="3927985"/>
            <a:ext cx="981" cy="2091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순서도: 연결자 117"/>
          <p:cNvSpPr/>
          <p:nvPr/>
        </p:nvSpPr>
        <p:spPr>
          <a:xfrm>
            <a:off x="2408612" y="3640384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19" name="직선 화살표 연결선 118"/>
          <p:cNvCxnSpPr>
            <a:stCxn id="118" idx="6"/>
            <a:endCxn id="110" idx="1"/>
          </p:cNvCxnSpPr>
          <p:nvPr/>
        </p:nvCxnSpPr>
        <p:spPr>
          <a:xfrm>
            <a:off x="2611617" y="3741887"/>
            <a:ext cx="749423" cy="60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처리 126"/>
          <p:cNvSpPr/>
          <p:nvPr/>
        </p:nvSpPr>
        <p:spPr>
          <a:xfrm>
            <a:off x="7507701" y="468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영업대기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5" name="직선 화살표 연결선 134"/>
          <p:cNvCxnSpPr>
            <a:stCxn id="81" idx="2"/>
            <a:endCxn id="85" idx="3"/>
          </p:cNvCxnSpPr>
          <p:nvPr/>
        </p:nvCxnSpPr>
        <p:spPr>
          <a:xfrm flipH="1">
            <a:off x="7203306" y="4317088"/>
            <a:ext cx="742893" cy="29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stCxn id="85" idx="2"/>
            <a:endCxn id="127" idx="1"/>
          </p:cNvCxnSpPr>
          <p:nvPr/>
        </p:nvCxnSpPr>
        <p:spPr>
          <a:xfrm rot="16200000" flipH="1">
            <a:off x="6905503" y="4257810"/>
            <a:ext cx="360000" cy="84439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127" idx="2"/>
            <a:endCxn id="16" idx="0"/>
          </p:cNvCxnSpPr>
          <p:nvPr/>
        </p:nvCxnSpPr>
        <p:spPr>
          <a:xfrm>
            <a:off x="8047701" y="5040008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86" idx="2"/>
            <a:endCxn id="85" idx="0"/>
          </p:cNvCxnSpPr>
          <p:nvPr/>
        </p:nvCxnSpPr>
        <p:spPr>
          <a:xfrm>
            <a:off x="6663306" y="3930153"/>
            <a:ext cx="0" cy="20985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14" idx="1"/>
            <a:endCxn id="118" idx="4"/>
          </p:cNvCxnSpPr>
          <p:nvPr/>
        </p:nvCxnSpPr>
        <p:spPr>
          <a:xfrm rot="10800000">
            <a:off x="2510115" y="3843389"/>
            <a:ext cx="851906" cy="47369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54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업무 흐름도</a:t>
            </a:r>
            <a:r>
              <a:rPr lang="en-US" altLang="ko-KR" dirty="0" smtClean="0"/>
              <a:t>(Core)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신규자산의</a:t>
            </a:r>
            <a:r>
              <a:rPr lang="ko-KR" altLang="en-US" dirty="0"/>
              <a:t> </a:t>
            </a:r>
            <a:r>
              <a:rPr lang="ko-KR" altLang="en-US" dirty="0" smtClean="0"/>
              <a:t>분류 및 </a:t>
            </a:r>
            <a:r>
              <a:rPr lang="ko-KR" altLang="en-US" dirty="0" err="1" smtClean="0"/>
              <a:t>관리품목에</a:t>
            </a:r>
            <a:r>
              <a:rPr lang="ko-KR" altLang="en-US" dirty="0" smtClean="0"/>
              <a:t> 따른 </a:t>
            </a:r>
            <a:r>
              <a:rPr lang="en-US" altLang="ko-KR" dirty="0" smtClean="0"/>
              <a:t>QR</a:t>
            </a:r>
            <a:r>
              <a:rPr lang="ko-KR" altLang="en-US" dirty="0" smtClean="0"/>
              <a:t>코드 발급을 통한 </a:t>
            </a:r>
            <a:r>
              <a:rPr lang="ko-KR" altLang="en-US" dirty="0" err="1" smtClean="0"/>
              <a:t>자산등록과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대기자산의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렌탈등록</a:t>
            </a:r>
            <a:r>
              <a:rPr lang="ko-KR" altLang="en-US" dirty="0" smtClean="0"/>
              <a:t> 업무 프로세스입니다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흐름도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err="1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신규자산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등록 프로세스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(P2)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수행의 시작/종료 2"/>
          <p:cNvSpPr/>
          <p:nvPr/>
        </p:nvSpPr>
        <p:spPr>
          <a:xfrm>
            <a:off x="585718" y="2427316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7507701" y="5327608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끝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970115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임시자산분류</a:t>
            </a:r>
          </a:p>
        </p:txBody>
      </p:sp>
      <p:sp>
        <p:nvSpPr>
          <p:cNvPr id="10" name="순서도: 연결자 9"/>
          <p:cNvSpPr/>
          <p:nvPr/>
        </p:nvSpPr>
        <p:spPr>
          <a:xfrm>
            <a:off x="1024215" y="307738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3354512" y="242731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1970115" y="2998882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수리자산등록</a:t>
            </a:r>
          </a:p>
        </p:txBody>
      </p:sp>
      <p:cxnSp>
        <p:nvCxnSpPr>
          <p:cNvPr id="13" name="꺾인 연결선 12"/>
          <p:cNvCxnSpPr>
            <a:stCxn id="11" idx="2"/>
            <a:endCxn id="27" idx="3"/>
          </p:cNvCxnSpPr>
          <p:nvPr/>
        </p:nvCxnSpPr>
        <p:spPr>
          <a:xfrm rot="5400000">
            <a:off x="3276531" y="2560901"/>
            <a:ext cx="391566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" idx="3"/>
            <a:endCxn id="9" idx="1"/>
          </p:cNvCxnSpPr>
          <p:nvPr/>
        </p:nvCxnSpPr>
        <p:spPr>
          <a:xfrm>
            <a:off x="1665718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3"/>
            <a:endCxn id="11" idx="1"/>
          </p:cNvCxnSpPr>
          <p:nvPr/>
        </p:nvCxnSpPr>
        <p:spPr>
          <a:xfrm>
            <a:off x="3050115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/>
          <p:cNvSpPr/>
          <p:nvPr/>
        </p:nvSpPr>
        <p:spPr>
          <a:xfrm>
            <a:off x="4738909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영업자산등록</a:t>
            </a:r>
          </a:p>
        </p:txBody>
      </p:sp>
      <p:cxnSp>
        <p:nvCxnSpPr>
          <p:cNvPr id="38" name="직선 화살표 연결선 37"/>
          <p:cNvCxnSpPr>
            <a:stCxn id="37" idx="3"/>
            <a:endCxn id="41" idx="1"/>
          </p:cNvCxnSpPr>
          <p:nvPr/>
        </p:nvCxnSpPr>
        <p:spPr>
          <a:xfrm>
            <a:off x="5818909" y="2607316"/>
            <a:ext cx="304397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/>
          <p:cNvSpPr/>
          <p:nvPr/>
        </p:nvSpPr>
        <p:spPr>
          <a:xfrm>
            <a:off x="6123306" y="2429901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관리품목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44" name="직선 화살표 연결선 43"/>
          <p:cNvCxnSpPr>
            <a:stCxn id="11" idx="3"/>
            <a:endCxn id="37" idx="1"/>
          </p:cNvCxnSpPr>
          <p:nvPr/>
        </p:nvCxnSpPr>
        <p:spPr>
          <a:xfrm>
            <a:off x="4434512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4828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</a:t>
            </a:r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2314" y="291175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6123306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자산대기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3" name="직선 화살표 연결선 52"/>
          <p:cNvCxnSpPr>
            <a:stCxn id="41" idx="2"/>
            <a:endCxn id="51" idx="0"/>
          </p:cNvCxnSpPr>
          <p:nvPr/>
        </p:nvCxnSpPr>
        <p:spPr>
          <a:xfrm>
            <a:off x="6663306" y="2789901"/>
            <a:ext cx="0" cy="206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/>
          <p:cNvSpPr/>
          <p:nvPr/>
        </p:nvSpPr>
        <p:spPr>
          <a:xfrm>
            <a:off x="7507702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QR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코드발급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7" name="직선 화살표 연결선 56"/>
          <p:cNvCxnSpPr>
            <a:stCxn id="41" idx="3"/>
            <a:endCxn id="55" idx="1"/>
          </p:cNvCxnSpPr>
          <p:nvPr/>
        </p:nvCxnSpPr>
        <p:spPr>
          <a:xfrm flipV="1">
            <a:off x="7203306" y="2607316"/>
            <a:ext cx="304396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연결자 59"/>
          <p:cNvSpPr/>
          <p:nvPr/>
        </p:nvSpPr>
        <p:spPr>
          <a:xfrm>
            <a:off x="7946199" y="307738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1" name="직선 화살표 연결선 60"/>
          <p:cNvCxnSpPr>
            <a:stCxn id="55" idx="2"/>
            <a:endCxn id="60" idx="0"/>
          </p:cNvCxnSpPr>
          <p:nvPr/>
        </p:nvCxnSpPr>
        <p:spPr>
          <a:xfrm>
            <a:off x="8047702" y="2787316"/>
            <a:ext cx="0" cy="2900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0" idx="2"/>
            <a:endCxn id="51" idx="3"/>
          </p:cNvCxnSpPr>
          <p:nvPr/>
        </p:nvCxnSpPr>
        <p:spPr>
          <a:xfrm flipH="1" flipV="1">
            <a:off x="7203306" y="3176729"/>
            <a:ext cx="742893" cy="215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처리 68"/>
          <p:cNvSpPr/>
          <p:nvPr/>
        </p:nvSpPr>
        <p:spPr>
          <a:xfrm>
            <a:off x="7507702" y="356798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렌탈등록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4" name="직선 화살표 연결선 73"/>
          <p:cNvCxnSpPr>
            <a:stCxn id="69" idx="2"/>
            <a:endCxn id="81" idx="0"/>
          </p:cNvCxnSpPr>
          <p:nvPr/>
        </p:nvCxnSpPr>
        <p:spPr>
          <a:xfrm>
            <a:off x="8047702" y="3927985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41235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</a:t>
            </a:r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08978" y="27291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1" name="순서도: 연결자 80"/>
          <p:cNvSpPr/>
          <p:nvPr/>
        </p:nvSpPr>
        <p:spPr>
          <a:xfrm>
            <a:off x="7946199" y="4215585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5" name="순서도: 처리 84"/>
          <p:cNvSpPr/>
          <p:nvPr/>
        </p:nvSpPr>
        <p:spPr>
          <a:xfrm>
            <a:off x="6123306" y="414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정책대기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6" name="순서도: 판단 85"/>
          <p:cNvSpPr/>
          <p:nvPr/>
        </p:nvSpPr>
        <p:spPr>
          <a:xfrm>
            <a:off x="6123306" y="3570153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영업전환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8" name="직선 화살표 연결선 87"/>
          <p:cNvCxnSpPr>
            <a:stCxn id="86" idx="3"/>
            <a:endCxn id="69" idx="1"/>
          </p:cNvCxnSpPr>
          <p:nvPr/>
        </p:nvCxnSpPr>
        <p:spPr>
          <a:xfrm flipV="1">
            <a:off x="7203306" y="3747985"/>
            <a:ext cx="304396" cy="21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51" idx="2"/>
            <a:endCxn id="86" idx="0"/>
          </p:cNvCxnSpPr>
          <p:nvPr/>
        </p:nvCxnSpPr>
        <p:spPr>
          <a:xfrm>
            <a:off x="6663306" y="3356729"/>
            <a:ext cx="0" cy="2134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141235" y="3474036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708978" y="389658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7" name="순서도: 처리 126"/>
          <p:cNvSpPr/>
          <p:nvPr/>
        </p:nvSpPr>
        <p:spPr>
          <a:xfrm>
            <a:off x="7507701" y="468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영업대기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8" name="꺾인 연결선 137"/>
          <p:cNvCxnSpPr>
            <a:stCxn id="85" idx="1"/>
            <a:endCxn id="86" idx="1"/>
          </p:cNvCxnSpPr>
          <p:nvPr/>
        </p:nvCxnSpPr>
        <p:spPr>
          <a:xfrm rot="10800000">
            <a:off x="6123306" y="3750154"/>
            <a:ext cx="12700" cy="569855"/>
          </a:xfrm>
          <a:prstGeom prst="bentConnector3">
            <a:avLst>
              <a:gd name="adj1" fmla="val 180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127" idx="2"/>
            <a:endCxn id="16" idx="0"/>
          </p:cNvCxnSpPr>
          <p:nvPr/>
        </p:nvCxnSpPr>
        <p:spPr>
          <a:xfrm>
            <a:off x="8047701" y="5040008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86" idx="2"/>
            <a:endCxn id="85" idx="0"/>
          </p:cNvCxnSpPr>
          <p:nvPr/>
        </p:nvCxnSpPr>
        <p:spPr>
          <a:xfrm>
            <a:off x="6663306" y="3930153"/>
            <a:ext cx="0" cy="20985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0" idx="6"/>
            <a:endCxn id="27" idx="1"/>
          </p:cNvCxnSpPr>
          <p:nvPr/>
        </p:nvCxnSpPr>
        <p:spPr>
          <a:xfrm flipV="1">
            <a:off x="1227220" y="3178882"/>
            <a:ext cx="742895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81" idx="4"/>
            <a:endCxn id="127" idx="0"/>
          </p:cNvCxnSpPr>
          <p:nvPr/>
        </p:nvCxnSpPr>
        <p:spPr>
          <a:xfrm flipH="1">
            <a:off x="8047701" y="4418590"/>
            <a:ext cx="1" cy="2614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2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업무 흐름도</a:t>
            </a:r>
            <a:r>
              <a:rPr lang="en-US" altLang="ko-KR" dirty="0" smtClean="0"/>
              <a:t>(Core)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자산출고에 따른 업무 프로세스로 수리부속자산 및 </a:t>
            </a:r>
            <a:r>
              <a:rPr lang="ko-KR" altLang="en-US" dirty="0" err="1" smtClean="0"/>
              <a:t>렌탈출고를</a:t>
            </a:r>
            <a:r>
              <a:rPr lang="ko-KR" altLang="en-US" dirty="0"/>
              <a:t> </a:t>
            </a:r>
            <a:r>
              <a:rPr lang="ko-KR" altLang="en-US" dirty="0" smtClean="0"/>
              <a:t>통한 출고 기능 및 출고마감까지의 필요기능입니다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흐름도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출고 프로세스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(P3)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수행의 시작/종료 2"/>
          <p:cNvSpPr/>
          <p:nvPr/>
        </p:nvSpPr>
        <p:spPr>
          <a:xfrm>
            <a:off x="585718" y="2427316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7507701" y="5327608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끝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970115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출고요청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1024215" y="307738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P1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3354512" y="242731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1970115" y="2998882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출고수리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" name="꺾인 연결선 12"/>
          <p:cNvCxnSpPr>
            <a:stCxn id="11" idx="2"/>
            <a:endCxn id="27" idx="3"/>
          </p:cNvCxnSpPr>
          <p:nvPr/>
        </p:nvCxnSpPr>
        <p:spPr>
          <a:xfrm rot="5400000">
            <a:off x="3276531" y="2560901"/>
            <a:ext cx="391566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7" idx="1"/>
            <a:endCxn id="10" idx="6"/>
          </p:cNvCxnSpPr>
          <p:nvPr/>
        </p:nvCxnSpPr>
        <p:spPr>
          <a:xfrm flipH="1">
            <a:off x="1227220" y="3178882"/>
            <a:ext cx="742895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" idx="3"/>
            <a:endCxn id="9" idx="1"/>
          </p:cNvCxnSpPr>
          <p:nvPr/>
        </p:nvCxnSpPr>
        <p:spPr>
          <a:xfrm>
            <a:off x="1665718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3"/>
            <a:endCxn id="11" idx="1"/>
          </p:cNvCxnSpPr>
          <p:nvPr/>
        </p:nvCxnSpPr>
        <p:spPr>
          <a:xfrm>
            <a:off x="3050115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/>
          <p:cNvSpPr/>
          <p:nvPr/>
        </p:nvSpPr>
        <p:spPr>
          <a:xfrm>
            <a:off x="4738909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고대기전환</a:t>
            </a:r>
          </a:p>
        </p:txBody>
      </p:sp>
      <p:cxnSp>
        <p:nvCxnSpPr>
          <p:cNvPr id="38" name="직선 화살표 연결선 37"/>
          <p:cNvCxnSpPr>
            <a:stCxn id="37" idx="3"/>
            <a:endCxn id="41" idx="1"/>
          </p:cNvCxnSpPr>
          <p:nvPr/>
        </p:nvCxnSpPr>
        <p:spPr>
          <a:xfrm>
            <a:off x="5818909" y="2607316"/>
            <a:ext cx="304397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/>
          <p:cNvSpPr/>
          <p:nvPr/>
        </p:nvSpPr>
        <p:spPr>
          <a:xfrm>
            <a:off x="6123306" y="2429901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렌탈출고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44" name="직선 화살표 연결선 43"/>
          <p:cNvCxnSpPr>
            <a:stCxn id="11" idx="3"/>
            <a:endCxn id="37" idx="1"/>
          </p:cNvCxnSpPr>
          <p:nvPr/>
        </p:nvCxnSpPr>
        <p:spPr>
          <a:xfrm>
            <a:off x="4434512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4828" y="235211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2314" y="2911755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6123306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수리부속출고</a:t>
            </a:r>
          </a:p>
        </p:txBody>
      </p:sp>
      <p:cxnSp>
        <p:nvCxnSpPr>
          <p:cNvPr id="53" name="직선 화살표 연결선 52"/>
          <p:cNvCxnSpPr>
            <a:stCxn id="41" idx="2"/>
            <a:endCxn id="51" idx="0"/>
          </p:cNvCxnSpPr>
          <p:nvPr/>
        </p:nvCxnSpPr>
        <p:spPr>
          <a:xfrm>
            <a:off x="6663306" y="2789901"/>
            <a:ext cx="0" cy="206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/>
          <p:cNvSpPr/>
          <p:nvPr/>
        </p:nvSpPr>
        <p:spPr>
          <a:xfrm>
            <a:off x="7507702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점검</a:t>
            </a:r>
          </a:p>
        </p:txBody>
      </p:sp>
      <p:cxnSp>
        <p:nvCxnSpPr>
          <p:cNvPr id="57" name="직선 화살표 연결선 56"/>
          <p:cNvCxnSpPr>
            <a:stCxn id="41" idx="3"/>
            <a:endCxn id="55" idx="1"/>
          </p:cNvCxnSpPr>
          <p:nvPr/>
        </p:nvCxnSpPr>
        <p:spPr>
          <a:xfrm flipV="1">
            <a:off x="7203306" y="2607316"/>
            <a:ext cx="304396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연결자 59"/>
          <p:cNvSpPr/>
          <p:nvPr/>
        </p:nvSpPr>
        <p:spPr>
          <a:xfrm>
            <a:off x="7946199" y="307738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P5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1" name="직선 화살표 연결선 60"/>
          <p:cNvCxnSpPr>
            <a:stCxn id="55" idx="2"/>
            <a:endCxn id="60" idx="0"/>
          </p:cNvCxnSpPr>
          <p:nvPr/>
        </p:nvCxnSpPr>
        <p:spPr>
          <a:xfrm>
            <a:off x="8047702" y="2787316"/>
            <a:ext cx="0" cy="2900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처리 68"/>
          <p:cNvSpPr/>
          <p:nvPr/>
        </p:nvSpPr>
        <p:spPr>
          <a:xfrm>
            <a:off x="7507702" y="356798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영업출고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0" name="직선 화살표 연결선 69"/>
          <p:cNvCxnSpPr>
            <a:stCxn id="60" idx="4"/>
            <a:endCxn id="69" idx="0"/>
          </p:cNvCxnSpPr>
          <p:nvPr/>
        </p:nvCxnSpPr>
        <p:spPr>
          <a:xfrm>
            <a:off x="8047702" y="3280385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41235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</a:t>
            </a:r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08978" y="27291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5" name="순서도: 처리 84"/>
          <p:cNvSpPr/>
          <p:nvPr/>
        </p:nvSpPr>
        <p:spPr>
          <a:xfrm>
            <a:off x="6123306" y="414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등기인수증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6" name="순서도: 판단 85"/>
          <p:cNvSpPr/>
          <p:nvPr/>
        </p:nvSpPr>
        <p:spPr>
          <a:xfrm>
            <a:off x="6123306" y="3570153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인도자산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8" name="직선 화살표 연결선 87"/>
          <p:cNvCxnSpPr>
            <a:stCxn id="69" idx="1"/>
            <a:endCxn id="86" idx="3"/>
          </p:cNvCxnSpPr>
          <p:nvPr/>
        </p:nvCxnSpPr>
        <p:spPr>
          <a:xfrm flipH="1">
            <a:off x="7203306" y="3747985"/>
            <a:ext cx="304396" cy="21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708978" y="389658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9" name="순서도: 처리 98"/>
          <p:cNvSpPr/>
          <p:nvPr/>
        </p:nvSpPr>
        <p:spPr>
          <a:xfrm>
            <a:off x="4738909" y="3570613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상품인도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00" name="직선 화살표 연결선 99"/>
          <p:cNvCxnSpPr>
            <a:stCxn id="86" idx="1"/>
            <a:endCxn id="99" idx="3"/>
          </p:cNvCxnSpPr>
          <p:nvPr/>
        </p:nvCxnSpPr>
        <p:spPr>
          <a:xfrm flipH="1">
            <a:off x="5818909" y="3750153"/>
            <a:ext cx="304397" cy="4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839006" y="3456282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5" name="순서도: 처리 104"/>
          <p:cNvSpPr/>
          <p:nvPr/>
        </p:nvSpPr>
        <p:spPr>
          <a:xfrm>
            <a:off x="4738909" y="414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인수증작성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09" name="직선 화살표 연결선 108"/>
          <p:cNvCxnSpPr>
            <a:stCxn id="85" idx="2"/>
            <a:endCxn id="77" idx="0"/>
          </p:cNvCxnSpPr>
          <p:nvPr/>
        </p:nvCxnSpPr>
        <p:spPr>
          <a:xfrm>
            <a:off x="6663306" y="4500008"/>
            <a:ext cx="0" cy="1750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처리 126"/>
          <p:cNvSpPr/>
          <p:nvPr/>
        </p:nvSpPr>
        <p:spPr>
          <a:xfrm>
            <a:off x="7507701" y="468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영업중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8" name="꺾인 연결선 137"/>
          <p:cNvCxnSpPr>
            <a:stCxn id="105" idx="2"/>
            <a:endCxn id="77" idx="1"/>
          </p:cNvCxnSpPr>
          <p:nvPr/>
        </p:nvCxnSpPr>
        <p:spPr>
          <a:xfrm rot="16200000" flipH="1">
            <a:off x="5523587" y="4255329"/>
            <a:ext cx="355041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127" idx="2"/>
            <a:endCxn id="16" idx="0"/>
          </p:cNvCxnSpPr>
          <p:nvPr/>
        </p:nvCxnSpPr>
        <p:spPr>
          <a:xfrm>
            <a:off x="8047701" y="5040008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86" idx="2"/>
            <a:endCxn id="85" idx="0"/>
          </p:cNvCxnSpPr>
          <p:nvPr/>
        </p:nvCxnSpPr>
        <p:spPr>
          <a:xfrm>
            <a:off x="6663306" y="3930153"/>
            <a:ext cx="0" cy="20985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연결자 65"/>
          <p:cNvSpPr/>
          <p:nvPr/>
        </p:nvSpPr>
        <p:spPr>
          <a:xfrm>
            <a:off x="5171748" y="3077379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P1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" name="직선 화살표 연결선 6"/>
          <p:cNvCxnSpPr>
            <a:stCxn id="51" idx="1"/>
            <a:endCxn id="66" idx="6"/>
          </p:cNvCxnSpPr>
          <p:nvPr/>
        </p:nvCxnSpPr>
        <p:spPr>
          <a:xfrm flipH="1">
            <a:off x="5374753" y="3176729"/>
            <a:ext cx="748553" cy="215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99" idx="2"/>
            <a:endCxn id="105" idx="0"/>
          </p:cNvCxnSpPr>
          <p:nvPr/>
        </p:nvCxnSpPr>
        <p:spPr>
          <a:xfrm>
            <a:off x="5278909" y="3930613"/>
            <a:ext cx="0" cy="2093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처리 76"/>
          <p:cNvSpPr/>
          <p:nvPr/>
        </p:nvSpPr>
        <p:spPr>
          <a:xfrm>
            <a:off x="6123306" y="467504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인수자등록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2" name="직선 화살표 연결선 81"/>
          <p:cNvCxnSpPr>
            <a:stCxn id="77" idx="3"/>
            <a:endCxn id="127" idx="1"/>
          </p:cNvCxnSpPr>
          <p:nvPr/>
        </p:nvCxnSpPr>
        <p:spPr>
          <a:xfrm>
            <a:off x="7203306" y="4855049"/>
            <a:ext cx="304395" cy="49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10" idx="4"/>
            <a:endCxn id="16" idx="1"/>
          </p:cNvCxnSpPr>
          <p:nvPr/>
        </p:nvCxnSpPr>
        <p:spPr>
          <a:xfrm rot="16200000" flipH="1">
            <a:off x="3203098" y="1203004"/>
            <a:ext cx="2227223" cy="638198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19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업무 흐름도</a:t>
            </a:r>
            <a:r>
              <a:rPr lang="en-US" altLang="ko-KR" dirty="0" smtClean="0"/>
              <a:t>(Core)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자산실사에 따른 업무 프로세스로 실사계획 등록 및 </a:t>
            </a:r>
            <a:r>
              <a:rPr lang="ko-KR" altLang="en-US" dirty="0" err="1" smtClean="0"/>
              <a:t>모바일을</a:t>
            </a:r>
            <a:r>
              <a:rPr lang="ko-KR" altLang="en-US" dirty="0" smtClean="0"/>
              <a:t> 통한 자산실사 진행 기능입니다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흐름도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실사 프로세스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(P4)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수행의 시작/종료 2"/>
          <p:cNvSpPr/>
          <p:nvPr/>
        </p:nvSpPr>
        <p:spPr>
          <a:xfrm>
            <a:off x="585718" y="2427316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7507701" y="5327608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끝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970115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실사계획등록</a:t>
            </a:r>
          </a:p>
        </p:txBody>
      </p:sp>
      <p:sp>
        <p:nvSpPr>
          <p:cNvPr id="11" name="순서도: 판단 10"/>
          <p:cNvSpPr/>
          <p:nvPr/>
        </p:nvSpPr>
        <p:spPr>
          <a:xfrm>
            <a:off x="3354512" y="242731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내부자산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1970115" y="2998882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실사진행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" name="꺾인 연결선 12"/>
          <p:cNvCxnSpPr>
            <a:stCxn id="11" idx="2"/>
            <a:endCxn id="27" idx="3"/>
          </p:cNvCxnSpPr>
          <p:nvPr/>
        </p:nvCxnSpPr>
        <p:spPr>
          <a:xfrm rot="5400000">
            <a:off x="3276531" y="2560901"/>
            <a:ext cx="391566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" idx="3"/>
            <a:endCxn id="9" idx="1"/>
          </p:cNvCxnSpPr>
          <p:nvPr/>
        </p:nvCxnSpPr>
        <p:spPr>
          <a:xfrm>
            <a:off x="1665718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3"/>
            <a:endCxn id="11" idx="1"/>
          </p:cNvCxnSpPr>
          <p:nvPr/>
        </p:nvCxnSpPr>
        <p:spPr>
          <a:xfrm>
            <a:off x="3050115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7" idx="2"/>
            <a:endCxn id="78" idx="2"/>
          </p:cNvCxnSpPr>
          <p:nvPr/>
        </p:nvCxnSpPr>
        <p:spPr>
          <a:xfrm rot="16200000" flipH="1">
            <a:off x="3696867" y="2172130"/>
            <a:ext cx="263513" cy="2637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/>
          <p:cNvSpPr/>
          <p:nvPr/>
        </p:nvSpPr>
        <p:spPr>
          <a:xfrm>
            <a:off x="4738909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영업중확인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8" name="직선 화살표 연결선 37"/>
          <p:cNvCxnSpPr>
            <a:stCxn id="37" idx="3"/>
            <a:endCxn id="41" idx="1"/>
          </p:cNvCxnSpPr>
          <p:nvPr/>
        </p:nvCxnSpPr>
        <p:spPr>
          <a:xfrm>
            <a:off x="5818909" y="2607316"/>
            <a:ext cx="304397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/>
          <p:cNvSpPr/>
          <p:nvPr/>
        </p:nvSpPr>
        <p:spPr>
          <a:xfrm>
            <a:off x="6123306" y="2429901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영업중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44" name="직선 화살표 연결선 43"/>
          <p:cNvCxnSpPr>
            <a:stCxn id="11" idx="3"/>
            <a:endCxn id="37" idx="1"/>
          </p:cNvCxnSpPr>
          <p:nvPr/>
        </p:nvCxnSpPr>
        <p:spPr>
          <a:xfrm>
            <a:off x="4434512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4828" y="235211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2314" y="2911755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6123306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수리입고대기</a:t>
            </a:r>
          </a:p>
        </p:txBody>
      </p:sp>
      <p:cxnSp>
        <p:nvCxnSpPr>
          <p:cNvPr id="53" name="직선 화살표 연결선 52"/>
          <p:cNvCxnSpPr>
            <a:stCxn id="41" idx="2"/>
            <a:endCxn id="51" idx="0"/>
          </p:cNvCxnSpPr>
          <p:nvPr/>
        </p:nvCxnSpPr>
        <p:spPr>
          <a:xfrm>
            <a:off x="6663306" y="2789901"/>
            <a:ext cx="0" cy="206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/>
          <p:cNvSpPr/>
          <p:nvPr/>
        </p:nvSpPr>
        <p:spPr>
          <a:xfrm>
            <a:off x="7507702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방문점검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7" name="직선 화살표 연결선 56"/>
          <p:cNvCxnSpPr>
            <a:stCxn id="41" idx="3"/>
            <a:endCxn id="55" idx="1"/>
          </p:cNvCxnSpPr>
          <p:nvPr/>
        </p:nvCxnSpPr>
        <p:spPr>
          <a:xfrm flipV="1">
            <a:off x="7203306" y="2607316"/>
            <a:ext cx="304396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5" idx="2"/>
            <a:endCxn id="62" idx="0"/>
          </p:cNvCxnSpPr>
          <p:nvPr/>
        </p:nvCxnSpPr>
        <p:spPr>
          <a:xfrm flipH="1">
            <a:off x="8047701" y="2787316"/>
            <a:ext cx="1" cy="2094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41235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08978" y="27291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6" name="순서도: 연결자 65"/>
          <p:cNvSpPr/>
          <p:nvPr/>
        </p:nvSpPr>
        <p:spPr>
          <a:xfrm>
            <a:off x="5147132" y="3075226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P1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" name="직선 화살표 연결선 6"/>
          <p:cNvCxnSpPr>
            <a:stCxn id="51" idx="1"/>
            <a:endCxn id="66" idx="6"/>
          </p:cNvCxnSpPr>
          <p:nvPr/>
        </p:nvCxnSpPr>
        <p:spPr>
          <a:xfrm flipH="1">
            <a:off x="5350137" y="3176729"/>
            <a:ext cx="77316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처리 61"/>
          <p:cNvSpPr/>
          <p:nvPr/>
        </p:nvSpPr>
        <p:spPr>
          <a:xfrm>
            <a:off x="7507701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실사진행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3" name="순서도: 판단 62"/>
          <p:cNvSpPr/>
          <p:nvPr/>
        </p:nvSpPr>
        <p:spPr>
          <a:xfrm>
            <a:off x="4708634" y="402013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자산상태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4" name="직선 화살표 연결선 63"/>
          <p:cNvCxnSpPr>
            <a:stCxn id="66" idx="2"/>
            <a:endCxn id="27" idx="3"/>
          </p:cNvCxnSpPr>
          <p:nvPr/>
        </p:nvCxnSpPr>
        <p:spPr>
          <a:xfrm flipH="1">
            <a:off x="3050115" y="3176729"/>
            <a:ext cx="2097017" cy="215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연결자 77"/>
          <p:cNvSpPr/>
          <p:nvPr/>
        </p:nvSpPr>
        <p:spPr>
          <a:xfrm>
            <a:off x="5147131" y="3520892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9" name="꺾인 연결선 78"/>
          <p:cNvCxnSpPr>
            <a:stCxn id="62" idx="2"/>
            <a:endCxn id="78" idx="6"/>
          </p:cNvCxnSpPr>
          <p:nvPr/>
        </p:nvCxnSpPr>
        <p:spPr>
          <a:xfrm rot="5400000">
            <a:off x="6566086" y="2140780"/>
            <a:ext cx="265666" cy="269756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78" idx="4"/>
            <a:endCxn id="63" idx="0"/>
          </p:cNvCxnSpPr>
          <p:nvPr/>
        </p:nvCxnSpPr>
        <p:spPr>
          <a:xfrm>
            <a:off x="5248634" y="3723897"/>
            <a:ext cx="0" cy="2962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순서도: 처리 86"/>
          <p:cNvSpPr/>
          <p:nvPr/>
        </p:nvSpPr>
        <p:spPr>
          <a:xfrm>
            <a:off x="6123306" y="402013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현행유지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9" name="순서도: 처리 88"/>
          <p:cNvSpPr/>
          <p:nvPr/>
        </p:nvSpPr>
        <p:spPr>
          <a:xfrm>
            <a:off x="7507701" y="475819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실사완료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4" name="직선 화살표 연결선 53"/>
          <p:cNvCxnSpPr>
            <a:stCxn id="89" idx="2"/>
            <a:endCxn id="16" idx="0"/>
          </p:cNvCxnSpPr>
          <p:nvPr/>
        </p:nvCxnSpPr>
        <p:spPr>
          <a:xfrm>
            <a:off x="8047701" y="5118195"/>
            <a:ext cx="0" cy="2094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순서도: 처리 89"/>
          <p:cNvSpPr/>
          <p:nvPr/>
        </p:nvSpPr>
        <p:spPr>
          <a:xfrm>
            <a:off x="4708633" y="475819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변경사항대기</a:t>
            </a:r>
          </a:p>
        </p:txBody>
      </p:sp>
      <p:cxnSp>
        <p:nvCxnSpPr>
          <p:cNvPr id="58" name="직선 화살표 연결선 57"/>
          <p:cNvCxnSpPr>
            <a:stCxn id="63" idx="2"/>
            <a:endCxn id="90" idx="0"/>
          </p:cNvCxnSpPr>
          <p:nvPr/>
        </p:nvCxnSpPr>
        <p:spPr>
          <a:xfrm flipH="1">
            <a:off x="5248633" y="4380136"/>
            <a:ext cx="1" cy="3780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3" idx="3"/>
            <a:endCxn id="87" idx="1"/>
          </p:cNvCxnSpPr>
          <p:nvPr/>
        </p:nvCxnSpPr>
        <p:spPr>
          <a:xfrm>
            <a:off x="5788634" y="4200136"/>
            <a:ext cx="3346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90" idx="3"/>
            <a:endCxn id="89" idx="1"/>
          </p:cNvCxnSpPr>
          <p:nvPr/>
        </p:nvCxnSpPr>
        <p:spPr>
          <a:xfrm>
            <a:off x="5788633" y="4938195"/>
            <a:ext cx="171906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87" idx="2"/>
            <a:endCxn id="89" idx="1"/>
          </p:cNvCxnSpPr>
          <p:nvPr/>
        </p:nvCxnSpPr>
        <p:spPr>
          <a:xfrm rot="16200000" flipH="1">
            <a:off x="6806474" y="4236967"/>
            <a:ext cx="558059" cy="84439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63" idx="1"/>
            <a:endCxn id="90" idx="1"/>
          </p:cNvCxnSpPr>
          <p:nvPr/>
        </p:nvCxnSpPr>
        <p:spPr>
          <a:xfrm rot="10800000" flipV="1">
            <a:off x="4708634" y="4200135"/>
            <a:ext cx="1" cy="738059"/>
          </a:xfrm>
          <a:prstGeom prst="bentConnector3">
            <a:avLst>
              <a:gd name="adj1" fmla="val 2286010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583307" y="394584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변동</a:t>
            </a:r>
            <a:r>
              <a:rPr lang="ko-KR" altLang="en-US" sz="12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무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48633" y="43981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이동됨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472697" y="43981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망실됨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169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업무 흐름도</a:t>
            </a:r>
            <a:r>
              <a:rPr lang="en-US" altLang="ko-KR" dirty="0" smtClean="0"/>
              <a:t>(Core)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렌탈관리를</a:t>
            </a:r>
            <a:r>
              <a:rPr lang="ko-KR" altLang="en-US" dirty="0" smtClean="0"/>
              <a:t> 위한 프로세스로 사용자는 </a:t>
            </a:r>
            <a:r>
              <a:rPr lang="ko-KR" altLang="en-US" dirty="0" err="1" smtClean="0"/>
              <a:t>렌트를</a:t>
            </a:r>
            <a:r>
              <a:rPr lang="ko-KR" altLang="en-US" dirty="0" smtClean="0"/>
              <a:t> 하기 위한 상품검색</a:t>
            </a:r>
            <a:r>
              <a:rPr lang="en-US" altLang="ko-KR" dirty="0"/>
              <a:t> </a:t>
            </a:r>
            <a:r>
              <a:rPr lang="ko-KR" altLang="en-US" dirty="0" smtClean="0"/>
              <a:t>및 예약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구매에 이르는 업무관리 기능을 포함합니다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흐름도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err="1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</a:t>
              </a:r>
              <a:r>
                <a:rPr lang="ko-KR" altLang="en-US" sz="1200" dirty="0" err="1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탈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프로세스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(P5)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수행의 시작/종료 2"/>
          <p:cNvSpPr/>
          <p:nvPr/>
        </p:nvSpPr>
        <p:spPr>
          <a:xfrm>
            <a:off x="585718" y="2427316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7507700" y="5507608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끝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970115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상품검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색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3354512" y="242731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탈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" name="꺾인 연결선 12"/>
          <p:cNvCxnSpPr>
            <a:stCxn id="11" idx="2"/>
            <a:endCxn id="9" idx="2"/>
          </p:cNvCxnSpPr>
          <p:nvPr/>
        </p:nvCxnSpPr>
        <p:spPr>
          <a:xfrm rot="5400000">
            <a:off x="3202314" y="2095118"/>
            <a:ext cx="12700" cy="1384397"/>
          </a:xfrm>
          <a:prstGeom prst="bentConnector3">
            <a:avLst>
              <a:gd name="adj1" fmla="val 180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" idx="3"/>
            <a:endCxn id="9" idx="1"/>
          </p:cNvCxnSpPr>
          <p:nvPr/>
        </p:nvCxnSpPr>
        <p:spPr>
          <a:xfrm>
            <a:off x="1665718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3"/>
            <a:endCxn id="11" idx="1"/>
          </p:cNvCxnSpPr>
          <p:nvPr/>
        </p:nvCxnSpPr>
        <p:spPr>
          <a:xfrm>
            <a:off x="3050115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1" idx="3"/>
            <a:endCxn id="78" idx="1"/>
          </p:cNvCxnSpPr>
          <p:nvPr/>
        </p:nvCxnSpPr>
        <p:spPr>
          <a:xfrm>
            <a:off x="4434512" y="2607316"/>
            <a:ext cx="304397" cy="7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4828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2314" y="271219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6123306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구매신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청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순서도: 처리 54"/>
          <p:cNvSpPr/>
          <p:nvPr/>
        </p:nvSpPr>
        <p:spPr>
          <a:xfrm>
            <a:off x="7507702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상담진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1" name="직선 화살표 연결선 60"/>
          <p:cNvCxnSpPr>
            <a:stCxn id="55" idx="2"/>
            <a:endCxn id="62" idx="0"/>
          </p:cNvCxnSpPr>
          <p:nvPr/>
        </p:nvCxnSpPr>
        <p:spPr>
          <a:xfrm flipH="1">
            <a:off x="8047701" y="2787316"/>
            <a:ext cx="1" cy="2094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연결자 65"/>
          <p:cNvSpPr/>
          <p:nvPr/>
        </p:nvSpPr>
        <p:spPr>
          <a:xfrm>
            <a:off x="7946198" y="4433635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2" name="순서도: 처리 61"/>
          <p:cNvSpPr/>
          <p:nvPr/>
        </p:nvSpPr>
        <p:spPr>
          <a:xfrm>
            <a:off x="7507701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상담완료</a:t>
            </a:r>
          </a:p>
        </p:txBody>
      </p:sp>
      <p:cxnSp>
        <p:nvCxnSpPr>
          <p:cNvPr id="79" name="꺾인 연결선 78"/>
          <p:cNvCxnSpPr>
            <a:stCxn id="77" idx="2"/>
            <a:endCxn id="73" idx="1"/>
          </p:cNvCxnSpPr>
          <p:nvPr/>
        </p:nvCxnSpPr>
        <p:spPr>
          <a:xfrm rot="16200000" flipH="1">
            <a:off x="5454602" y="3866434"/>
            <a:ext cx="493011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62" idx="1"/>
            <a:endCxn id="51" idx="3"/>
          </p:cNvCxnSpPr>
          <p:nvPr/>
        </p:nvCxnSpPr>
        <p:spPr>
          <a:xfrm flipH="1">
            <a:off x="7203306" y="3176729"/>
            <a:ext cx="30439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1" idx="2"/>
            <a:endCxn id="69" idx="0"/>
          </p:cNvCxnSpPr>
          <p:nvPr/>
        </p:nvCxnSpPr>
        <p:spPr>
          <a:xfrm>
            <a:off x="6663306" y="3356729"/>
            <a:ext cx="0" cy="32614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판단 68"/>
          <p:cNvSpPr/>
          <p:nvPr/>
        </p:nvSpPr>
        <p:spPr>
          <a:xfrm>
            <a:off x="6123306" y="368287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결제정보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1" name="직선 화살표 연결선 70"/>
          <p:cNvCxnSpPr>
            <a:stCxn id="69" idx="1"/>
            <a:endCxn id="77" idx="3"/>
          </p:cNvCxnSpPr>
          <p:nvPr/>
        </p:nvCxnSpPr>
        <p:spPr>
          <a:xfrm flipH="1" flipV="1">
            <a:off x="5818909" y="3862128"/>
            <a:ext cx="304397" cy="7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순서도: 처리 72"/>
          <p:cNvSpPr/>
          <p:nvPr/>
        </p:nvSpPr>
        <p:spPr>
          <a:xfrm>
            <a:off x="6123306" y="435513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결제</a:t>
            </a:r>
          </a:p>
        </p:txBody>
      </p:sp>
      <p:cxnSp>
        <p:nvCxnSpPr>
          <p:cNvPr id="74" name="직선 화살표 연결선 73"/>
          <p:cNvCxnSpPr>
            <a:stCxn id="69" idx="2"/>
            <a:endCxn id="73" idx="0"/>
          </p:cNvCxnSpPr>
          <p:nvPr/>
        </p:nvCxnSpPr>
        <p:spPr>
          <a:xfrm>
            <a:off x="6663306" y="4042876"/>
            <a:ext cx="0" cy="3122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처리 76"/>
          <p:cNvSpPr/>
          <p:nvPr/>
        </p:nvSpPr>
        <p:spPr>
          <a:xfrm>
            <a:off x="4738909" y="368212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결제정보입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력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55693" y="402326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754348" y="362641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84" name="직선 화살표 연결선 83"/>
          <p:cNvCxnSpPr>
            <a:stCxn id="73" idx="3"/>
            <a:endCxn id="66" idx="2"/>
          </p:cNvCxnSpPr>
          <p:nvPr/>
        </p:nvCxnSpPr>
        <p:spPr>
          <a:xfrm flipV="1">
            <a:off x="7203306" y="4535138"/>
            <a:ext cx="742892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순서도: 처리 91"/>
          <p:cNvSpPr/>
          <p:nvPr/>
        </p:nvSpPr>
        <p:spPr>
          <a:xfrm>
            <a:off x="6123306" y="49676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구매정보처리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95" name="직선 화살표 연결선 94"/>
          <p:cNvCxnSpPr>
            <a:stCxn id="73" idx="2"/>
            <a:endCxn id="92" idx="0"/>
          </p:cNvCxnSpPr>
          <p:nvPr/>
        </p:nvCxnSpPr>
        <p:spPr>
          <a:xfrm>
            <a:off x="6663306" y="4715139"/>
            <a:ext cx="0" cy="2524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66" idx="4"/>
            <a:endCxn id="16" idx="0"/>
          </p:cNvCxnSpPr>
          <p:nvPr/>
        </p:nvCxnSpPr>
        <p:spPr>
          <a:xfrm flipH="1">
            <a:off x="8047700" y="4636640"/>
            <a:ext cx="1" cy="8709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순서도: 처리 104"/>
          <p:cNvSpPr/>
          <p:nvPr/>
        </p:nvSpPr>
        <p:spPr>
          <a:xfrm>
            <a:off x="1970115" y="368212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지속판매</a:t>
            </a:r>
          </a:p>
        </p:txBody>
      </p:sp>
      <p:sp>
        <p:nvSpPr>
          <p:cNvPr id="109" name="순서도: 판단 108"/>
          <p:cNvSpPr/>
          <p:nvPr/>
        </p:nvSpPr>
        <p:spPr>
          <a:xfrm>
            <a:off x="3354512" y="368287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지속의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10" name="직선 화살표 연결선 109"/>
          <p:cNvCxnSpPr>
            <a:stCxn id="105" idx="3"/>
            <a:endCxn id="109" idx="1"/>
          </p:cNvCxnSpPr>
          <p:nvPr/>
        </p:nvCxnSpPr>
        <p:spPr>
          <a:xfrm>
            <a:off x="3050115" y="3862128"/>
            <a:ext cx="304397" cy="7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109" idx="0"/>
            <a:endCxn id="51" idx="1"/>
          </p:cNvCxnSpPr>
          <p:nvPr/>
        </p:nvCxnSpPr>
        <p:spPr>
          <a:xfrm rot="5400000" flipH="1" flipV="1">
            <a:off x="4755836" y="2315406"/>
            <a:ext cx="506147" cy="222879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920303" y="3291303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8" name="순서도: 처리 117"/>
          <p:cNvSpPr/>
          <p:nvPr/>
        </p:nvSpPr>
        <p:spPr>
          <a:xfrm>
            <a:off x="3354512" y="4355137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만족도조사</a:t>
            </a:r>
          </a:p>
        </p:txBody>
      </p:sp>
      <p:cxnSp>
        <p:nvCxnSpPr>
          <p:cNvPr id="119" name="직선 화살표 연결선 118"/>
          <p:cNvCxnSpPr>
            <a:stCxn id="109" idx="2"/>
            <a:endCxn id="118" idx="0"/>
          </p:cNvCxnSpPr>
          <p:nvPr/>
        </p:nvCxnSpPr>
        <p:spPr>
          <a:xfrm>
            <a:off x="3894512" y="4042876"/>
            <a:ext cx="0" cy="3122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" idx="2"/>
            <a:endCxn id="105" idx="1"/>
          </p:cNvCxnSpPr>
          <p:nvPr/>
        </p:nvCxnSpPr>
        <p:spPr>
          <a:xfrm rot="16200000" flipH="1">
            <a:off x="1010510" y="2902523"/>
            <a:ext cx="1074812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920303" y="402326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9" name="순서도: 연결자 128"/>
          <p:cNvSpPr/>
          <p:nvPr/>
        </p:nvSpPr>
        <p:spPr>
          <a:xfrm>
            <a:off x="3793009" y="5046105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1" name="직선 화살표 연결선 130"/>
          <p:cNvCxnSpPr>
            <a:stCxn id="118" idx="2"/>
            <a:endCxn id="129" idx="0"/>
          </p:cNvCxnSpPr>
          <p:nvPr/>
        </p:nvCxnSpPr>
        <p:spPr>
          <a:xfrm>
            <a:off x="3894512" y="4715137"/>
            <a:ext cx="0" cy="3309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92" idx="1"/>
            <a:endCxn id="129" idx="6"/>
          </p:cNvCxnSpPr>
          <p:nvPr/>
        </p:nvCxnSpPr>
        <p:spPr>
          <a:xfrm flipH="1">
            <a:off x="3996014" y="5147608"/>
            <a:ext cx="212729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H="1">
            <a:off x="1013552" y="3176729"/>
            <a:ext cx="242371" cy="1479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H="1">
            <a:off x="1013552" y="3251474"/>
            <a:ext cx="242371" cy="1479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연결자 64"/>
          <p:cNvSpPr/>
          <p:nvPr/>
        </p:nvSpPr>
        <p:spPr>
          <a:xfrm>
            <a:off x="2408612" y="5046105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P1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7" name="직선 화살표 연결선 66"/>
          <p:cNvCxnSpPr>
            <a:stCxn id="129" idx="2"/>
            <a:endCxn id="65" idx="6"/>
          </p:cNvCxnSpPr>
          <p:nvPr/>
        </p:nvCxnSpPr>
        <p:spPr>
          <a:xfrm flipH="1">
            <a:off x="2611617" y="5147608"/>
            <a:ext cx="118139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판단 77"/>
          <p:cNvSpPr/>
          <p:nvPr/>
        </p:nvSpPr>
        <p:spPr>
          <a:xfrm>
            <a:off x="4738909" y="2428112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상담필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0" name="직선 화살표 연결선 79"/>
          <p:cNvCxnSpPr>
            <a:stCxn id="78" idx="3"/>
            <a:endCxn id="55" idx="1"/>
          </p:cNvCxnSpPr>
          <p:nvPr/>
        </p:nvCxnSpPr>
        <p:spPr>
          <a:xfrm flipV="1">
            <a:off x="5818909" y="2607316"/>
            <a:ext cx="1688793" cy="7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727705" y="2330317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32" name="꺾인 연결선 31"/>
          <p:cNvCxnSpPr>
            <a:stCxn id="78" idx="2"/>
            <a:endCxn id="51" idx="1"/>
          </p:cNvCxnSpPr>
          <p:nvPr/>
        </p:nvCxnSpPr>
        <p:spPr>
          <a:xfrm rot="16200000" flipH="1">
            <a:off x="5506799" y="2560221"/>
            <a:ext cx="388617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294188" y="281953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43" name="꺾인 연결선 42"/>
          <p:cNvCxnSpPr>
            <a:stCxn id="9" idx="0"/>
            <a:endCxn id="78" idx="0"/>
          </p:cNvCxnSpPr>
          <p:nvPr/>
        </p:nvCxnSpPr>
        <p:spPr>
          <a:xfrm rot="16200000" flipH="1">
            <a:off x="3894114" y="1043317"/>
            <a:ext cx="796" cy="2768794"/>
          </a:xfrm>
          <a:prstGeom prst="bentConnector3">
            <a:avLst>
              <a:gd name="adj1" fmla="val -28718593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H="1">
            <a:off x="3709575" y="2094939"/>
            <a:ext cx="242371" cy="1479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H="1">
            <a:off x="3709575" y="2169684"/>
            <a:ext cx="242371" cy="1479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61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업무 흐름도</a:t>
            </a:r>
            <a:r>
              <a:rPr lang="en-US" altLang="ko-KR" dirty="0" smtClean="0"/>
              <a:t>(Core)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렌탈관리를</a:t>
            </a:r>
            <a:r>
              <a:rPr lang="ko-KR" altLang="en-US" dirty="0" smtClean="0"/>
              <a:t> 위한 프로세스로 사용자는 소비자로 </a:t>
            </a:r>
            <a:r>
              <a:rPr lang="ko-KR" altLang="en-US" dirty="0" err="1" smtClean="0"/>
              <a:t>렌트를</a:t>
            </a:r>
            <a:r>
              <a:rPr lang="ko-KR" altLang="en-US" dirty="0" smtClean="0"/>
              <a:t> 하기 위한 상품검색</a:t>
            </a:r>
            <a:r>
              <a:rPr lang="en-US" altLang="ko-KR" dirty="0"/>
              <a:t> </a:t>
            </a:r>
            <a:r>
              <a:rPr lang="ko-KR" altLang="en-US" dirty="0" smtClean="0"/>
              <a:t>및 예약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구매에 이르는 업무관리 기능을 포함합니다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흐름도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회원관</a:t>
              </a:r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리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프로세스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(P6)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수행의 시작/종료 2"/>
          <p:cNvSpPr/>
          <p:nvPr/>
        </p:nvSpPr>
        <p:spPr>
          <a:xfrm>
            <a:off x="585718" y="2427316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7507700" y="5318147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끝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970115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등록요청</a:t>
            </a:r>
          </a:p>
        </p:txBody>
      </p:sp>
      <p:sp>
        <p:nvSpPr>
          <p:cNvPr id="11" name="순서도: 판단 10"/>
          <p:cNvSpPr/>
          <p:nvPr/>
        </p:nvSpPr>
        <p:spPr>
          <a:xfrm>
            <a:off x="3354512" y="242731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내부사용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9" name="직선 화살표 연결선 28"/>
          <p:cNvCxnSpPr>
            <a:stCxn id="3" idx="3"/>
            <a:endCxn id="9" idx="1"/>
          </p:cNvCxnSpPr>
          <p:nvPr/>
        </p:nvCxnSpPr>
        <p:spPr>
          <a:xfrm>
            <a:off x="1665718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3"/>
            <a:endCxn id="11" idx="1"/>
          </p:cNvCxnSpPr>
          <p:nvPr/>
        </p:nvCxnSpPr>
        <p:spPr>
          <a:xfrm>
            <a:off x="3050115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/>
          <p:cNvSpPr/>
          <p:nvPr/>
        </p:nvSpPr>
        <p:spPr>
          <a:xfrm>
            <a:off x="4738909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직원등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록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1" name="순서도: 판단 40"/>
          <p:cNvSpPr/>
          <p:nvPr/>
        </p:nvSpPr>
        <p:spPr>
          <a:xfrm>
            <a:off x="6123306" y="2429901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44" name="직선 화살표 연결선 43"/>
          <p:cNvCxnSpPr>
            <a:stCxn id="11" idx="3"/>
            <a:endCxn id="37" idx="1"/>
          </p:cNvCxnSpPr>
          <p:nvPr/>
        </p:nvCxnSpPr>
        <p:spPr>
          <a:xfrm>
            <a:off x="4434512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4828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5" name="순서도: 처리 54"/>
          <p:cNvSpPr/>
          <p:nvPr/>
        </p:nvSpPr>
        <p:spPr>
          <a:xfrm>
            <a:off x="7507702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권한부여</a:t>
            </a:r>
          </a:p>
        </p:txBody>
      </p:sp>
      <p:cxnSp>
        <p:nvCxnSpPr>
          <p:cNvPr id="57" name="직선 화살표 연결선 56"/>
          <p:cNvCxnSpPr>
            <a:stCxn id="41" idx="3"/>
            <a:endCxn id="55" idx="1"/>
          </p:cNvCxnSpPr>
          <p:nvPr/>
        </p:nvCxnSpPr>
        <p:spPr>
          <a:xfrm flipV="1">
            <a:off x="7203306" y="2607316"/>
            <a:ext cx="304396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41235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00" name="직선 화살표 연결선 99"/>
          <p:cNvCxnSpPr>
            <a:stCxn id="72" idx="2"/>
            <a:endCxn id="63" idx="0"/>
          </p:cNvCxnSpPr>
          <p:nvPr/>
        </p:nvCxnSpPr>
        <p:spPr>
          <a:xfrm>
            <a:off x="3894512" y="4246353"/>
            <a:ext cx="5557" cy="4179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연결자 62"/>
          <p:cNvSpPr/>
          <p:nvPr/>
        </p:nvSpPr>
        <p:spPr>
          <a:xfrm>
            <a:off x="3798566" y="4664274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순서도: 처리 63"/>
          <p:cNvSpPr/>
          <p:nvPr/>
        </p:nvSpPr>
        <p:spPr>
          <a:xfrm>
            <a:off x="3354512" y="314157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회원가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5" name="직선 화살표 연결선 64"/>
          <p:cNvCxnSpPr>
            <a:stCxn id="11" idx="2"/>
            <a:endCxn id="64" idx="0"/>
          </p:cNvCxnSpPr>
          <p:nvPr/>
        </p:nvCxnSpPr>
        <p:spPr>
          <a:xfrm>
            <a:off x="3894512" y="2787316"/>
            <a:ext cx="0" cy="3542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순서도: 처리 71"/>
          <p:cNvSpPr/>
          <p:nvPr/>
        </p:nvSpPr>
        <p:spPr>
          <a:xfrm>
            <a:off x="3354512" y="3886353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회원인증</a:t>
            </a:r>
          </a:p>
        </p:txBody>
      </p:sp>
      <p:cxnSp>
        <p:nvCxnSpPr>
          <p:cNvPr id="78" name="직선 화살표 연결선 77"/>
          <p:cNvCxnSpPr>
            <a:stCxn id="64" idx="2"/>
            <a:endCxn id="72" idx="0"/>
          </p:cNvCxnSpPr>
          <p:nvPr/>
        </p:nvCxnSpPr>
        <p:spPr>
          <a:xfrm>
            <a:off x="3894512" y="3501576"/>
            <a:ext cx="0" cy="3847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3" idx="4"/>
            <a:endCxn id="16" idx="1"/>
          </p:cNvCxnSpPr>
          <p:nvPr/>
        </p:nvCxnSpPr>
        <p:spPr>
          <a:xfrm rot="16200000" flipH="1">
            <a:off x="5388450" y="3378897"/>
            <a:ext cx="630868" cy="360763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순서도: 처리 84"/>
          <p:cNvSpPr/>
          <p:nvPr/>
        </p:nvSpPr>
        <p:spPr>
          <a:xfrm>
            <a:off x="7507702" y="314162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승인</a:t>
            </a:r>
          </a:p>
        </p:txBody>
      </p:sp>
      <p:cxnSp>
        <p:nvCxnSpPr>
          <p:cNvPr id="86" name="직선 화살표 연결선 85"/>
          <p:cNvCxnSpPr>
            <a:stCxn id="55" idx="2"/>
            <a:endCxn id="85" idx="0"/>
          </p:cNvCxnSpPr>
          <p:nvPr/>
        </p:nvCxnSpPr>
        <p:spPr>
          <a:xfrm>
            <a:off x="8047702" y="2787316"/>
            <a:ext cx="0" cy="3543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41" idx="2"/>
            <a:endCxn id="85" idx="1"/>
          </p:cNvCxnSpPr>
          <p:nvPr/>
        </p:nvCxnSpPr>
        <p:spPr>
          <a:xfrm rot="16200000" flipH="1">
            <a:off x="6819642" y="2633565"/>
            <a:ext cx="531724" cy="84439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순서도: 처리 92"/>
          <p:cNvSpPr/>
          <p:nvPr/>
        </p:nvSpPr>
        <p:spPr>
          <a:xfrm>
            <a:off x="1970115" y="314162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퇴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요청</a:t>
            </a:r>
          </a:p>
        </p:txBody>
      </p:sp>
      <p:sp>
        <p:nvSpPr>
          <p:cNvPr id="96" name="순서도: 연결자 95"/>
          <p:cNvSpPr/>
          <p:nvPr/>
        </p:nvSpPr>
        <p:spPr>
          <a:xfrm>
            <a:off x="1024215" y="3220073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P6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97" name="직선 화살표 연결선 96"/>
          <p:cNvCxnSpPr>
            <a:stCxn id="96" idx="6"/>
            <a:endCxn id="93" idx="1"/>
          </p:cNvCxnSpPr>
          <p:nvPr/>
        </p:nvCxnSpPr>
        <p:spPr>
          <a:xfrm>
            <a:off x="1227220" y="3321576"/>
            <a:ext cx="742895" cy="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3" idx="2"/>
            <a:endCxn id="96" idx="0"/>
          </p:cNvCxnSpPr>
          <p:nvPr/>
        </p:nvCxnSpPr>
        <p:spPr>
          <a:xfrm>
            <a:off x="1125718" y="2787316"/>
            <a:ext cx="0" cy="4327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93" idx="2"/>
            <a:endCxn id="72" idx="1"/>
          </p:cNvCxnSpPr>
          <p:nvPr/>
        </p:nvCxnSpPr>
        <p:spPr>
          <a:xfrm rot="16200000" flipH="1">
            <a:off x="2649949" y="3361790"/>
            <a:ext cx="564728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순서도: 처리 110"/>
          <p:cNvSpPr/>
          <p:nvPr/>
        </p:nvSpPr>
        <p:spPr>
          <a:xfrm>
            <a:off x="7507700" y="458577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권한변경</a:t>
            </a:r>
          </a:p>
        </p:txBody>
      </p:sp>
      <p:sp>
        <p:nvSpPr>
          <p:cNvPr id="112" name="순서도: 연결자 111"/>
          <p:cNvSpPr/>
          <p:nvPr/>
        </p:nvSpPr>
        <p:spPr>
          <a:xfrm>
            <a:off x="7946197" y="396485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14" name="직선 화살표 연결선 113"/>
          <p:cNvCxnSpPr>
            <a:stCxn id="85" idx="2"/>
            <a:endCxn id="112" idx="0"/>
          </p:cNvCxnSpPr>
          <p:nvPr/>
        </p:nvCxnSpPr>
        <p:spPr>
          <a:xfrm flipH="1">
            <a:off x="8047700" y="3501625"/>
            <a:ext cx="2" cy="4632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112" idx="4"/>
            <a:endCxn id="111" idx="0"/>
          </p:cNvCxnSpPr>
          <p:nvPr/>
        </p:nvCxnSpPr>
        <p:spPr>
          <a:xfrm>
            <a:off x="8047700" y="4167855"/>
            <a:ext cx="0" cy="4179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111" idx="1"/>
            <a:endCxn id="140" idx="2"/>
          </p:cNvCxnSpPr>
          <p:nvPr/>
        </p:nvCxnSpPr>
        <p:spPr>
          <a:xfrm rot="10800000">
            <a:off x="5278910" y="3501576"/>
            <a:ext cx="2228791" cy="126420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11" idx="2"/>
            <a:endCxn id="16" idx="0"/>
          </p:cNvCxnSpPr>
          <p:nvPr/>
        </p:nvCxnSpPr>
        <p:spPr>
          <a:xfrm>
            <a:off x="8047700" y="4945776"/>
            <a:ext cx="0" cy="3723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순서도: 처리 125"/>
          <p:cNvSpPr/>
          <p:nvPr/>
        </p:nvSpPr>
        <p:spPr>
          <a:xfrm>
            <a:off x="1970114" y="458577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요청</a:t>
            </a:r>
          </a:p>
        </p:txBody>
      </p:sp>
      <p:cxnSp>
        <p:nvCxnSpPr>
          <p:cNvPr id="107" name="꺾인 연결선 106"/>
          <p:cNvCxnSpPr>
            <a:stCxn id="96" idx="4"/>
            <a:endCxn id="126" idx="1"/>
          </p:cNvCxnSpPr>
          <p:nvPr/>
        </p:nvCxnSpPr>
        <p:spPr>
          <a:xfrm rot="16200000" flipH="1">
            <a:off x="876567" y="3672229"/>
            <a:ext cx="1342698" cy="84439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26" idx="3"/>
            <a:endCxn id="63" idx="2"/>
          </p:cNvCxnSpPr>
          <p:nvPr/>
        </p:nvCxnSpPr>
        <p:spPr>
          <a:xfrm>
            <a:off x="3050114" y="4765776"/>
            <a:ext cx="748452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651987" y="304457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900069" y="286457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0" name="순서도: 처리 139"/>
          <p:cNvSpPr/>
          <p:nvPr/>
        </p:nvSpPr>
        <p:spPr>
          <a:xfrm>
            <a:off x="4738909" y="314157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관리자요청</a:t>
            </a:r>
          </a:p>
        </p:txBody>
      </p:sp>
      <p:cxnSp>
        <p:nvCxnSpPr>
          <p:cNvPr id="141" name="꺾인 연결선 140"/>
          <p:cNvCxnSpPr>
            <a:stCxn id="140" idx="3"/>
            <a:endCxn id="41" idx="1"/>
          </p:cNvCxnSpPr>
          <p:nvPr/>
        </p:nvCxnSpPr>
        <p:spPr>
          <a:xfrm flipV="1">
            <a:off x="5818909" y="2609901"/>
            <a:ext cx="304397" cy="71167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37" idx="2"/>
            <a:endCxn id="140" idx="0"/>
          </p:cNvCxnSpPr>
          <p:nvPr/>
        </p:nvCxnSpPr>
        <p:spPr>
          <a:xfrm>
            <a:off x="5278909" y="2787316"/>
            <a:ext cx="0" cy="3542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9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사업 배경</a:t>
            </a:r>
            <a:endParaRPr lang="en-US" altLang="ko-KR" dirty="0" smtClean="0"/>
          </a:p>
          <a:p>
            <a:r>
              <a:rPr lang="ko-KR" altLang="en-US" dirty="0" smtClean="0"/>
              <a:t>사업 개요 및 목표</a:t>
            </a:r>
            <a:endParaRPr lang="en-US" altLang="ko-KR" dirty="0" smtClean="0"/>
          </a:p>
          <a:p>
            <a:r>
              <a:rPr lang="ko-KR" altLang="en-US" dirty="0" smtClean="0"/>
              <a:t>업무 분장</a:t>
            </a:r>
            <a:endParaRPr lang="en-US" altLang="ko-KR" dirty="0" smtClean="0"/>
          </a:p>
          <a:p>
            <a:r>
              <a:rPr lang="ko-KR" altLang="en-US" dirty="0" smtClean="0"/>
              <a:t>적</a:t>
            </a:r>
            <a:r>
              <a:rPr lang="ko-KR" altLang="en-US" dirty="0"/>
              <a:t>용</a:t>
            </a:r>
            <a:r>
              <a:rPr lang="ko-KR" altLang="en-US" dirty="0" smtClean="0"/>
              <a:t> 기술</a:t>
            </a:r>
            <a:endParaRPr lang="en-US" altLang="ko-KR" dirty="0" smtClean="0"/>
          </a:p>
          <a:p>
            <a:r>
              <a:rPr lang="ko-KR" altLang="en-US" dirty="0" smtClean="0"/>
              <a:t>플랫폼 구성도</a:t>
            </a:r>
            <a:endParaRPr lang="en-US" altLang="ko-KR" dirty="0" smtClean="0"/>
          </a:p>
          <a:p>
            <a:r>
              <a:rPr lang="ko-KR" altLang="en-US" dirty="0" smtClean="0"/>
              <a:t>업무 흐름도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85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562858" y="4954835"/>
            <a:ext cx="3283026" cy="9915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Retained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Earnings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Increment(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자본증가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&amp;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ROI Increment(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수익률증가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627776" y="3979842"/>
            <a:ext cx="1323954" cy="1134737"/>
            <a:chOff x="562858" y="3718193"/>
            <a:chExt cx="3283026" cy="1134737"/>
          </a:xfrm>
        </p:grpSpPr>
        <p:sp>
          <p:nvSpPr>
            <p:cNvPr id="94" name="이등변 삼각형 93"/>
            <p:cNvSpPr/>
            <p:nvPr/>
          </p:nvSpPr>
          <p:spPr>
            <a:xfrm flipV="1">
              <a:off x="562858" y="3922005"/>
              <a:ext cx="3283026" cy="930925"/>
            </a:xfrm>
            <a:prstGeom prst="triangl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573875" y="3718193"/>
              <a:ext cx="3260167" cy="36355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※ What is </a:t>
            </a:r>
            <a:r>
              <a:rPr lang="en-US" altLang="ko-KR" dirty="0" err="1" smtClean="0"/>
              <a:t>ReMP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ReMP</a:t>
            </a:r>
            <a:r>
              <a:rPr lang="ko-KR" altLang="en-US" dirty="0" smtClean="0"/>
              <a:t>는 비즈니스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서비스 플랫폼이며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 장은 비즈니스 플랫폼과 서비스 플랫폼의 개념을 설명하는 것이 주 목적이다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비즈니스 플랫폼은 기존의 성공적인 사업 모델을 바탕으로 하여 비즈니스를 구성하는 것을 의미하며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 플랫폼은 안정적인 서비스를 제공하는 기존 시스템의 세부기능을 활용할 수 있도록 제공하는 것을 서비스 플랫폼이라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err="1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ReMP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&gt; 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비즈니스 플랫폼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39999" y="2390662"/>
            <a:ext cx="3283026" cy="506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Market(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시장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701980" y="3999122"/>
            <a:ext cx="1323954" cy="1134737"/>
            <a:chOff x="562858" y="3718193"/>
            <a:chExt cx="3283026" cy="1134737"/>
          </a:xfrm>
        </p:grpSpPr>
        <p:sp>
          <p:nvSpPr>
            <p:cNvPr id="10" name="이등변 삼각형 9"/>
            <p:cNvSpPr/>
            <p:nvPr/>
          </p:nvSpPr>
          <p:spPr>
            <a:xfrm flipV="1">
              <a:off x="562858" y="3922005"/>
              <a:ext cx="3283026" cy="930925"/>
            </a:xfrm>
            <a:prstGeom prst="triangl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573875" y="3718193"/>
              <a:ext cx="3260167" cy="36355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4" name="타원 13"/>
          <p:cNvSpPr/>
          <p:nvPr/>
        </p:nvSpPr>
        <p:spPr>
          <a:xfrm>
            <a:off x="1423550" y="3902723"/>
            <a:ext cx="380082" cy="380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Profit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295308" y="3602515"/>
            <a:ext cx="380082" cy="380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Profit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909671" y="3809081"/>
            <a:ext cx="380082" cy="380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Profit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476868" y="3616286"/>
            <a:ext cx="380082" cy="380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Profit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1625" y="4448059"/>
            <a:ext cx="683765" cy="253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022180" y="3181120"/>
            <a:ext cx="380082" cy="380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Profit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846735" y="3181120"/>
            <a:ext cx="380082" cy="380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Profit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931925" y="3236204"/>
            <a:ext cx="380082" cy="380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Profit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9" name="직선 화살표 연결선 18"/>
          <p:cNvCxnSpPr>
            <a:stCxn id="59" idx="4"/>
          </p:cNvCxnSpPr>
          <p:nvPr/>
        </p:nvCxnSpPr>
        <p:spPr>
          <a:xfrm>
            <a:off x="2036776" y="3561202"/>
            <a:ext cx="0" cy="1404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58" idx="4"/>
          </p:cNvCxnSpPr>
          <p:nvPr/>
        </p:nvCxnSpPr>
        <p:spPr>
          <a:xfrm>
            <a:off x="3212221" y="3561202"/>
            <a:ext cx="0" cy="1404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60" idx="4"/>
          </p:cNvCxnSpPr>
          <p:nvPr/>
        </p:nvCxnSpPr>
        <p:spPr>
          <a:xfrm>
            <a:off x="1121966" y="3616286"/>
            <a:ext cx="0" cy="1900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이등변 삼각형 61"/>
          <p:cNvSpPr/>
          <p:nvPr/>
        </p:nvSpPr>
        <p:spPr>
          <a:xfrm rot="5400000">
            <a:off x="3514621" y="4067977"/>
            <a:ext cx="2104222" cy="41313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5162748" y="4954835"/>
            <a:ext cx="3283026" cy="9915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안정적인 자본증가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&amp;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일정한 수익률 보장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128872" y="2390662"/>
            <a:ext cx="3283026" cy="506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Market(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시장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3" name="이등변 삼각형 72"/>
          <p:cNvSpPr/>
          <p:nvPr/>
        </p:nvSpPr>
        <p:spPr>
          <a:xfrm flipV="1">
            <a:off x="5174590" y="4186409"/>
            <a:ext cx="3283026" cy="930925"/>
          </a:xfrm>
          <a:prstGeom prst="triangl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185607" y="3992122"/>
            <a:ext cx="3260167" cy="36355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6012423" y="3902723"/>
            <a:ext cx="380082" cy="380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Profit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5884181" y="3602515"/>
            <a:ext cx="380082" cy="380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Profit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6498544" y="3809081"/>
            <a:ext cx="380082" cy="380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Profit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7065741" y="3616286"/>
            <a:ext cx="380082" cy="380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Profit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7239259" y="3902723"/>
            <a:ext cx="380082" cy="380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Profit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7611053" y="3181120"/>
            <a:ext cx="380082" cy="380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Profit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435608" y="3181120"/>
            <a:ext cx="380082" cy="380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Profit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520798" y="3236204"/>
            <a:ext cx="380082" cy="380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Profit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4" name="직선 화살표 연결선 83"/>
          <p:cNvCxnSpPr>
            <a:stCxn id="82" idx="4"/>
          </p:cNvCxnSpPr>
          <p:nvPr/>
        </p:nvCxnSpPr>
        <p:spPr>
          <a:xfrm>
            <a:off x="6625649" y="3561202"/>
            <a:ext cx="0" cy="1404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81" idx="4"/>
          </p:cNvCxnSpPr>
          <p:nvPr/>
        </p:nvCxnSpPr>
        <p:spPr>
          <a:xfrm>
            <a:off x="7801094" y="3561202"/>
            <a:ext cx="0" cy="1404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3" idx="4"/>
          </p:cNvCxnSpPr>
          <p:nvPr/>
        </p:nvCxnSpPr>
        <p:spPr>
          <a:xfrm>
            <a:off x="5710839" y="3616286"/>
            <a:ext cx="0" cy="1900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900880" y="4415009"/>
            <a:ext cx="1897680" cy="2533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 Model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740285" y="4084502"/>
            <a:ext cx="1323954" cy="1134737"/>
            <a:chOff x="562858" y="3718193"/>
            <a:chExt cx="3283026" cy="1134737"/>
          </a:xfrm>
        </p:grpSpPr>
        <p:sp>
          <p:nvSpPr>
            <p:cNvPr id="91" name="이등변 삼각형 90"/>
            <p:cNvSpPr/>
            <p:nvPr/>
          </p:nvSpPr>
          <p:spPr>
            <a:xfrm flipV="1">
              <a:off x="562858" y="3922005"/>
              <a:ext cx="3283026" cy="930925"/>
            </a:xfrm>
            <a:prstGeom prst="triangl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573875" y="3718193"/>
              <a:ext cx="3260167" cy="36355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54" name="타원 53"/>
          <p:cNvSpPr/>
          <p:nvPr/>
        </p:nvSpPr>
        <p:spPr>
          <a:xfrm>
            <a:off x="2650386" y="3902723"/>
            <a:ext cx="380082" cy="380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Profit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947704" y="4448059"/>
            <a:ext cx="683765" cy="253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060379" y="4499377"/>
            <a:ext cx="683765" cy="253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8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/>
          <p:cNvSpPr/>
          <p:nvPr/>
        </p:nvSpPr>
        <p:spPr>
          <a:xfrm>
            <a:off x="5395820" y="2958027"/>
            <a:ext cx="3107365" cy="633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0" name="아래쪽 화살표 109"/>
          <p:cNvSpPr/>
          <p:nvPr/>
        </p:nvSpPr>
        <p:spPr>
          <a:xfrm rot="10800000">
            <a:off x="7246870" y="3511933"/>
            <a:ext cx="495759" cy="443119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395999" y="3027192"/>
            <a:ext cx="3107364" cy="249226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※ What is </a:t>
            </a:r>
            <a:r>
              <a:rPr lang="en-US" altLang="ko-KR" dirty="0" err="1" smtClean="0"/>
              <a:t>ReMP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ReMP</a:t>
            </a:r>
            <a:r>
              <a:rPr lang="ko-KR" altLang="en-US" dirty="0" smtClean="0"/>
              <a:t>는 비즈니스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서비스 플랫폼이며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 장은 비즈니스 플랫폼과 서비스 플랫폼의 개념을 설명하는 것이 주 목적이다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비즈니스 플랫폼은 기존의 성공적인 사업 모델을 바탕으로 하여 비즈니스를 구성하는 것을 의미하며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 플랫폼은 안정적인 서비스를 제공하는 기존 시스템의 세부기능을 활용할 수 있도록 제공하는 것을 서비스 플랫폼이라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err="1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ReMP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&gt; 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서비</a:t>
              </a:r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플랫폼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95998" y="5376232"/>
            <a:ext cx="3107365" cy="5067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 Model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564891" y="4534242"/>
            <a:ext cx="854025" cy="484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Function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522667" y="4627084"/>
            <a:ext cx="854025" cy="484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Function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501761" y="4514158"/>
            <a:ext cx="854025" cy="484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Function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062187" y="4043189"/>
            <a:ext cx="854025" cy="484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Function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947317" y="4021155"/>
            <a:ext cx="854025" cy="484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Function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" name="직선 화살표 연결선 6"/>
          <p:cNvCxnSpPr>
            <a:stCxn id="49" idx="4"/>
            <a:endCxn id="48" idx="1"/>
          </p:cNvCxnSpPr>
          <p:nvPr/>
        </p:nvCxnSpPr>
        <p:spPr>
          <a:xfrm>
            <a:off x="2489200" y="4527931"/>
            <a:ext cx="137630" cy="57216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8" idx="2"/>
            <a:endCxn id="47" idx="6"/>
          </p:cNvCxnSpPr>
          <p:nvPr/>
        </p:nvCxnSpPr>
        <p:spPr>
          <a:xfrm flipH="1">
            <a:off x="2376692" y="4756529"/>
            <a:ext cx="125069" cy="112926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7" idx="4"/>
            <a:endCxn id="8" idx="0"/>
          </p:cNvCxnSpPr>
          <p:nvPr/>
        </p:nvCxnSpPr>
        <p:spPr>
          <a:xfrm>
            <a:off x="1949680" y="5111826"/>
            <a:ext cx="1" cy="264406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9" idx="2"/>
            <a:endCxn id="51" idx="6"/>
          </p:cNvCxnSpPr>
          <p:nvPr/>
        </p:nvCxnSpPr>
        <p:spPr>
          <a:xfrm flipH="1" flipV="1">
            <a:off x="1801342" y="4263526"/>
            <a:ext cx="260845" cy="22034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1" idx="4"/>
            <a:endCxn id="47" idx="0"/>
          </p:cNvCxnSpPr>
          <p:nvPr/>
        </p:nvCxnSpPr>
        <p:spPr>
          <a:xfrm>
            <a:off x="1374330" y="4505897"/>
            <a:ext cx="575350" cy="121187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47" idx="2"/>
            <a:endCxn id="2" idx="6"/>
          </p:cNvCxnSpPr>
          <p:nvPr/>
        </p:nvCxnSpPr>
        <p:spPr>
          <a:xfrm flipH="1" flipV="1">
            <a:off x="1418916" y="4776613"/>
            <a:ext cx="103751" cy="92842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" idx="4"/>
            <a:endCxn id="8" idx="0"/>
          </p:cNvCxnSpPr>
          <p:nvPr/>
        </p:nvCxnSpPr>
        <p:spPr>
          <a:xfrm>
            <a:off x="991904" y="5018984"/>
            <a:ext cx="957777" cy="357248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67011" y="4153358"/>
            <a:ext cx="1869610" cy="2423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Complicated!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2558014" y="2476685"/>
            <a:ext cx="854025" cy="484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Function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83291" y="2542449"/>
            <a:ext cx="854025" cy="484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Function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131002" y="3343618"/>
            <a:ext cx="854025" cy="484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Function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1504751" y="2313541"/>
            <a:ext cx="854025" cy="484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Function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991903" y="3349125"/>
            <a:ext cx="854025" cy="484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Function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8" name="직선 화살표 연결선 87"/>
          <p:cNvCxnSpPr>
            <a:stCxn id="68" idx="4"/>
            <a:endCxn id="70" idx="7"/>
          </p:cNvCxnSpPr>
          <p:nvPr/>
        </p:nvCxnSpPr>
        <p:spPr>
          <a:xfrm flipH="1">
            <a:off x="2859958" y="2961427"/>
            <a:ext cx="125069" cy="453180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0" idx="5"/>
            <a:endCxn id="70" idx="0"/>
          </p:cNvCxnSpPr>
          <p:nvPr/>
        </p:nvCxnSpPr>
        <p:spPr>
          <a:xfrm>
            <a:off x="2233707" y="2727294"/>
            <a:ext cx="324308" cy="616324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80" idx="6"/>
            <a:endCxn id="68" idx="1"/>
          </p:cNvCxnSpPr>
          <p:nvPr/>
        </p:nvCxnSpPr>
        <p:spPr>
          <a:xfrm flipV="1">
            <a:off x="2358776" y="2547674"/>
            <a:ext cx="324307" cy="8238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0" idx="2"/>
            <a:endCxn id="69" idx="7"/>
          </p:cNvCxnSpPr>
          <p:nvPr/>
        </p:nvCxnSpPr>
        <p:spPr>
          <a:xfrm flipH="1">
            <a:off x="1312247" y="2555912"/>
            <a:ext cx="192504" cy="57526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69" idx="4"/>
            <a:endCxn id="87" idx="1"/>
          </p:cNvCxnSpPr>
          <p:nvPr/>
        </p:nvCxnSpPr>
        <p:spPr>
          <a:xfrm>
            <a:off x="1010304" y="3027191"/>
            <a:ext cx="106668" cy="392923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70" idx="2"/>
            <a:endCxn id="87" idx="6"/>
          </p:cNvCxnSpPr>
          <p:nvPr/>
        </p:nvCxnSpPr>
        <p:spPr>
          <a:xfrm flipH="1">
            <a:off x="1845928" y="3585989"/>
            <a:ext cx="285074" cy="5507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70" idx="4"/>
            <a:endCxn id="49" idx="0"/>
          </p:cNvCxnSpPr>
          <p:nvPr/>
        </p:nvCxnSpPr>
        <p:spPr>
          <a:xfrm flipH="1">
            <a:off x="2489200" y="3828360"/>
            <a:ext cx="68815" cy="214829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70" idx="3"/>
            <a:endCxn id="51" idx="0"/>
          </p:cNvCxnSpPr>
          <p:nvPr/>
        </p:nvCxnSpPr>
        <p:spPr>
          <a:xfrm flipH="1">
            <a:off x="1374330" y="3757371"/>
            <a:ext cx="881741" cy="263784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5395820" y="5387250"/>
            <a:ext cx="3107365" cy="5067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 Model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395820" y="3922005"/>
            <a:ext cx="3107365" cy="14652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Service Platform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공통 비즈니스 기능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5472938" y="3027191"/>
            <a:ext cx="854025" cy="484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Function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6522489" y="3027191"/>
            <a:ext cx="854025" cy="484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Function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7605901" y="3027191"/>
            <a:ext cx="854025" cy="484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Business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Function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395820" y="2555912"/>
            <a:ext cx="3107365" cy="40211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차별화 비즈니스 기능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9" name="아래쪽 화살표 108"/>
          <p:cNvSpPr/>
          <p:nvPr/>
        </p:nvSpPr>
        <p:spPr>
          <a:xfrm>
            <a:off x="6079083" y="3591496"/>
            <a:ext cx="495759" cy="363556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95998" y="2209800"/>
            <a:ext cx="3107365" cy="996107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14" name="구부러진 연결선 113"/>
          <p:cNvCxnSpPr>
            <a:stCxn id="111" idx="6"/>
            <a:endCxn id="99" idx="1"/>
          </p:cNvCxnSpPr>
          <p:nvPr/>
        </p:nvCxnSpPr>
        <p:spPr>
          <a:xfrm>
            <a:off x="3503363" y="4273322"/>
            <a:ext cx="1892457" cy="381306"/>
          </a:xfrm>
          <a:prstGeom prst="curvedConnector3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 114"/>
          <p:cNvCxnSpPr>
            <a:stCxn id="112" idx="6"/>
            <a:endCxn id="107" idx="1"/>
          </p:cNvCxnSpPr>
          <p:nvPr/>
        </p:nvCxnSpPr>
        <p:spPr>
          <a:xfrm>
            <a:off x="3503363" y="2707854"/>
            <a:ext cx="1892457" cy="566908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이등변 삼각형 118"/>
          <p:cNvSpPr/>
          <p:nvPr/>
        </p:nvSpPr>
        <p:spPr>
          <a:xfrm rot="5400000">
            <a:off x="3491762" y="3803573"/>
            <a:ext cx="2104222" cy="41313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583291" y="5883008"/>
            <a:ext cx="2696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System Based Business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555694" y="5883008"/>
            <a:ext cx="2787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Platform Based Business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6156683" y="3586544"/>
            <a:ext cx="3658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I/F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325135" y="3653219"/>
            <a:ext cx="3658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I/F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43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사업 배경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인 가구의 급속한 증가에 따라 각종 생활가전</a:t>
            </a:r>
            <a:r>
              <a:rPr lang="en-US" altLang="ko-KR" dirty="0" smtClean="0"/>
              <a:t>(</a:t>
            </a:r>
            <a:r>
              <a:rPr lang="ko-KR" altLang="en-US" dirty="0" smtClean="0"/>
              <a:t>백색가전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및 주거 시설의 </a:t>
            </a:r>
            <a:r>
              <a:rPr lang="ko-KR" altLang="en-US" dirty="0" err="1" smtClean="0"/>
              <a:t>탈소유화</a:t>
            </a:r>
            <a:r>
              <a:rPr lang="ko-KR" altLang="en-US" dirty="0" smtClean="0"/>
              <a:t> 현상이 가속되고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이에 따라 생활가전 및 주거 시설을 소유하지 않고 사용할 수 있는 </a:t>
            </a:r>
            <a:r>
              <a:rPr lang="ko-KR" altLang="en-US" dirty="0" err="1" smtClean="0"/>
              <a:t>렌탈</a:t>
            </a:r>
            <a:r>
              <a:rPr lang="ko-KR" altLang="en-US" dirty="0" smtClean="0"/>
              <a:t> 서비스의 수요가 증가될 것이며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이에 따른 서비스 제공에 요구되는 플랫폼을 제공하여 시장의 선점효과가 예상됩니다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사업 배경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49" name="직사각형 2048"/>
          <p:cNvSpPr/>
          <p:nvPr/>
        </p:nvSpPr>
        <p:spPr>
          <a:xfrm>
            <a:off x="2067536" y="2261267"/>
            <a:ext cx="5008102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sz="2000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 가구 증가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따른 </a:t>
            </a:r>
            <a:r>
              <a:rPr lang="ko-KR" altLang="en-US" sz="2400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라이프 스타일의 변화</a:t>
            </a:r>
            <a:endParaRPr lang="ko-KR" altLang="en-US" sz="2000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056" name="Picture 8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7" y="3392488"/>
            <a:ext cx="2104953" cy="25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이등변 삼각형 2054"/>
          <p:cNvSpPr/>
          <p:nvPr/>
        </p:nvSpPr>
        <p:spPr>
          <a:xfrm rot="5400000">
            <a:off x="2222148" y="4463418"/>
            <a:ext cx="1499702" cy="28535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04237" y="2963832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 가구의 증가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2058" name="표 20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295556"/>
              </p:ext>
            </p:extLst>
          </p:nvPr>
        </p:nvGraphicFramePr>
        <p:xfrm>
          <a:off x="3404595" y="3740112"/>
          <a:ext cx="5267503" cy="1731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6893">
                  <a:extLst>
                    <a:ext uri="{9D8B030D-6E8A-4147-A177-3AD203B41FA5}">
                      <a16:colId xmlns:a16="http://schemas.microsoft.com/office/drawing/2014/main" xmlns="" val="971796331"/>
                    </a:ext>
                  </a:extLst>
                </a:gridCol>
                <a:gridCol w="1309888">
                  <a:extLst>
                    <a:ext uri="{9D8B030D-6E8A-4147-A177-3AD203B41FA5}">
                      <a16:colId xmlns:a16="http://schemas.microsoft.com/office/drawing/2014/main" xmlns="" val="2534523037"/>
                    </a:ext>
                  </a:extLst>
                </a:gridCol>
                <a:gridCol w="467246">
                  <a:extLst>
                    <a:ext uri="{9D8B030D-6E8A-4147-A177-3AD203B41FA5}">
                      <a16:colId xmlns:a16="http://schemas.microsoft.com/office/drawing/2014/main" xmlns="" val="3866259015"/>
                    </a:ext>
                  </a:extLst>
                </a:gridCol>
                <a:gridCol w="467246">
                  <a:extLst>
                    <a:ext uri="{9D8B030D-6E8A-4147-A177-3AD203B41FA5}">
                      <a16:colId xmlns:a16="http://schemas.microsoft.com/office/drawing/2014/main" xmlns="" val="3206069583"/>
                    </a:ext>
                  </a:extLst>
                </a:gridCol>
                <a:gridCol w="467246">
                  <a:extLst>
                    <a:ext uri="{9D8B030D-6E8A-4147-A177-3AD203B41FA5}">
                      <a16:colId xmlns:a16="http://schemas.microsoft.com/office/drawing/2014/main" xmlns="" val="257123135"/>
                    </a:ext>
                  </a:extLst>
                </a:gridCol>
                <a:gridCol w="467246">
                  <a:extLst>
                    <a:ext uri="{9D8B030D-6E8A-4147-A177-3AD203B41FA5}">
                      <a16:colId xmlns:a16="http://schemas.microsoft.com/office/drawing/2014/main" xmlns="" val="795921720"/>
                    </a:ext>
                  </a:extLst>
                </a:gridCol>
                <a:gridCol w="467246">
                  <a:extLst>
                    <a:ext uri="{9D8B030D-6E8A-4147-A177-3AD203B41FA5}">
                      <a16:colId xmlns:a16="http://schemas.microsoft.com/office/drawing/2014/main" xmlns="" val="1691738050"/>
                    </a:ext>
                  </a:extLst>
                </a:gridCol>
                <a:gridCol w="467246">
                  <a:extLst>
                    <a:ext uri="{9D8B030D-6E8A-4147-A177-3AD203B41FA5}">
                      <a16:colId xmlns:a16="http://schemas.microsoft.com/office/drawing/2014/main" xmlns="" val="3563676213"/>
                    </a:ext>
                  </a:extLst>
                </a:gridCol>
                <a:gridCol w="467246">
                  <a:extLst>
                    <a:ext uri="{9D8B030D-6E8A-4147-A177-3AD203B41FA5}">
                      <a16:colId xmlns:a16="http://schemas.microsoft.com/office/drawing/2014/main" xmlns="" val="1429151776"/>
                    </a:ext>
                  </a:extLst>
                </a:gridCol>
              </a:tblGrid>
              <a:tr h="432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시도별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품목별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2015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2016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234699"/>
                  </a:ext>
                </a:extLst>
              </a:tr>
              <a:tr h="432991">
                <a:tc rowSpan="3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 smtClean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전국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 err="1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의복대여료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87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0101032"/>
                  </a:ext>
                </a:extLst>
              </a:tr>
              <a:tr h="432991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가전제품렌탈비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97651672"/>
                  </a:ext>
                </a:extLst>
              </a:tr>
              <a:tr h="432991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건강기기렌탈비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50351358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5171763" y="2963832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소비 형태의 변화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59" name="직사각형 2058"/>
          <p:cNvSpPr/>
          <p:nvPr/>
        </p:nvSpPr>
        <p:spPr>
          <a:xfrm>
            <a:off x="5391150" y="4182040"/>
            <a:ext cx="3280948" cy="12900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61" name="직선 화살표 연결선 2060"/>
          <p:cNvCxnSpPr/>
          <p:nvPr/>
        </p:nvCxnSpPr>
        <p:spPr>
          <a:xfrm>
            <a:off x="5391150" y="5749948"/>
            <a:ext cx="3280948" cy="0"/>
          </a:xfrm>
          <a:prstGeom prst="straightConnector1">
            <a:avLst/>
          </a:prstGeom>
          <a:ln w="127000" cap="rnd">
            <a:solidFill>
              <a:srgbClr val="C0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229160" y="5565282"/>
            <a:ext cx="160492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지속적인 증가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404595" y="3462240"/>
            <a:ext cx="42691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*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통계청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전국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단위별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소비자물가지수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(2010 ~ 2016)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중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유관항목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95999" y="5960532"/>
            <a:ext cx="1700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*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NewYork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Times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발췌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91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사업 개요 및 목표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사용자의 라이프 스타일의 변화에 따른 </a:t>
            </a:r>
            <a:r>
              <a:rPr lang="ko-KR" altLang="en-US" dirty="0" err="1" smtClean="0"/>
              <a:t>렌탈</a:t>
            </a:r>
            <a:r>
              <a:rPr lang="ko-KR" altLang="en-US" dirty="0" smtClean="0"/>
              <a:t> 시장의 수요 확대 및 </a:t>
            </a:r>
            <a:r>
              <a:rPr lang="en-US" altLang="ko-KR" dirty="0" err="1" smtClean="0"/>
              <a:t>IoT</a:t>
            </a:r>
            <a:r>
              <a:rPr lang="ko-KR" altLang="en-US" dirty="0" smtClean="0"/>
              <a:t>등의 기반 기술의  발달로 인한 사업 영역의 저변의 확대에 따라 선구적인 플랫폼 개발을 통한 시장 주도형 비즈니스 모델을 구현하고 확립함을 본 사업의 목적으로 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사업 개요 및 목표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559666" y="2261267"/>
            <a:ext cx="4023858" cy="7694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종합 </a:t>
            </a:r>
            <a:r>
              <a:rPr lang="ko-KR" altLang="en-US" sz="2000" dirty="0" err="1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렌탈</a:t>
            </a:r>
            <a:r>
              <a:rPr lang="ko-KR" altLang="en-US" sz="2000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관리 플랫폼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을 통한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시장 주도형 비즈니스 모델 구현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506794" y="3471694"/>
            <a:ext cx="2365300" cy="2256187"/>
            <a:chOff x="1918179" y="2195998"/>
            <a:chExt cx="5349396" cy="2866076"/>
          </a:xfrm>
        </p:grpSpPr>
        <p:sp>
          <p:nvSpPr>
            <p:cNvPr id="15" name="직사각형 14"/>
            <p:cNvSpPr/>
            <p:nvPr/>
          </p:nvSpPr>
          <p:spPr>
            <a:xfrm>
              <a:off x="1918179" y="2195998"/>
              <a:ext cx="5349396" cy="30419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As-Is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8179" y="2500194"/>
              <a:ext cx="5349396" cy="2561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특정 품목에 국한된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렌탈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서비스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고객과의 소통 부재로 인한 품목 설정의 미흡함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니즈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확대를 반영하지 못한 비즈니스 모델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라이프 스타일과의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이격발생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174343" y="3145061"/>
            <a:ext cx="3050161" cy="2909455"/>
            <a:chOff x="1918179" y="2195998"/>
            <a:chExt cx="5349396" cy="2866076"/>
          </a:xfrm>
        </p:grpSpPr>
        <p:sp>
          <p:nvSpPr>
            <p:cNvPr id="18" name="직사각형 17"/>
            <p:cNvSpPr/>
            <p:nvPr/>
          </p:nvSpPr>
          <p:spPr>
            <a:xfrm>
              <a:off x="1918179" y="2195998"/>
              <a:ext cx="5349396" cy="30419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To-Be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918179" y="2500194"/>
              <a:ext cx="5349396" cy="2561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품목에 구애 받지않는 플랫폼 기반의 서비스 제공</a:t>
              </a:r>
              <a:endPara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대 고객 소통을 통해 지속적인 서비스 향상의 원천 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Data 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취합</a:t>
              </a:r>
              <a:endPara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니즈의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확대 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sym typeface="Wingdings" panose="05000000000000000000" pitchFamily="2" charset="2"/>
                </a:rPr>
                <a:t> 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sym typeface="Wingdings" panose="05000000000000000000" pitchFamily="2" charset="2"/>
                </a:rPr>
                <a:t>고객 소통 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sym typeface="Wingdings" panose="05000000000000000000" pitchFamily="2" charset="2"/>
                </a:rPr>
                <a:t> 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sym typeface="Wingdings" panose="05000000000000000000" pitchFamily="2" charset="2"/>
                </a:rPr>
                <a:t>비즈니스 모델 반영의 선순환 확립</a:t>
              </a:r>
              <a:endPara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sym typeface="Wingdings" panose="05000000000000000000" pitchFamily="2" charset="2"/>
                </a:rPr>
                <a:t>소비자의 라이프 스타일 반영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7" name="오른쪽 화살표 6"/>
          <p:cNvSpPr/>
          <p:nvPr/>
        </p:nvSpPr>
        <p:spPr>
          <a:xfrm>
            <a:off x="4156364" y="3711158"/>
            <a:ext cx="814647" cy="201672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5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업무 분장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본 사업의 인력구성 방안은 향후 정의하겠습니다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분장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286000" y="35675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TBD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29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적</a:t>
            </a:r>
            <a:r>
              <a:rPr lang="ko-KR" altLang="en-US" dirty="0"/>
              <a:t>용</a:t>
            </a:r>
            <a:r>
              <a:rPr lang="ko-KR" altLang="en-US" dirty="0" smtClean="0"/>
              <a:t> 기술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종합 </a:t>
            </a:r>
            <a:r>
              <a:rPr lang="ko-KR" altLang="en-US" dirty="0" err="1" smtClean="0"/>
              <a:t>렌탈</a:t>
            </a:r>
            <a:r>
              <a:rPr lang="ko-KR" altLang="en-US" dirty="0" smtClean="0"/>
              <a:t> 관리 플랫폼을 구현하기 위한 세부 기술로는 웹어플리케이션의 </a:t>
            </a:r>
            <a:r>
              <a:rPr lang="en-US" altLang="ko-KR" dirty="0" smtClean="0"/>
              <a:t>Spring Framework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 Framework</a:t>
            </a:r>
            <a:r>
              <a:rPr lang="ko-KR" altLang="en-US" dirty="0" smtClean="0"/>
              <a:t>등의 프레임워크를 도입하여 안정성 및 생산성을 향상시키며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ZXing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도입을 통해 </a:t>
            </a:r>
            <a:r>
              <a:rPr lang="en-US" altLang="ko-KR" dirty="0" smtClean="0"/>
              <a:t>QR</a:t>
            </a:r>
            <a:r>
              <a:rPr lang="ko-KR" altLang="en-US" dirty="0" smtClean="0"/>
              <a:t>코드로의 사용범위 확대를 지향합니다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용 기술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2574895" y="2300139"/>
            <a:ext cx="39934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종합 </a:t>
            </a:r>
            <a:r>
              <a:rPr lang="ko-KR" altLang="en-US" sz="2000" dirty="0" err="1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렌탈</a:t>
            </a:r>
            <a:r>
              <a:rPr lang="ko-KR" altLang="en-US" sz="2000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관리 플랫폼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구현 필요 기술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5718" y="3030708"/>
            <a:ext cx="4939126" cy="3077596"/>
            <a:chOff x="1918179" y="2195998"/>
            <a:chExt cx="5349396" cy="3909527"/>
          </a:xfrm>
        </p:grpSpPr>
        <p:sp>
          <p:nvSpPr>
            <p:cNvPr id="30" name="직사각형 29"/>
            <p:cNvSpPr/>
            <p:nvPr/>
          </p:nvSpPr>
          <p:spPr>
            <a:xfrm>
              <a:off x="1918179" y="2195998"/>
              <a:ext cx="5349396" cy="30419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Web Application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918179" y="2500193"/>
              <a:ext cx="5349396" cy="3605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770260" y="3030708"/>
            <a:ext cx="2630009" cy="3077596"/>
            <a:chOff x="1918179" y="2195998"/>
            <a:chExt cx="5349396" cy="3909527"/>
          </a:xfrm>
        </p:grpSpPr>
        <p:sp>
          <p:nvSpPr>
            <p:cNvPr id="33" name="직사각형 32"/>
            <p:cNvSpPr/>
            <p:nvPr/>
          </p:nvSpPr>
          <p:spPr>
            <a:xfrm>
              <a:off x="1918179" y="2195998"/>
              <a:ext cx="5349396" cy="30419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Android Native Application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918179" y="2500193"/>
              <a:ext cx="5349396" cy="3605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801717" y="3429000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Spring Framework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01717" y="3873569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Spring Security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01717" y="4318138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Mybatis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Framework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01717" y="4765554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JDBC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01717" y="5212970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Jquery.js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01717" y="5659312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Zxing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134068" y="3429000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Charting Tools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983317" y="3428999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QR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983317" y="3873569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Zxing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983317" y="4318138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Spring Framework I/F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134068" y="3873568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HTML5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34068" y="4318137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JSTL / EL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34068" y="4765553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Servlet JSP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5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1538850" y="3495435"/>
            <a:ext cx="651135" cy="26476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538850" y="4170478"/>
            <a:ext cx="651135" cy="26476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538850" y="4854048"/>
            <a:ext cx="651135" cy="26476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538850" y="5528411"/>
            <a:ext cx="651135" cy="26476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538850" y="2779526"/>
            <a:ext cx="651135" cy="26476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189985" y="2195999"/>
            <a:ext cx="5229990" cy="3077596"/>
            <a:chOff x="1918179" y="2195998"/>
            <a:chExt cx="5349396" cy="3909527"/>
          </a:xfrm>
        </p:grpSpPr>
        <p:sp>
          <p:nvSpPr>
            <p:cNvPr id="36" name="직사각형 35"/>
            <p:cNvSpPr/>
            <p:nvPr/>
          </p:nvSpPr>
          <p:spPr>
            <a:xfrm>
              <a:off x="1918179" y="2195998"/>
              <a:ext cx="5349396" cy="30419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통합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렌탈관리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플랫폼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: Web Application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918179" y="2500193"/>
              <a:ext cx="5349396" cy="3605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플랫폼 구성도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통합 </a:t>
            </a:r>
            <a:r>
              <a:rPr lang="ko-KR" altLang="en-US" dirty="0" err="1" smtClean="0"/>
              <a:t>렌탈관리</a:t>
            </a:r>
            <a:r>
              <a:rPr lang="ko-KR" altLang="en-US" dirty="0" smtClean="0"/>
              <a:t> 플랫폼은 </a:t>
            </a:r>
            <a:r>
              <a:rPr lang="en-US" altLang="ko-KR" dirty="0" err="1" smtClean="0"/>
              <a:t>ReMP</a:t>
            </a:r>
            <a:r>
              <a:rPr lang="en-US" altLang="ko-KR" dirty="0" smtClean="0"/>
              <a:t> API</a:t>
            </a:r>
            <a:r>
              <a:rPr lang="ko-KR" altLang="en-US" dirty="0" smtClean="0"/>
              <a:t>를 제공하여 기존 </a:t>
            </a:r>
            <a:r>
              <a:rPr lang="ko-KR" altLang="en-US" dirty="0" err="1" smtClean="0"/>
              <a:t>레거시</a:t>
            </a:r>
            <a:r>
              <a:rPr lang="ko-KR" altLang="en-US" dirty="0" smtClean="0"/>
              <a:t> 시스템의 연동을 용이하게 하며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사용자에 대한 통합 인터페이스를 제공합니다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코어 어플리케이션인 </a:t>
            </a:r>
            <a:r>
              <a:rPr lang="en-US" altLang="ko-KR" dirty="0" err="1" smtClean="0"/>
              <a:t>ReMP</a:t>
            </a:r>
            <a:r>
              <a:rPr lang="en-US" altLang="ko-KR" dirty="0" smtClean="0"/>
              <a:t> core</a:t>
            </a:r>
            <a:r>
              <a:rPr lang="ko-KR" altLang="en-US" dirty="0" smtClean="0"/>
              <a:t>를 제공하며</a:t>
            </a:r>
            <a:r>
              <a:rPr lang="en-US" altLang="ko-KR" dirty="0" smtClean="0"/>
              <a:t>, API </a:t>
            </a:r>
            <a:r>
              <a:rPr lang="ko-KR" altLang="en-US" dirty="0" smtClean="0"/>
              <a:t>활용을 통한 </a:t>
            </a:r>
            <a:r>
              <a:rPr lang="en-US" altLang="ko-KR" dirty="0" smtClean="0"/>
              <a:t>Add-on </a:t>
            </a:r>
            <a:r>
              <a:rPr lang="ko-KR" altLang="en-US" dirty="0" smtClean="0"/>
              <a:t>시스템 개발 환경을 제공합니다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플랫폼 구성도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615949" y="2500193"/>
            <a:ext cx="1142851" cy="3605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615949" y="2195998"/>
            <a:ext cx="1142851" cy="3041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데이터베이스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999" y="2500193"/>
            <a:ext cx="1142851" cy="3605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95999" y="2195998"/>
            <a:ext cx="1142851" cy="3041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순서도: 자기 디스크 18"/>
          <p:cNvSpPr/>
          <p:nvPr/>
        </p:nvSpPr>
        <p:spPr>
          <a:xfrm>
            <a:off x="7701599" y="5273594"/>
            <a:ext cx="971550" cy="6480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판매관리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7" name="순서도: 자기 디스크 26"/>
          <p:cNvSpPr/>
          <p:nvPr/>
        </p:nvSpPr>
        <p:spPr>
          <a:xfrm>
            <a:off x="7701599" y="4396901"/>
            <a:ext cx="971550" cy="6480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자산관리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9" name="순서도: 자기 디스크 28"/>
          <p:cNvSpPr/>
          <p:nvPr/>
        </p:nvSpPr>
        <p:spPr>
          <a:xfrm>
            <a:off x="7701599" y="3520208"/>
            <a:ext cx="971550" cy="6480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품목관리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0" name="순서도: 자기 디스크 29"/>
          <p:cNvSpPr/>
          <p:nvPr/>
        </p:nvSpPr>
        <p:spPr>
          <a:xfrm>
            <a:off x="7701599" y="2643515"/>
            <a:ext cx="971550" cy="6480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회원관리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rot="16200000">
            <a:off x="-90346" y="3967303"/>
            <a:ext cx="3909527" cy="366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통합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렌탈관리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플랫폼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API / User Interface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262669" y="2592985"/>
            <a:ext cx="1228725" cy="2528560"/>
            <a:chOff x="2760993" y="2643515"/>
            <a:chExt cx="1228725" cy="2528560"/>
          </a:xfrm>
        </p:grpSpPr>
        <p:sp>
          <p:nvSpPr>
            <p:cNvPr id="32" name="직사각형 31"/>
            <p:cNvSpPr/>
            <p:nvPr/>
          </p:nvSpPr>
          <p:spPr>
            <a:xfrm>
              <a:off x="2760993" y="2947710"/>
              <a:ext cx="1228725" cy="2224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60993" y="2643515"/>
              <a:ext cx="1228725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회원관리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848086" y="306639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고객관리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848086" y="3487653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상담관리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48086" y="390890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직원관리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848086" y="432724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권한관리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848086" y="4740706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관리자관리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545417" y="2590249"/>
            <a:ext cx="1228725" cy="2528560"/>
            <a:chOff x="4277362" y="2643515"/>
            <a:chExt cx="1228725" cy="2528560"/>
          </a:xfrm>
        </p:grpSpPr>
        <p:sp>
          <p:nvSpPr>
            <p:cNvPr id="7" name="직사각형 6"/>
            <p:cNvSpPr/>
            <p:nvPr/>
          </p:nvSpPr>
          <p:spPr>
            <a:xfrm>
              <a:off x="4277362" y="2947710"/>
              <a:ext cx="1228725" cy="2224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77362" y="2643515"/>
              <a:ext cx="1228725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자산관리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364455" y="306639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자산등록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364455" y="3487653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변경관리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364455" y="390890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입고관리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364455" y="432724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출고관리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364455" y="4740706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실사관리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828165" y="2590249"/>
            <a:ext cx="1228725" cy="2528560"/>
            <a:chOff x="5793731" y="2643515"/>
            <a:chExt cx="1228725" cy="2528560"/>
          </a:xfrm>
        </p:grpSpPr>
        <p:sp>
          <p:nvSpPr>
            <p:cNvPr id="34" name="직사각형 33"/>
            <p:cNvSpPr/>
            <p:nvPr/>
          </p:nvSpPr>
          <p:spPr>
            <a:xfrm>
              <a:off x="5793731" y="2947710"/>
              <a:ext cx="1228725" cy="2224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93731" y="2643515"/>
              <a:ext cx="1228725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렌탈관리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880824" y="306639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상품검색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880824" y="3487653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렌탈신청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880824" y="390890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만족도조사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880824" y="432724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물품회수관리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880824" y="4740706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결제관리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189985" y="5404764"/>
            <a:ext cx="5229990" cy="698860"/>
            <a:chOff x="1918179" y="2195997"/>
            <a:chExt cx="5349396" cy="887774"/>
          </a:xfrm>
        </p:grpSpPr>
        <p:sp>
          <p:nvSpPr>
            <p:cNvPr id="57" name="직사각형 56"/>
            <p:cNvSpPr/>
            <p:nvPr/>
          </p:nvSpPr>
          <p:spPr>
            <a:xfrm>
              <a:off x="1918179" y="2195997"/>
              <a:ext cx="5349396" cy="30419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통합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렌탈관리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플랫폼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: Android Native Application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918179" y="2500194"/>
              <a:ext cx="5349396" cy="5835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2330148" y="5721828"/>
            <a:ext cx="1054538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자산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QR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인식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626240" y="5721828"/>
            <a:ext cx="1054538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자산실사등록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922332" y="5721828"/>
            <a:ext cx="1054538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일괄처리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18425" y="5721828"/>
            <a:ext cx="1054538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실시결과조회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19092" y="2627697"/>
            <a:ext cx="896664" cy="575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ERP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19092" y="3317639"/>
            <a:ext cx="896664" cy="575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사업관리</a:t>
            </a:r>
            <a:endParaRPr lang="en-US" altLang="ko-KR" sz="1200" dirty="0" smtClean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시스템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19092" y="4007581"/>
            <a:ext cx="896664" cy="575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EDMS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19092" y="4697523"/>
            <a:ext cx="896664" cy="575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모바일</a:t>
            </a:r>
            <a:endParaRPr lang="en-US" altLang="ko-KR" sz="1200" dirty="0" smtClean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App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19092" y="5387463"/>
            <a:ext cx="896664" cy="575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6110913" y="2590249"/>
            <a:ext cx="1228725" cy="2528560"/>
            <a:chOff x="5793731" y="2643515"/>
            <a:chExt cx="1228725" cy="2528560"/>
          </a:xfrm>
        </p:grpSpPr>
        <p:sp>
          <p:nvSpPr>
            <p:cNvPr id="76" name="직사각형 75"/>
            <p:cNvSpPr/>
            <p:nvPr/>
          </p:nvSpPr>
          <p:spPr>
            <a:xfrm>
              <a:off x="5793731" y="2947710"/>
              <a:ext cx="1228725" cy="2224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793731" y="2643515"/>
              <a:ext cx="1228725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EIS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880824" y="306639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매출통계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880824" y="3487653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이용통계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8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KoPub돋움체 Bold" panose="00000800000000000000" pitchFamily="2" charset="-127"/>
            <a:ea typeface="KoPub돋움체 Bold" panose="00000800000000000000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1384</TotalTime>
  <Words>993</Words>
  <Application>Microsoft Office PowerPoint</Application>
  <PresentationFormat>화면 슬라이드 쇼(4:3)</PresentationFormat>
  <Paragraphs>359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ReMP : 종합 렌탈 관리 플랫폼 사업 제안서</vt:lpstr>
      <vt:lpstr>목차</vt:lpstr>
      <vt:lpstr>※ What is ReMP?</vt:lpstr>
      <vt:lpstr>※ What is ReMP?</vt:lpstr>
      <vt:lpstr>1. 사업 배경</vt:lpstr>
      <vt:lpstr>2. 사업 개요 및 목표</vt:lpstr>
      <vt:lpstr>3. 업무 분장</vt:lpstr>
      <vt:lpstr>4. 적용 기술</vt:lpstr>
      <vt:lpstr>5. 플랫폼 구성도</vt:lpstr>
      <vt:lpstr>6. 업무 흐름도(Core)</vt:lpstr>
      <vt:lpstr>6. 업무 흐름도(Core)</vt:lpstr>
      <vt:lpstr>6. 업무 흐름도(Core)</vt:lpstr>
      <vt:lpstr>6. 업무 흐름도(Core)</vt:lpstr>
      <vt:lpstr>6. 업무 흐름도(Core)</vt:lpstr>
      <vt:lpstr>6. 업무 흐름도(Core)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all-ball</dc:creator>
  <cp:lastModifiedBy>kosta</cp:lastModifiedBy>
  <cp:revision>82</cp:revision>
  <dcterms:created xsi:type="dcterms:W3CDTF">2017-11-05T09:42:13Z</dcterms:created>
  <dcterms:modified xsi:type="dcterms:W3CDTF">2017-11-07T05:43:53Z</dcterms:modified>
</cp:coreProperties>
</file>