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-13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 userDrawn="1"/>
        </p:nvSpPr>
        <p:spPr>
          <a:xfrm>
            <a:off x="252000" y="787400"/>
            <a:ext cx="8640000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787400"/>
            <a:ext cx="8639175" cy="8001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여기는 </a:t>
            </a:r>
            <a:r>
              <a:rPr lang="ko-KR" altLang="en-US" dirty="0" err="1" smtClean="0"/>
              <a:t>가버닝</a:t>
            </a:r>
            <a:r>
              <a:rPr lang="ko-KR" altLang="en-US" dirty="0" smtClean="0"/>
              <a:t> 메시지 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종합 </a:t>
            </a:r>
            <a:r>
              <a:rPr lang="ko-KR" altLang="en-US" dirty="0" err="1" smtClean="0"/>
              <a:t>렌탈</a:t>
            </a:r>
            <a:r>
              <a:rPr lang="ko-KR" altLang="en-US" dirty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플랫폼 사업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자산출고에 따른 업무 프로세스로 수리부속자산 및 </a:t>
            </a:r>
            <a:r>
              <a:rPr lang="ko-KR" altLang="en-US" dirty="0" err="1" smtClean="0"/>
              <a:t>렌탈출고를</a:t>
            </a:r>
            <a:r>
              <a:rPr lang="ko-KR" altLang="en-US" dirty="0"/>
              <a:t> </a:t>
            </a:r>
            <a:r>
              <a:rPr lang="ko-KR" altLang="en-US" dirty="0" smtClean="0"/>
              <a:t>통한 출고 기능 및 출고마감까지의 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(P3)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수리부속출고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P5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영업출고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등기인수증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인도자산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69" idx="1"/>
            <a:endCxn id="86" idx="3"/>
          </p:cNvCxnSpPr>
          <p:nvPr/>
        </p:nvCxnSpPr>
        <p:spPr>
          <a:xfrm flipH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상품인도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인수증작성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9" name="직선 화살표 연결선 108"/>
          <p:cNvCxnSpPr>
            <a:stCxn id="85" idx="2"/>
            <a:endCxn id="77" idx="0"/>
          </p:cNvCxnSpPr>
          <p:nvPr/>
        </p:nvCxnSpPr>
        <p:spPr>
          <a:xfrm>
            <a:off x="6663306" y="4500008"/>
            <a:ext cx="0" cy="175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105" idx="2"/>
            <a:endCxn id="77" idx="1"/>
          </p:cNvCxnSpPr>
          <p:nvPr/>
        </p:nvCxnSpPr>
        <p:spPr>
          <a:xfrm rot="16200000" flipH="1">
            <a:off x="5523587" y="4255329"/>
            <a:ext cx="35504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5171748" y="3077379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74753" y="3176729"/>
            <a:ext cx="748553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6123306" y="467504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인수자등록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2" name="직선 화살표 연결선 81"/>
          <p:cNvCxnSpPr>
            <a:stCxn id="77" idx="3"/>
            <a:endCxn id="127" idx="1"/>
          </p:cNvCxnSpPr>
          <p:nvPr/>
        </p:nvCxnSpPr>
        <p:spPr>
          <a:xfrm>
            <a:off x="7203306" y="4855049"/>
            <a:ext cx="304395" cy="49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0" idx="4"/>
            <a:endCxn id="16" idx="1"/>
          </p:cNvCxnSpPr>
          <p:nvPr/>
        </p:nvCxnSpPr>
        <p:spPr>
          <a:xfrm rot="16200000" flipH="1">
            <a:off x="3203098" y="1203004"/>
            <a:ext cx="2227223" cy="63819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자산실사에 따른 업무 프로세스로 실사계획 등록 및 </a:t>
            </a:r>
            <a:r>
              <a:rPr lang="ko-KR" altLang="en-US" dirty="0" err="1" smtClean="0"/>
              <a:t>모바일을</a:t>
            </a:r>
            <a:r>
              <a:rPr lang="ko-KR" altLang="en-US" dirty="0" smtClean="0"/>
              <a:t> 통한 자산실사 진행 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(P4)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실사계획등록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2"/>
            <a:endCxn id="78" idx="2"/>
          </p:cNvCxnSpPr>
          <p:nvPr/>
        </p:nvCxnSpPr>
        <p:spPr>
          <a:xfrm rot="16200000" flipH="1">
            <a:off x="3696867" y="2172130"/>
            <a:ext cx="263513" cy="26370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영업중확인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수리입고대기</a:t>
            </a: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방문점검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순서도: 연결자 65"/>
          <p:cNvSpPr/>
          <p:nvPr/>
        </p:nvSpPr>
        <p:spPr>
          <a:xfrm>
            <a:off x="5147132" y="3075226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/>
          <p:cNvCxnSpPr>
            <a:stCxn id="51" idx="1"/>
            <a:endCxn id="66" idx="6"/>
          </p:cNvCxnSpPr>
          <p:nvPr/>
        </p:nvCxnSpPr>
        <p:spPr>
          <a:xfrm flipH="1">
            <a:off x="5350137" y="3176729"/>
            <a:ext cx="7731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실사진행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4708634" y="402013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자산상태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4" name="직선 화살표 연결선 63"/>
          <p:cNvCxnSpPr>
            <a:stCxn id="66" idx="2"/>
            <a:endCxn id="27" idx="3"/>
          </p:cNvCxnSpPr>
          <p:nvPr/>
        </p:nvCxnSpPr>
        <p:spPr>
          <a:xfrm flipH="1">
            <a:off x="3050115" y="3176729"/>
            <a:ext cx="2097017" cy="2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연결자 77"/>
          <p:cNvSpPr/>
          <p:nvPr/>
        </p:nvSpPr>
        <p:spPr>
          <a:xfrm>
            <a:off x="5147131" y="3520892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9" name="꺾인 연결선 78"/>
          <p:cNvCxnSpPr>
            <a:stCxn id="62" idx="2"/>
            <a:endCxn id="78" idx="6"/>
          </p:cNvCxnSpPr>
          <p:nvPr/>
        </p:nvCxnSpPr>
        <p:spPr>
          <a:xfrm rot="5400000">
            <a:off x="6566086" y="2140780"/>
            <a:ext cx="265666" cy="269756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8" idx="4"/>
            <a:endCxn id="63" idx="0"/>
          </p:cNvCxnSpPr>
          <p:nvPr/>
        </p:nvCxnSpPr>
        <p:spPr>
          <a:xfrm>
            <a:off x="5248634" y="3723897"/>
            <a:ext cx="0" cy="2962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6123306" y="402013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현행유지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7507701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실사완료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4" name="직선 화살표 연결선 53"/>
          <p:cNvCxnSpPr>
            <a:stCxn id="89" idx="2"/>
            <a:endCxn id="16" idx="0"/>
          </p:cNvCxnSpPr>
          <p:nvPr/>
        </p:nvCxnSpPr>
        <p:spPr>
          <a:xfrm>
            <a:off x="8047701" y="5118195"/>
            <a:ext cx="0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/>
          <p:cNvSpPr/>
          <p:nvPr/>
        </p:nvSpPr>
        <p:spPr>
          <a:xfrm>
            <a:off x="4708633" y="475819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변경사항대기</a:t>
            </a:r>
          </a:p>
        </p:txBody>
      </p:sp>
      <p:cxnSp>
        <p:nvCxnSpPr>
          <p:cNvPr id="58" name="직선 화살표 연결선 57"/>
          <p:cNvCxnSpPr>
            <a:stCxn id="63" idx="2"/>
            <a:endCxn id="90" idx="0"/>
          </p:cNvCxnSpPr>
          <p:nvPr/>
        </p:nvCxnSpPr>
        <p:spPr>
          <a:xfrm flipH="1">
            <a:off x="5248633" y="4380136"/>
            <a:ext cx="1" cy="3780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3"/>
            <a:endCxn id="87" idx="1"/>
          </p:cNvCxnSpPr>
          <p:nvPr/>
        </p:nvCxnSpPr>
        <p:spPr>
          <a:xfrm>
            <a:off x="5788634" y="4200136"/>
            <a:ext cx="3346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90" idx="3"/>
            <a:endCxn id="89" idx="1"/>
          </p:cNvCxnSpPr>
          <p:nvPr/>
        </p:nvCxnSpPr>
        <p:spPr>
          <a:xfrm>
            <a:off x="5788633" y="4938195"/>
            <a:ext cx="1719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7" idx="2"/>
            <a:endCxn id="89" idx="1"/>
          </p:cNvCxnSpPr>
          <p:nvPr/>
        </p:nvCxnSpPr>
        <p:spPr>
          <a:xfrm rot="16200000" flipH="1">
            <a:off x="6806474" y="4236967"/>
            <a:ext cx="558059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1"/>
            <a:endCxn id="90" idx="1"/>
          </p:cNvCxnSpPr>
          <p:nvPr/>
        </p:nvCxnSpPr>
        <p:spPr>
          <a:xfrm rot="10800000" flipV="1">
            <a:off x="4708634" y="4200135"/>
            <a:ext cx="1" cy="738059"/>
          </a:xfrm>
          <a:prstGeom prst="bent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83307" y="394584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변동</a:t>
            </a:r>
            <a:r>
              <a:rPr lang="ko-KR" altLang="en-US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8633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72697" y="4398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망실됨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6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</a:t>
            </a:r>
            <a:r>
              <a:rPr lang="ko-KR" altLang="en-US" dirty="0" smtClean="0"/>
              <a:t>사용자는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</a:t>
              </a:r>
              <a:r>
                <a:rPr lang="ko-KR" altLang="en-US" sz="1200" dirty="0" err="1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탈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(P5)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50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꺾인 연결선 12"/>
          <p:cNvCxnSpPr>
            <a:stCxn id="11" idx="2"/>
            <a:endCxn id="9" idx="2"/>
          </p:cNvCxnSpPr>
          <p:nvPr/>
        </p:nvCxnSpPr>
        <p:spPr>
          <a:xfrm rot="5400000">
            <a:off x="3202314" y="2095118"/>
            <a:ext cx="12700" cy="1384397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3"/>
            <a:endCxn id="78" idx="1"/>
          </p:cNvCxnSpPr>
          <p:nvPr/>
        </p:nvCxnSpPr>
        <p:spPr>
          <a:xfrm>
            <a:off x="4434512" y="2607316"/>
            <a:ext cx="304397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71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2" idx="0"/>
          </p:cNvCxnSpPr>
          <p:nvPr/>
        </p:nvCxnSpPr>
        <p:spPr>
          <a:xfrm flipH="1">
            <a:off x="8047701" y="2787316"/>
            <a:ext cx="1" cy="209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7946198" y="443363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순서도: 처리 61"/>
          <p:cNvSpPr/>
          <p:nvPr/>
        </p:nvSpPr>
        <p:spPr>
          <a:xfrm>
            <a:off x="7507701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상담완료</a:t>
            </a:r>
          </a:p>
        </p:txBody>
      </p:sp>
      <p:cxnSp>
        <p:nvCxnSpPr>
          <p:cNvPr id="79" name="꺾인 연결선 78"/>
          <p:cNvCxnSpPr>
            <a:stCxn id="77" idx="2"/>
            <a:endCxn id="73" idx="1"/>
          </p:cNvCxnSpPr>
          <p:nvPr/>
        </p:nvCxnSpPr>
        <p:spPr>
          <a:xfrm rot="16200000" flipH="1">
            <a:off x="5454602" y="3866434"/>
            <a:ext cx="493011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2" idx="1"/>
            <a:endCxn id="51" idx="3"/>
          </p:cNvCxnSpPr>
          <p:nvPr/>
        </p:nvCxnSpPr>
        <p:spPr>
          <a:xfrm flipH="1">
            <a:off x="7203306" y="3176729"/>
            <a:ext cx="3043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2"/>
            <a:endCxn id="69" idx="0"/>
          </p:cNvCxnSpPr>
          <p:nvPr/>
        </p:nvCxnSpPr>
        <p:spPr>
          <a:xfrm>
            <a:off x="6663306" y="3356729"/>
            <a:ext cx="0" cy="3261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6123306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1" name="직선 화살표 연결선 70"/>
          <p:cNvCxnSpPr>
            <a:stCxn id="69" idx="1"/>
            <a:endCxn id="77" idx="3"/>
          </p:cNvCxnSpPr>
          <p:nvPr/>
        </p:nvCxnSpPr>
        <p:spPr>
          <a:xfrm flipH="1" flipV="1">
            <a:off x="5818909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/>
          <p:cNvSpPr/>
          <p:nvPr/>
        </p:nvSpPr>
        <p:spPr>
          <a:xfrm>
            <a:off x="6123306" y="435513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</a:p>
        </p:txBody>
      </p:sp>
      <p:cxnSp>
        <p:nvCxnSpPr>
          <p:cNvPr id="74" name="직선 화살표 연결선 73"/>
          <p:cNvCxnSpPr>
            <a:stCxn id="69" idx="2"/>
            <a:endCxn id="73" idx="0"/>
          </p:cNvCxnSpPr>
          <p:nvPr/>
        </p:nvCxnSpPr>
        <p:spPr>
          <a:xfrm>
            <a:off x="6663306" y="4042876"/>
            <a:ext cx="0" cy="3122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/>
          <p:cNvSpPr/>
          <p:nvPr/>
        </p:nvSpPr>
        <p:spPr>
          <a:xfrm>
            <a:off x="4738909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결제정보입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력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55693" y="402326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54348" y="36264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4" name="직선 화살표 연결선 83"/>
          <p:cNvCxnSpPr>
            <a:stCxn id="73" idx="3"/>
            <a:endCxn id="66" idx="2"/>
          </p:cNvCxnSpPr>
          <p:nvPr/>
        </p:nvCxnSpPr>
        <p:spPr>
          <a:xfrm flipV="1">
            <a:off x="7203306" y="4535138"/>
            <a:ext cx="74289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/>
          <p:cNvSpPr/>
          <p:nvPr/>
        </p:nvSpPr>
        <p:spPr>
          <a:xfrm>
            <a:off x="6123306" y="49676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구매정보처리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5" name="직선 화살표 연결선 94"/>
          <p:cNvCxnSpPr>
            <a:stCxn id="73" idx="2"/>
            <a:endCxn id="92" idx="0"/>
          </p:cNvCxnSpPr>
          <p:nvPr/>
        </p:nvCxnSpPr>
        <p:spPr>
          <a:xfrm>
            <a:off x="6663306" y="4715139"/>
            <a:ext cx="0" cy="25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66" idx="4"/>
            <a:endCxn id="16" idx="0"/>
          </p:cNvCxnSpPr>
          <p:nvPr/>
        </p:nvCxnSpPr>
        <p:spPr>
          <a:xfrm flipH="1">
            <a:off x="8047700" y="4636640"/>
            <a:ext cx="1" cy="87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/>
          <p:cNvSpPr/>
          <p:nvPr/>
        </p:nvSpPr>
        <p:spPr>
          <a:xfrm>
            <a:off x="1970115" y="368212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지속판매</a:t>
            </a:r>
          </a:p>
        </p:txBody>
      </p:sp>
      <p:sp>
        <p:nvSpPr>
          <p:cNvPr id="109" name="순서도: 판단 108"/>
          <p:cNvSpPr/>
          <p:nvPr/>
        </p:nvSpPr>
        <p:spPr>
          <a:xfrm>
            <a:off x="3354512" y="368287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0" name="직선 화살표 연결선 109"/>
          <p:cNvCxnSpPr>
            <a:stCxn id="105" idx="3"/>
            <a:endCxn id="109" idx="1"/>
          </p:cNvCxnSpPr>
          <p:nvPr/>
        </p:nvCxnSpPr>
        <p:spPr>
          <a:xfrm>
            <a:off x="3050115" y="3862128"/>
            <a:ext cx="304397" cy="7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0"/>
            <a:endCxn id="51" idx="1"/>
          </p:cNvCxnSpPr>
          <p:nvPr/>
        </p:nvCxnSpPr>
        <p:spPr>
          <a:xfrm rot="5400000" flipH="1" flipV="1">
            <a:off x="4755836" y="2315406"/>
            <a:ext cx="506147" cy="22287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20303" y="3291303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8" name="순서도: 처리 117"/>
          <p:cNvSpPr/>
          <p:nvPr/>
        </p:nvSpPr>
        <p:spPr>
          <a:xfrm>
            <a:off x="3354512" y="435513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만족도조사</a:t>
            </a:r>
          </a:p>
        </p:txBody>
      </p:sp>
      <p:cxnSp>
        <p:nvCxnSpPr>
          <p:cNvPr id="119" name="직선 화살표 연결선 118"/>
          <p:cNvCxnSpPr>
            <a:stCxn id="109" idx="2"/>
            <a:endCxn id="118" idx="0"/>
          </p:cNvCxnSpPr>
          <p:nvPr/>
        </p:nvCxnSpPr>
        <p:spPr>
          <a:xfrm>
            <a:off x="3894512" y="4042876"/>
            <a:ext cx="0" cy="312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" idx="2"/>
            <a:endCxn id="105" idx="1"/>
          </p:cNvCxnSpPr>
          <p:nvPr/>
        </p:nvCxnSpPr>
        <p:spPr>
          <a:xfrm rot="16200000" flipH="1">
            <a:off x="1010510" y="2902523"/>
            <a:ext cx="1074812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920303" y="40232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9" name="순서도: 연결자 128"/>
          <p:cNvSpPr/>
          <p:nvPr/>
        </p:nvSpPr>
        <p:spPr>
          <a:xfrm>
            <a:off x="3793009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1" name="직선 화살표 연결선 130"/>
          <p:cNvCxnSpPr>
            <a:stCxn id="118" idx="2"/>
            <a:endCxn id="129" idx="0"/>
          </p:cNvCxnSpPr>
          <p:nvPr/>
        </p:nvCxnSpPr>
        <p:spPr>
          <a:xfrm>
            <a:off x="3894512" y="4715137"/>
            <a:ext cx="0" cy="3309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92" idx="1"/>
            <a:endCxn id="129" idx="6"/>
          </p:cNvCxnSpPr>
          <p:nvPr/>
        </p:nvCxnSpPr>
        <p:spPr>
          <a:xfrm flipH="1">
            <a:off x="3996014" y="5147608"/>
            <a:ext cx="21272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1013552" y="317672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H="1">
            <a:off x="1013552" y="325147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연결자 64"/>
          <p:cNvSpPr/>
          <p:nvPr/>
        </p:nvSpPr>
        <p:spPr>
          <a:xfrm>
            <a:off x="2408612" y="504610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7" name="직선 화살표 연결선 66"/>
          <p:cNvCxnSpPr>
            <a:stCxn id="129" idx="2"/>
            <a:endCxn id="65" idx="6"/>
          </p:cNvCxnSpPr>
          <p:nvPr/>
        </p:nvCxnSpPr>
        <p:spPr>
          <a:xfrm flipH="1">
            <a:off x="2611617" y="5147608"/>
            <a:ext cx="118139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4738909" y="2428112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상담필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0" name="직선 화살표 연결선 79"/>
          <p:cNvCxnSpPr>
            <a:stCxn id="78" idx="3"/>
            <a:endCxn id="55" idx="1"/>
          </p:cNvCxnSpPr>
          <p:nvPr/>
        </p:nvCxnSpPr>
        <p:spPr>
          <a:xfrm flipV="1">
            <a:off x="5818909" y="2607316"/>
            <a:ext cx="1688793" cy="7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27705" y="2330317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2" name="꺾인 연결선 31"/>
          <p:cNvCxnSpPr>
            <a:stCxn id="78" idx="2"/>
            <a:endCxn id="51" idx="1"/>
          </p:cNvCxnSpPr>
          <p:nvPr/>
        </p:nvCxnSpPr>
        <p:spPr>
          <a:xfrm rot="16200000" flipH="1">
            <a:off x="5506799" y="2560221"/>
            <a:ext cx="388617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294188" y="28195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43" name="꺾인 연결선 42"/>
          <p:cNvCxnSpPr>
            <a:stCxn id="9" idx="0"/>
            <a:endCxn id="78" idx="0"/>
          </p:cNvCxnSpPr>
          <p:nvPr/>
        </p:nvCxnSpPr>
        <p:spPr>
          <a:xfrm rot="16200000" flipH="1">
            <a:off x="3894114" y="1043317"/>
            <a:ext cx="796" cy="2768794"/>
          </a:xfrm>
          <a:prstGeom prst="bentConnector3">
            <a:avLst>
              <a:gd name="adj1" fmla="val -2871859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709575" y="2094939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3709575" y="2169684"/>
            <a:ext cx="242371" cy="147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렌탈관리를</a:t>
            </a:r>
            <a:r>
              <a:rPr lang="ko-KR" altLang="en-US" dirty="0" smtClean="0"/>
              <a:t> 위한 프로세스로 사용자는 소비자로 </a:t>
            </a:r>
            <a:r>
              <a:rPr lang="ko-KR" altLang="en-US" dirty="0" err="1" smtClean="0"/>
              <a:t>렌트를</a:t>
            </a:r>
            <a:r>
              <a:rPr lang="ko-KR" altLang="en-US" dirty="0" smtClean="0"/>
              <a:t> 하기 위한 상품검색</a:t>
            </a:r>
            <a:r>
              <a:rPr lang="en-US" altLang="ko-KR" dirty="0"/>
              <a:t> </a:t>
            </a:r>
            <a:r>
              <a:rPr lang="ko-KR" altLang="en-US" dirty="0" smtClean="0"/>
              <a:t>및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구매에 이르는 업무관리 기능을 포함합니다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(P6)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0" y="5318147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등록요청</a:t>
            </a: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내부사용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직원등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권한부여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00" name="직선 화살표 연결선 99"/>
          <p:cNvCxnSpPr>
            <a:stCxn id="72" idx="2"/>
            <a:endCxn id="63" idx="0"/>
          </p:cNvCxnSpPr>
          <p:nvPr/>
        </p:nvCxnSpPr>
        <p:spPr>
          <a:xfrm>
            <a:off x="3894512" y="4246353"/>
            <a:ext cx="5557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/>
          <p:cNvSpPr/>
          <p:nvPr/>
        </p:nvSpPr>
        <p:spPr>
          <a:xfrm>
            <a:off x="3798566" y="466427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3354512" y="31415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5" name="직선 화살표 연결선 64"/>
          <p:cNvCxnSpPr>
            <a:stCxn id="11" idx="2"/>
            <a:endCxn id="64" idx="0"/>
          </p:cNvCxnSpPr>
          <p:nvPr/>
        </p:nvCxnSpPr>
        <p:spPr>
          <a:xfrm>
            <a:off x="3894512" y="2787316"/>
            <a:ext cx="0" cy="354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/>
          <p:cNvSpPr/>
          <p:nvPr/>
        </p:nvSpPr>
        <p:spPr>
          <a:xfrm>
            <a:off x="3354512" y="388635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회원인증</a:t>
            </a:r>
          </a:p>
        </p:txBody>
      </p:sp>
      <p:cxnSp>
        <p:nvCxnSpPr>
          <p:cNvPr id="78" name="직선 화살표 연결선 77"/>
          <p:cNvCxnSpPr>
            <a:stCxn id="64" idx="2"/>
            <a:endCxn id="72" idx="0"/>
          </p:cNvCxnSpPr>
          <p:nvPr/>
        </p:nvCxnSpPr>
        <p:spPr>
          <a:xfrm>
            <a:off x="3894512" y="3501576"/>
            <a:ext cx="0" cy="3847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3" idx="4"/>
            <a:endCxn id="16" idx="1"/>
          </p:cNvCxnSpPr>
          <p:nvPr/>
        </p:nvCxnSpPr>
        <p:spPr>
          <a:xfrm rot="16200000" flipH="1">
            <a:off x="5388450" y="3378897"/>
            <a:ext cx="630868" cy="36076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7507702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승인</a:t>
            </a:r>
          </a:p>
        </p:txBody>
      </p:sp>
      <p:cxnSp>
        <p:nvCxnSpPr>
          <p:cNvPr id="86" name="직선 화살표 연결선 85"/>
          <p:cNvCxnSpPr>
            <a:stCxn id="55" idx="2"/>
            <a:endCxn id="85" idx="0"/>
          </p:cNvCxnSpPr>
          <p:nvPr/>
        </p:nvCxnSpPr>
        <p:spPr>
          <a:xfrm>
            <a:off x="8047702" y="2787316"/>
            <a:ext cx="0" cy="3543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1" idx="2"/>
            <a:endCxn id="85" idx="1"/>
          </p:cNvCxnSpPr>
          <p:nvPr/>
        </p:nvCxnSpPr>
        <p:spPr>
          <a:xfrm rot="16200000" flipH="1">
            <a:off x="6819642" y="2633565"/>
            <a:ext cx="531724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/>
          <p:cNvSpPr/>
          <p:nvPr/>
        </p:nvSpPr>
        <p:spPr>
          <a:xfrm>
            <a:off x="1970115" y="314162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sp>
        <p:nvSpPr>
          <p:cNvPr id="96" name="순서도: 연결자 95"/>
          <p:cNvSpPr/>
          <p:nvPr/>
        </p:nvSpPr>
        <p:spPr>
          <a:xfrm>
            <a:off x="1024215" y="3220073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P6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7" name="직선 화살표 연결선 96"/>
          <p:cNvCxnSpPr>
            <a:stCxn id="96" idx="6"/>
            <a:endCxn id="93" idx="1"/>
          </p:cNvCxnSpPr>
          <p:nvPr/>
        </p:nvCxnSpPr>
        <p:spPr>
          <a:xfrm>
            <a:off x="1227220" y="3321576"/>
            <a:ext cx="742895" cy="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6" idx="0"/>
          </p:cNvCxnSpPr>
          <p:nvPr/>
        </p:nvCxnSpPr>
        <p:spPr>
          <a:xfrm>
            <a:off x="1125718" y="2787316"/>
            <a:ext cx="0" cy="4327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93" idx="2"/>
            <a:endCxn id="72" idx="1"/>
          </p:cNvCxnSpPr>
          <p:nvPr/>
        </p:nvCxnSpPr>
        <p:spPr>
          <a:xfrm rot="16200000" flipH="1">
            <a:off x="2649949" y="3361790"/>
            <a:ext cx="564728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처리 110"/>
          <p:cNvSpPr/>
          <p:nvPr/>
        </p:nvSpPr>
        <p:spPr>
          <a:xfrm>
            <a:off x="7507700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권한변경</a:t>
            </a:r>
          </a:p>
        </p:txBody>
      </p:sp>
      <p:sp>
        <p:nvSpPr>
          <p:cNvPr id="112" name="순서도: 연결자 111"/>
          <p:cNvSpPr/>
          <p:nvPr/>
        </p:nvSpPr>
        <p:spPr>
          <a:xfrm>
            <a:off x="7946197" y="396485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4" name="직선 화살표 연결선 113"/>
          <p:cNvCxnSpPr>
            <a:stCxn id="85" idx="2"/>
            <a:endCxn id="112" idx="0"/>
          </p:cNvCxnSpPr>
          <p:nvPr/>
        </p:nvCxnSpPr>
        <p:spPr>
          <a:xfrm flipH="1">
            <a:off x="8047700" y="3501625"/>
            <a:ext cx="2" cy="4632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2" idx="4"/>
            <a:endCxn id="111" idx="0"/>
          </p:cNvCxnSpPr>
          <p:nvPr/>
        </p:nvCxnSpPr>
        <p:spPr>
          <a:xfrm>
            <a:off x="8047700" y="4167855"/>
            <a:ext cx="0" cy="417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11" idx="1"/>
            <a:endCxn id="140" idx="2"/>
          </p:cNvCxnSpPr>
          <p:nvPr/>
        </p:nvCxnSpPr>
        <p:spPr>
          <a:xfrm rot="10800000">
            <a:off x="5278910" y="3501576"/>
            <a:ext cx="2228791" cy="126420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1" idx="2"/>
            <a:endCxn id="16" idx="0"/>
          </p:cNvCxnSpPr>
          <p:nvPr/>
        </p:nvCxnSpPr>
        <p:spPr>
          <a:xfrm>
            <a:off x="8047700" y="4945776"/>
            <a:ext cx="0" cy="3723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처리 125"/>
          <p:cNvSpPr/>
          <p:nvPr/>
        </p:nvSpPr>
        <p:spPr>
          <a:xfrm>
            <a:off x="1970114" y="458577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</a:t>
            </a:r>
          </a:p>
        </p:txBody>
      </p:sp>
      <p:cxnSp>
        <p:nvCxnSpPr>
          <p:cNvPr id="107" name="꺾인 연결선 106"/>
          <p:cNvCxnSpPr>
            <a:stCxn id="96" idx="4"/>
            <a:endCxn id="126" idx="1"/>
          </p:cNvCxnSpPr>
          <p:nvPr/>
        </p:nvCxnSpPr>
        <p:spPr>
          <a:xfrm rot="16200000" flipH="1">
            <a:off x="876567" y="3672229"/>
            <a:ext cx="1342698" cy="844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6" idx="3"/>
            <a:endCxn id="63" idx="2"/>
          </p:cNvCxnSpPr>
          <p:nvPr/>
        </p:nvCxnSpPr>
        <p:spPr>
          <a:xfrm>
            <a:off x="3050114" y="4765776"/>
            <a:ext cx="74845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651987" y="30445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900069" y="28645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0" name="순서도: 처리 139"/>
          <p:cNvSpPr/>
          <p:nvPr/>
        </p:nvSpPr>
        <p:spPr>
          <a:xfrm>
            <a:off x="4738909" y="314157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관리자요청</a:t>
            </a:r>
          </a:p>
        </p:txBody>
      </p:sp>
      <p:cxnSp>
        <p:nvCxnSpPr>
          <p:cNvPr id="141" name="꺾인 연결선 140"/>
          <p:cNvCxnSpPr>
            <a:stCxn id="140" idx="3"/>
            <a:endCxn id="41" idx="1"/>
          </p:cNvCxnSpPr>
          <p:nvPr/>
        </p:nvCxnSpPr>
        <p:spPr>
          <a:xfrm flipV="1">
            <a:off x="5818909" y="2609901"/>
            <a:ext cx="304397" cy="71167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37" idx="2"/>
            <a:endCxn id="140" idx="0"/>
          </p:cNvCxnSpPr>
          <p:nvPr/>
        </p:nvCxnSpPr>
        <p:spPr>
          <a:xfrm>
            <a:off x="5278909" y="2787316"/>
            <a:ext cx="0" cy="3542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사업 배경</a:t>
            </a:r>
            <a:endParaRPr lang="en-US" altLang="ko-KR" dirty="0" smtClean="0"/>
          </a:p>
          <a:p>
            <a:r>
              <a:rPr lang="ko-KR" altLang="en-US" dirty="0" smtClean="0"/>
              <a:t>사업 개요 및 목표</a:t>
            </a:r>
            <a:endParaRPr lang="en-US" altLang="ko-KR" dirty="0" smtClean="0"/>
          </a:p>
          <a:p>
            <a:r>
              <a:rPr lang="ko-KR" altLang="en-US" dirty="0" smtClean="0"/>
              <a:t>업무 분장</a:t>
            </a:r>
            <a:endParaRPr lang="en-US" altLang="ko-KR" dirty="0" smtClean="0"/>
          </a:p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ko-KR" altLang="en-US" dirty="0" smtClean="0"/>
              <a:t>플랫폼 구성도</a:t>
            </a:r>
            <a:endParaRPr lang="en-US" altLang="ko-KR" dirty="0" smtClean="0"/>
          </a:p>
          <a:p>
            <a:r>
              <a:rPr lang="ko-KR" altLang="en-US" dirty="0" smtClean="0"/>
              <a:t>업무 흐름도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사업 배경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가구의 급속한 증가에 따라 각종 생활가전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백색가전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주거 시설의 </a:t>
            </a:r>
            <a:r>
              <a:rPr lang="ko-KR" altLang="en-US" dirty="0" err="1" smtClean="0"/>
              <a:t>탈소유화</a:t>
            </a:r>
            <a:r>
              <a:rPr lang="ko-KR" altLang="en-US" dirty="0" smtClean="0"/>
              <a:t> 현상이 가속되고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 생활가전 및 주거 시설을 소유하지 않고 사용할 수 있는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서비스의 수요가 증가될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서비스 제공에 요구되는 플랫폼을 제공하여 시장의 선점효과가 예상됩니다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배경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9" name="직사각형 2048"/>
          <p:cNvSpPr/>
          <p:nvPr/>
        </p:nvSpPr>
        <p:spPr>
          <a:xfrm>
            <a:off x="2067536" y="2261267"/>
            <a:ext cx="500810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가구 증가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따른 </a:t>
            </a:r>
            <a:r>
              <a:rPr lang="ko-KR" altLang="en-US" sz="24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라이프 스타일의 변화</a:t>
            </a:r>
            <a:endParaRPr lang="ko-KR" altLang="en-US" sz="2000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6" name="Picture 8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7" y="3392488"/>
            <a:ext cx="2104953" cy="25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이등변 삼각형 2054"/>
          <p:cNvSpPr/>
          <p:nvPr/>
        </p:nvSpPr>
        <p:spPr>
          <a:xfrm rot="5400000">
            <a:off x="2222148" y="4463418"/>
            <a:ext cx="1499702" cy="28535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4237" y="2963832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가구의 증가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2058" name="표 20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95556"/>
              </p:ext>
            </p:extLst>
          </p:nvPr>
        </p:nvGraphicFramePr>
        <p:xfrm>
          <a:off x="3404595" y="3740112"/>
          <a:ext cx="5267503" cy="1731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893">
                  <a:extLst>
                    <a:ext uri="{9D8B030D-6E8A-4147-A177-3AD203B41FA5}">
                      <a16:colId xmlns="" xmlns:a16="http://schemas.microsoft.com/office/drawing/2014/main" val="971796331"/>
                    </a:ext>
                  </a:extLst>
                </a:gridCol>
                <a:gridCol w="1309888">
                  <a:extLst>
                    <a:ext uri="{9D8B030D-6E8A-4147-A177-3AD203B41FA5}">
                      <a16:colId xmlns="" xmlns:a16="http://schemas.microsoft.com/office/drawing/2014/main" val="2534523037"/>
                    </a:ext>
                  </a:extLst>
                </a:gridCol>
                <a:gridCol w="467246">
                  <a:extLst>
                    <a:ext uri="{9D8B030D-6E8A-4147-A177-3AD203B41FA5}">
                      <a16:colId xmlns="" xmlns:a16="http://schemas.microsoft.com/office/drawing/2014/main" val="3866259015"/>
                    </a:ext>
                  </a:extLst>
                </a:gridCol>
                <a:gridCol w="467246">
                  <a:extLst>
                    <a:ext uri="{9D8B030D-6E8A-4147-A177-3AD203B41FA5}">
                      <a16:colId xmlns="" xmlns:a16="http://schemas.microsoft.com/office/drawing/2014/main" val="3206069583"/>
                    </a:ext>
                  </a:extLst>
                </a:gridCol>
                <a:gridCol w="467246">
                  <a:extLst>
                    <a:ext uri="{9D8B030D-6E8A-4147-A177-3AD203B41FA5}">
                      <a16:colId xmlns="" xmlns:a16="http://schemas.microsoft.com/office/drawing/2014/main" val="257123135"/>
                    </a:ext>
                  </a:extLst>
                </a:gridCol>
                <a:gridCol w="467246">
                  <a:extLst>
                    <a:ext uri="{9D8B030D-6E8A-4147-A177-3AD203B41FA5}">
                      <a16:colId xmlns="" xmlns:a16="http://schemas.microsoft.com/office/drawing/2014/main" val="795921720"/>
                    </a:ext>
                  </a:extLst>
                </a:gridCol>
                <a:gridCol w="467246">
                  <a:extLst>
                    <a:ext uri="{9D8B030D-6E8A-4147-A177-3AD203B41FA5}">
                      <a16:colId xmlns="" xmlns:a16="http://schemas.microsoft.com/office/drawing/2014/main" val="1691738050"/>
                    </a:ext>
                  </a:extLst>
                </a:gridCol>
                <a:gridCol w="467246">
                  <a:extLst>
                    <a:ext uri="{9D8B030D-6E8A-4147-A177-3AD203B41FA5}">
                      <a16:colId xmlns="" xmlns:a16="http://schemas.microsoft.com/office/drawing/2014/main" val="3563676213"/>
                    </a:ext>
                  </a:extLst>
                </a:gridCol>
                <a:gridCol w="467246">
                  <a:extLst>
                    <a:ext uri="{9D8B030D-6E8A-4147-A177-3AD203B41FA5}">
                      <a16:colId xmlns="" xmlns:a16="http://schemas.microsoft.com/office/drawing/2014/main" val="1429151776"/>
                    </a:ext>
                  </a:extLst>
                </a:gridCol>
              </a:tblGrid>
              <a:tr h="432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시도별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품목별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234699"/>
                  </a:ext>
                </a:extLst>
              </a:tr>
              <a:tr h="43299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전국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의복대여료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0101032"/>
                  </a:ext>
                </a:extLst>
              </a:tr>
              <a:tr h="432991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가전제품렌탈비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7651672"/>
                  </a:ext>
                </a:extLst>
              </a:tr>
              <a:tr h="432991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건강기기렌탈비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72000" marR="72000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0351358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171763" y="296383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 형태의 변화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59" name="직사각형 2058"/>
          <p:cNvSpPr/>
          <p:nvPr/>
        </p:nvSpPr>
        <p:spPr>
          <a:xfrm>
            <a:off x="5391150" y="4182040"/>
            <a:ext cx="3280948" cy="1290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1" name="직선 화살표 연결선 2060"/>
          <p:cNvCxnSpPr/>
          <p:nvPr/>
        </p:nvCxnSpPr>
        <p:spPr>
          <a:xfrm>
            <a:off x="5391150" y="5749948"/>
            <a:ext cx="3280948" cy="0"/>
          </a:xfrm>
          <a:prstGeom prst="straightConnector1">
            <a:avLst/>
          </a:prstGeom>
          <a:ln w="127000" cap="rnd">
            <a:solidFill>
              <a:srgbClr val="C0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229160" y="5565282"/>
            <a:ext cx="160492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지속적인 증가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04595" y="3462240"/>
            <a:ext cx="4269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통계청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전국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단위별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소비자물가지수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(2010 ~ 2016)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유관항목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5999" y="5960532"/>
            <a:ext cx="170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NewYork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Times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9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사업 개요 및 목표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사용자의 라이프 스타일의 변화에 따른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시장의 수요 확대 및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등의 기반 기술의  발달로 인한 사업 영역의 저변의 확대에 따라 선구적인 플랫폼 개발을 통한 시장 주도형 비즈니스 모델을 구현하고 확립함을 본 사업의 목적으로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사업 개요 및 목표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559666" y="2261267"/>
            <a:ext cx="4023858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관리 플랫폼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주도형 비즈니스 모델 구현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06794" y="3471694"/>
            <a:ext cx="2365300" cy="2256187"/>
            <a:chOff x="1918179" y="2195998"/>
            <a:chExt cx="5349396" cy="2866076"/>
          </a:xfrm>
        </p:grpSpPr>
        <p:sp>
          <p:nvSpPr>
            <p:cNvPr id="15" name="직사각형 14"/>
            <p:cNvSpPr/>
            <p:nvPr/>
          </p:nvSpPr>
          <p:spPr>
            <a:xfrm>
              <a:off x="1918179" y="2195998"/>
              <a:ext cx="5349396" cy="30419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As-Is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특정 품목에 국한된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서비스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고객과의 소통 부재로 인한 품목 설정의 미흡함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확대를 반영하지 못한 비즈니스 모델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라이프 스타일과의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이격발생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74343" y="3145061"/>
            <a:ext cx="3050161" cy="2909455"/>
            <a:chOff x="1918179" y="2195998"/>
            <a:chExt cx="5349396" cy="2866076"/>
          </a:xfrm>
        </p:grpSpPr>
        <p:sp>
          <p:nvSpPr>
            <p:cNvPr id="18" name="직사각형 17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To-Be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18179" y="2500194"/>
              <a:ext cx="5349396" cy="2561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품목에 구애 받지않는 플랫폼 기반의 서비스 제공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 고객 소통을 통해 지속적인 서비스 향상의 원천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Data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취합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니즈의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확대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고객 소통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비즈니스 모델 반영의 선순환 확립</a:t>
              </a: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sym typeface="Wingdings" panose="05000000000000000000" pitchFamily="2" charset="2"/>
                </a:rPr>
                <a:t>소비자의 라이프 스타일 반영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4156364" y="3711158"/>
            <a:ext cx="814647" cy="20167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업무 분장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본 사업의 인력구성 방안은 향후 정의하겠습니다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분장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86000" y="35675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TBD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2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종합 </a:t>
            </a:r>
            <a:r>
              <a:rPr lang="ko-KR" altLang="en-US" dirty="0" err="1" smtClean="0"/>
              <a:t>렌탈</a:t>
            </a:r>
            <a:r>
              <a:rPr lang="ko-KR" altLang="en-US" dirty="0" smtClean="0"/>
              <a:t> 관리 플랫폼을 구현하기 위한 세부 기술로는 웹어플리케이션의 </a:t>
            </a:r>
            <a:r>
              <a:rPr lang="en-US" altLang="ko-KR" dirty="0" smtClean="0"/>
              <a:t>Spring Framework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Framework</a:t>
            </a:r>
            <a:r>
              <a:rPr lang="ko-KR" altLang="en-US" dirty="0" smtClean="0"/>
              <a:t>등의 프레임워크를 도입하여 안정성 및 생산성을 향상시키며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ZXing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도입을 통해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코드로의 사용범위 확대를 지향합니다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용 기술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574895" y="2300139"/>
            <a:ext cx="39934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종합 </a:t>
            </a:r>
            <a:r>
              <a:rPr lang="ko-KR" altLang="en-US" sz="2000" dirty="0" err="1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</a:t>
            </a:r>
            <a:r>
              <a:rPr lang="ko-KR" altLang="en-US" sz="2000" dirty="0" smtClean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관리 플랫폼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필요 기술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5718" y="3030708"/>
            <a:ext cx="4939126" cy="3077596"/>
            <a:chOff x="1918179" y="2195998"/>
            <a:chExt cx="5349396" cy="3909527"/>
          </a:xfrm>
        </p:grpSpPr>
        <p:sp>
          <p:nvSpPr>
            <p:cNvPr id="30" name="직사각형 29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70260" y="3030708"/>
            <a:ext cx="2630009" cy="3077596"/>
            <a:chOff x="1918179" y="2195998"/>
            <a:chExt cx="5349396" cy="3909527"/>
          </a:xfrm>
        </p:grpSpPr>
        <p:sp>
          <p:nvSpPr>
            <p:cNvPr id="33" name="직사각형 32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801717" y="342900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Framework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1717" y="387356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Security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1717" y="431813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Framework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1717" y="4765554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JDBC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1717" y="521297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Jquery.js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1717" y="5659312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Zxing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34068" y="3429000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Charting Tools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83317" y="342899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83317" y="3873569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Zxing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83317" y="431813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Spring Framework I/F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34068" y="3873568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HTML5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34068" y="4318137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JSTL / 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4068" y="4765553"/>
            <a:ext cx="2170426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Servlet JSP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538850" y="3495435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538850" y="417047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8850" y="4854048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38850" y="5528411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38850" y="2779526"/>
            <a:ext cx="651135" cy="26476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89985" y="2195999"/>
            <a:ext cx="5229990" cy="3077596"/>
            <a:chOff x="1918179" y="2195998"/>
            <a:chExt cx="5349396" cy="3909527"/>
          </a:xfrm>
        </p:grpSpPr>
        <p:sp>
          <p:nvSpPr>
            <p:cNvPr id="36" name="직사각형 35"/>
            <p:cNvSpPr/>
            <p:nvPr/>
          </p:nvSpPr>
          <p:spPr>
            <a:xfrm>
              <a:off x="1918179" y="2195998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Web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18179" y="2500193"/>
              <a:ext cx="5349396" cy="3605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플랫폼 구성도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렌탈관리</a:t>
            </a:r>
            <a:r>
              <a:rPr lang="ko-KR" altLang="en-US" dirty="0" smtClean="0"/>
              <a:t> 플랫폼은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API</a:t>
            </a:r>
            <a:r>
              <a:rPr lang="ko-KR" altLang="en-US" dirty="0" smtClean="0"/>
              <a:t>를 제공하여 기존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시스템의 연동을 용이하게 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 대한 통합 인터페이스를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코어 어플리케이션인 </a:t>
            </a:r>
            <a:r>
              <a:rPr lang="en-US" altLang="ko-KR" dirty="0" err="1" smtClean="0"/>
              <a:t>ReMP</a:t>
            </a:r>
            <a:r>
              <a:rPr lang="en-US" altLang="ko-KR" dirty="0" smtClean="0"/>
              <a:t> core</a:t>
            </a:r>
            <a:r>
              <a:rPr lang="ko-KR" altLang="en-US" dirty="0" smtClean="0"/>
              <a:t>를 제공하며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활용을 통한 </a:t>
            </a:r>
            <a:r>
              <a:rPr lang="en-US" altLang="ko-KR" dirty="0" smtClean="0"/>
              <a:t>Add-on </a:t>
            </a:r>
            <a:r>
              <a:rPr lang="ko-KR" altLang="en-US" dirty="0" smtClean="0"/>
              <a:t>시스템 개발 환경을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플랫폼 구성도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61594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1594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999" y="2500193"/>
            <a:ext cx="1142851" cy="360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999" y="2195998"/>
            <a:ext cx="1142851" cy="304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01599" y="5273594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판매관리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7701599" y="4396901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자산관리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7701599" y="3520208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품목관리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7701599" y="2643515"/>
            <a:ext cx="971550" cy="648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회원관리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rot="16200000">
            <a:off x="-90346" y="3967303"/>
            <a:ext cx="3909527" cy="366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렌탈관리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플랫폼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/ User Interface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62669" y="2592985"/>
            <a:ext cx="1228725" cy="2528560"/>
            <a:chOff x="2760993" y="2643515"/>
            <a:chExt cx="1228725" cy="2528560"/>
          </a:xfrm>
        </p:grpSpPr>
        <p:sp>
          <p:nvSpPr>
            <p:cNvPr id="32" name="직사각형 31"/>
            <p:cNvSpPr/>
            <p:nvPr/>
          </p:nvSpPr>
          <p:spPr>
            <a:xfrm>
              <a:off x="2760993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60993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48086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48086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상담관리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8086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직원관리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48086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권한관리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48086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관리자관리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545417" y="2590249"/>
            <a:ext cx="1228725" cy="2528560"/>
            <a:chOff x="4277362" y="2643515"/>
            <a:chExt cx="1228725" cy="2528560"/>
          </a:xfrm>
        </p:grpSpPr>
        <p:sp>
          <p:nvSpPr>
            <p:cNvPr id="7" name="직사각형 6"/>
            <p:cNvSpPr/>
            <p:nvPr/>
          </p:nvSpPr>
          <p:spPr>
            <a:xfrm>
              <a:off x="4277362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7362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364455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자산등록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64455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변경관리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64455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64455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출고관리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364455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실사관리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28165" y="2590249"/>
            <a:ext cx="1228725" cy="2528560"/>
            <a:chOff x="5793731" y="2643515"/>
            <a:chExt cx="1228725" cy="2528560"/>
          </a:xfrm>
        </p:grpSpPr>
        <p:sp>
          <p:nvSpPr>
            <p:cNvPr id="34" name="직사각형 33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상품검색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렌탈신청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80824" y="390890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만족도조사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80824" y="432724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물품회수관리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80824" y="4740706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결제관리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89985" y="5404764"/>
            <a:ext cx="5229990" cy="698860"/>
            <a:chOff x="1918179" y="2195997"/>
            <a:chExt cx="5349396" cy="887774"/>
          </a:xfrm>
        </p:grpSpPr>
        <p:sp>
          <p:nvSpPr>
            <p:cNvPr id="57" name="직사각형 56"/>
            <p:cNvSpPr/>
            <p:nvPr/>
          </p:nvSpPr>
          <p:spPr>
            <a:xfrm>
              <a:off x="1918179" y="2195997"/>
              <a:ext cx="5349396" cy="30419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통합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렌탈관리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플랫폼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Android Native Application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18179" y="2500194"/>
              <a:ext cx="5349396" cy="5835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330148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26240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자산실사등록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22332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일괄처리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8425" y="5721828"/>
            <a:ext cx="1054538" cy="3041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실시결과조회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9092" y="2627697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ERP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9092" y="3317639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사업관리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9092" y="4007581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EDMS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19092" y="469752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모바일</a:t>
            </a:r>
            <a:endParaRPr lang="en-US" altLang="ko-KR" sz="12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9092" y="5387463"/>
            <a:ext cx="896664" cy="575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110913" y="2590249"/>
            <a:ext cx="1228725" cy="2528560"/>
            <a:chOff x="5793731" y="2643515"/>
            <a:chExt cx="1228725" cy="2528560"/>
          </a:xfrm>
        </p:grpSpPr>
        <p:sp>
          <p:nvSpPr>
            <p:cNvPr id="76" name="직사각형 75"/>
            <p:cNvSpPr/>
            <p:nvPr/>
          </p:nvSpPr>
          <p:spPr>
            <a:xfrm>
              <a:off x="5793731" y="2947710"/>
              <a:ext cx="1228725" cy="2224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793731" y="2643515"/>
              <a:ext cx="1228725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80824" y="3066398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매출통계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880824" y="3487653"/>
              <a:ext cx="1054538" cy="304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이용통계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자산입고에</a:t>
            </a:r>
            <a:r>
              <a:rPr lang="ko-KR" altLang="en-US" dirty="0" smtClean="0"/>
              <a:t> 따른 업무 프로세스로 자산 입고 중 점검 및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영업대기까지의 </a:t>
            </a:r>
            <a:r>
              <a:rPr lang="ko-KR" altLang="en-US" dirty="0" err="1" smtClean="0"/>
              <a:t>필요기능입니다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입고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(P1)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입고요청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P2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보유자산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1"/>
            <a:endCxn id="10" idx="6"/>
          </p:cNvCxnSpPr>
          <p:nvPr/>
        </p:nvCxnSpPr>
        <p:spPr>
          <a:xfrm flipH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입고대기전환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점검필요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입고처리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</a:t>
            </a: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출고전환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0" name="직선 화살표 연결선 69"/>
          <p:cNvCxnSpPr>
            <a:stCxn id="60" idx="4"/>
            <a:endCxn id="69" idx="0"/>
          </p:cNvCxnSpPr>
          <p:nvPr/>
        </p:nvCxnSpPr>
        <p:spPr>
          <a:xfrm>
            <a:off x="8047702" y="32803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P3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입고완료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수리여부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방출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순서도: 처리 98"/>
          <p:cNvSpPr/>
          <p:nvPr/>
        </p:nvSpPr>
        <p:spPr>
          <a:xfrm>
            <a:off x="4738909" y="3570613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입고수리대기</a:t>
            </a:r>
          </a:p>
        </p:txBody>
      </p:sp>
      <p:cxnSp>
        <p:nvCxnSpPr>
          <p:cNvPr id="100" name="직선 화살표 연결선 99"/>
          <p:cNvCxnSpPr>
            <a:stCxn id="86" idx="1"/>
            <a:endCxn id="99" idx="3"/>
          </p:cNvCxnSpPr>
          <p:nvPr/>
        </p:nvCxnSpPr>
        <p:spPr>
          <a:xfrm flipH="1">
            <a:off x="5818909" y="3750153"/>
            <a:ext cx="304397" cy="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9006" y="345628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내부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4738909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</a:t>
            </a:r>
          </a:p>
        </p:txBody>
      </p:sp>
      <p:cxnSp>
        <p:nvCxnSpPr>
          <p:cNvPr id="107" name="직선 화살표 연결선 106"/>
          <p:cNvCxnSpPr>
            <a:stCxn id="99" idx="2"/>
            <a:endCxn id="105" idx="0"/>
          </p:cNvCxnSpPr>
          <p:nvPr/>
        </p:nvCxnSpPr>
        <p:spPr>
          <a:xfrm>
            <a:off x="5278909" y="3930613"/>
            <a:ext cx="0" cy="2093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5" idx="3"/>
            <a:endCxn id="85" idx="1"/>
          </p:cNvCxnSpPr>
          <p:nvPr/>
        </p:nvCxnSpPr>
        <p:spPr>
          <a:xfrm>
            <a:off x="5818909" y="4320008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/>
          <p:cNvSpPr/>
          <p:nvPr/>
        </p:nvSpPr>
        <p:spPr>
          <a:xfrm>
            <a:off x="3361040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BoM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전개</a:t>
            </a:r>
          </a:p>
        </p:txBody>
      </p:sp>
      <p:cxnSp>
        <p:nvCxnSpPr>
          <p:cNvPr id="112" name="꺾인 연결선 111"/>
          <p:cNvCxnSpPr>
            <a:stCxn id="110" idx="3"/>
          </p:cNvCxnSpPr>
          <p:nvPr/>
        </p:nvCxnSpPr>
        <p:spPr>
          <a:xfrm>
            <a:off x="4441040" y="3747985"/>
            <a:ext cx="837869" cy="287095"/>
          </a:xfrm>
          <a:prstGeom prst="bentConnector3">
            <a:avLst>
              <a:gd name="adj1" fmla="val 2222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처리 113"/>
          <p:cNvSpPr/>
          <p:nvPr/>
        </p:nvSpPr>
        <p:spPr>
          <a:xfrm>
            <a:off x="3362021" y="4137087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자산반영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6" name="직선 화살표 연결선 115"/>
          <p:cNvCxnSpPr>
            <a:stCxn id="110" idx="2"/>
            <a:endCxn id="114" idx="0"/>
          </p:cNvCxnSpPr>
          <p:nvPr/>
        </p:nvCxnSpPr>
        <p:spPr>
          <a:xfrm>
            <a:off x="3901040" y="3927985"/>
            <a:ext cx="981" cy="2091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연결자 117"/>
          <p:cNvSpPr/>
          <p:nvPr/>
        </p:nvSpPr>
        <p:spPr>
          <a:xfrm>
            <a:off x="2408612" y="3640384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9" name="직선 화살표 연결선 118"/>
          <p:cNvCxnSpPr>
            <a:stCxn id="118" idx="6"/>
            <a:endCxn id="110" idx="1"/>
          </p:cNvCxnSpPr>
          <p:nvPr/>
        </p:nvCxnSpPr>
        <p:spPr>
          <a:xfrm>
            <a:off x="2611617" y="3741887"/>
            <a:ext cx="749423" cy="60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5" name="직선 화살표 연결선 134"/>
          <p:cNvCxnSpPr>
            <a:stCxn id="81" idx="2"/>
            <a:endCxn id="85" idx="3"/>
          </p:cNvCxnSpPr>
          <p:nvPr/>
        </p:nvCxnSpPr>
        <p:spPr>
          <a:xfrm flipH="1">
            <a:off x="7203306" y="4317088"/>
            <a:ext cx="742893" cy="2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85" idx="2"/>
            <a:endCxn id="127" idx="1"/>
          </p:cNvCxnSpPr>
          <p:nvPr/>
        </p:nvCxnSpPr>
        <p:spPr>
          <a:xfrm rot="16200000" flipH="1">
            <a:off x="6905503" y="4257810"/>
            <a:ext cx="360000" cy="84439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14" idx="1"/>
            <a:endCxn id="118" idx="4"/>
          </p:cNvCxnSpPr>
          <p:nvPr/>
        </p:nvCxnSpPr>
        <p:spPr>
          <a:xfrm rot="10800000">
            <a:off x="2510115" y="3843389"/>
            <a:ext cx="851906" cy="4736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업무 흐름도</a:t>
            </a:r>
            <a:r>
              <a:rPr lang="en-US" altLang="ko-KR" dirty="0" smtClean="0"/>
              <a:t>(Core)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신규자산의</a:t>
            </a:r>
            <a:r>
              <a:rPr lang="ko-KR" altLang="en-US" dirty="0"/>
              <a:t> </a:t>
            </a:r>
            <a:r>
              <a:rPr lang="ko-KR" altLang="en-US" dirty="0" smtClean="0"/>
              <a:t>분류 및 </a:t>
            </a:r>
            <a:r>
              <a:rPr lang="ko-KR" altLang="en-US" dirty="0" err="1" smtClean="0"/>
              <a:t>관리품목에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 발급을 통한 </a:t>
            </a:r>
            <a:r>
              <a:rPr lang="ko-KR" altLang="en-US" dirty="0" err="1" smtClean="0"/>
              <a:t>자산등록과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대기자산의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렌탈등록</a:t>
            </a:r>
            <a:r>
              <a:rPr lang="ko-KR" altLang="en-US" dirty="0" smtClean="0"/>
              <a:t> 업무 프로세스입니다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51999" y="1747749"/>
            <a:ext cx="8663166" cy="288000"/>
            <a:chOff x="251999" y="1747749"/>
            <a:chExt cx="8663166" cy="288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251999" y="1747749"/>
              <a:ext cx="288000" cy="288000"/>
              <a:chOff x="251999" y="1747749"/>
              <a:chExt cx="2829384" cy="282938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51999" y="1747749"/>
                <a:ext cx="2829384" cy="28293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CirclePour">
                  <a:avLst/>
                </a:prstTxWarp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포인트가 4개인 별 19"/>
              <p:cNvSpPr/>
              <p:nvPr/>
            </p:nvSpPr>
            <p:spPr>
              <a:xfrm>
                <a:off x="252000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4개인 별 21"/>
              <p:cNvSpPr/>
              <p:nvPr/>
            </p:nvSpPr>
            <p:spPr>
              <a:xfrm>
                <a:off x="1666691" y="1747750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4개인 별 22"/>
              <p:cNvSpPr/>
              <p:nvPr/>
            </p:nvSpPr>
            <p:spPr>
              <a:xfrm>
                <a:off x="252000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포인트가 4개인 별 23"/>
              <p:cNvSpPr/>
              <p:nvPr/>
            </p:nvSpPr>
            <p:spPr>
              <a:xfrm>
                <a:off x="1666691" y="3162441"/>
                <a:ext cx="1414692" cy="1414692"/>
              </a:xfrm>
              <a:prstGeom prst="star4">
                <a:avLst>
                  <a:gd name="adj" fmla="val 43218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85718" y="1747749"/>
              <a:ext cx="8329447" cy="28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업무 흐름도 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신규자산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등록 프로세스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(P2)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" y="1747749"/>
              <a:ext cx="45719" cy="28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순서도: 수행의 시작/종료 2"/>
          <p:cNvSpPr/>
          <p:nvPr/>
        </p:nvSpPr>
        <p:spPr>
          <a:xfrm>
            <a:off x="585718" y="2427316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507701" y="5327608"/>
            <a:ext cx="1080000" cy="360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끝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970115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임시자산분류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1024215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354512" y="2427316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970115" y="2998882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수리자산등록</a:t>
            </a:r>
          </a:p>
        </p:txBody>
      </p:sp>
      <p:cxnSp>
        <p:nvCxnSpPr>
          <p:cNvPr id="13" name="꺾인 연결선 12"/>
          <p:cNvCxnSpPr>
            <a:stCxn id="11" idx="2"/>
            <a:endCxn id="27" idx="3"/>
          </p:cNvCxnSpPr>
          <p:nvPr/>
        </p:nvCxnSpPr>
        <p:spPr>
          <a:xfrm rot="5400000">
            <a:off x="3276531" y="2560901"/>
            <a:ext cx="391566" cy="8443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9" idx="1"/>
          </p:cNvCxnSpPr>
          <p:nvPr/>
        </p:nvCxnSpPr>
        <p:spPr>
          <a:xfrm>
            <a:off x="1665718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3"/>
            <a:endCxn id="11" idx="1"/>
          </p:cNvCxnSpPr>
          <p:nvPr/>
        </p:nvCxnSpPr>
        <p:spPr>
          <a:xfrm>
            <a:off x="3050115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/>
          <p:cNvSpPr/>
          <p:nvPr/>
        </p:nvSpPr>
        <p:spPr>
          <a:xfrm>
            <a:off x="4738909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영업자산등록</a:t>
            </a:r>
          </a:p>
        </p:txBody>
      </p:sp>
      <p:cxnSp>
        <p:nvCxnSpPr>
          <p:cNvPr id="38" name="직선 화살표 연결선 37"/>
          <p:cNvCxnSpPr>
            <a:stCxn id="37" idx="3"/>
            <a:endCxn id="41" idx="1"/>
          </p:cNvCxnSpPr>
          <p:nvPr/>
        </p:nvCxnSpPr>
        <p:spPr>
          <a:xfrm>
            <a:off x="5818909" y="2607316"/>
            <a:ext cx="304397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6123306" y="2429901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관리품목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4" name="직선 화살표 연결선 43"/>
          <p:cNvCxnSpPr>
            <a:stCxn id="11" idx="3"/>
            <a:endCxn id="37" idx="1"/>
          </p:cNvCxnSpPr>
          <p:nvPr/>
        </p:nvCxnSpPr>
        <p:spPr>
          <a:xfrm>
            <a:off x="4434512" y="2607316"/>
            <a:ext cx="3043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4828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2314" y="29117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123306" y="2996729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3" name="직선 화살표 연결선 52"/>
          <p:cNvCxnSpPr>
            <a:stCxn id="41" idx="2"/>
            <a:endCxn id="51" idx="0"/>
          </p:cNvCxnSpPr>
          <p:nvPr/>
        </p:nvCxnSpPr>
        <p:spPr>
          <a:xfrm>
            <a:off x="6663306" y="2789901"/>
            <a:ext cx="0" cy="206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/>
          <p:cNvSpPr/>
          <p:nvPr/>
        </p:nvSpPr>
        <p:spPr>
          <a:xfrm>
            <a:off x="7507702" y="2427316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QR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코드발급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7" name="직선 화살표 연결선 56"/>
          <p:cNvCxnSpPr>
            <a:stCxn id="41" idx="3"/>
            <a:endCxn id="55" idx="1"/>
          </p:cNvCxnSpPr>
          <p:nvPr/>
        </p:nvCxnSpPr>
        <p:spPr>
          <a:xfrm flipV="1">
            <a:off x="7203306" y="2607316"/>
            <a:ext cx="304396" cy="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7946199" y="3077380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>
            <a:stCxn id="55" idx="2"/>
            <a:endCxn id="60" idx="0"/>
          </p:cNvCxnSpPr>
          <p:nvPr/>
        </p:nvCxnSpPr>
        <p:spPr>
          <a:xfrm>
            <a:off x="8047702" y="2787316"/>
            <a:ext cx="0" cy="29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2"/>
            <a:endCxn id="51" idx="3"/>
          </p:cNvCxnSpPr>
          <p:nvPr/>
        </p:nvCxnSpPr>
        <p:spPr>
          <a:xfrm flipH="1" flipV="1">
            <a:off x="7203306" y="3176729"/>
            <a:ext cx="742893" cy="2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7507702" y="3567985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렌탈등록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4" name="직선 화살표 연결선 73"/>
          <p:cNvCxnSpPr>
            <a:stCxn id="69" idx="2"/>
            <a:endCxn id="81" idx="0"/>
          </p:cNvCxnSpPr>
          <p:nvPr/>
        </p:nvCxnSpPr>
        <p:spPr>
          <a:xfrm>
            <a:off x="8047702" y="3927985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41235" y="2352114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</a:t>
            </a:r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8978" y="27291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7946199" y="4215585"/>
            <a:ext cx="203005" cy="20300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123306" y="414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6123306" y="3570153"/>
            <a:ext cx="1080000" cy="360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영업전환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8" name="직선 화살표 연결선 87"/>
          <p:cNvCxnSpPr>
            <a:stCxn id="86" idx="3"/>
            <a:endCxn id="69" idx="1"/>
          </p:cNvCxnSpPr>
          <p:nvPr/>
        </p:nvCxnSpPr>
        <p:spPr>
          <a:xfrm flipV="1">
            <a:off x="7203306" y="3747985"/>
            <a:ext cx="304396" cy="21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51" idx="2"/>
            <a:endCxn id="86" idx="0"/>
          </p:cNvCxnSpPr>
          <p:nvPr/>
        </p:nvCxnSpPr>
        <p:spPr>
          <a:xfrm>
            <a:off x="6663306" y="3356729"/>
            <a:ext cx="0" cy="2134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41235" y="3474036"/>
            <a:ext cx="43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Yes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08978" y="3896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7" name="순서도: 처리 126"/>
          <p:cNvSpPr/>
          <p:nvPr/>
        </p:nvSpPr>
        <p:spPr>
          <a:xfrm>
            <a:off x="7507701" y="4680008"/>
            <a:ext cx="1080000" cy="360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영업대기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8" name="꺾인 연결선 137"/>
          <p:cNvCxnSpPr>
            <a:stCxn id="85" idx="1"/>
            <a:endCxn id="86" idx="1"/>
          </p:cNvCxnSpPr>
          <p:nvPr/>
        </p:nvCxnSpPr>
        <p:spPr>
          <a:xfrm rot="10800000">
            <a:off x="6123306" y="3750154"/>
            <a:ext cx="12700" cy="569855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7" idx="2"/>
            <a:endCxn id="16" idx="0"/>
          </p:cNvCxnSpPr>
          <p:nvPr/>
        </p:nvCxnSpPr>
        <p:spPr>
          <a:xfrm>
            <a:off x="8047701" y="5040008"/>
            <a:ext cx="0" cy="287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6" idx="2"/>
            <a:endCxn id="85" idx="0"/>
          </p:cNvCxnSpPr>
          <p:nvPr/>
        </p:nvCxnSpPr>
        <p:spPr>
          <a:xfrm>
            <a:off x="6663306" y="3930153"/>
            <a:ext cx="0" cy="2098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6"/>
            <a:endCxn id="27" idx="1"/>
          </p:cNvCxnSpPr>
          <p:nvPr/>
        </p:nvCxnSpPr>
        <p:spPr>
          <a:xfrm flipV="1">
            <a:off x="1227220" y="3178882"/>
            <a:ext cx="74289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81" idx="4"/>
            <a:endCxn id="127" idx="0"/>
          </p:cNvCxnSpPr>
          <p:nvPr/>
        </p:nvCxnSpPr>
        <p:spPr>
          <a:xfrm flipH="1">
            <a:off x="8047701" y="4418590"/>
            <a:ext cx="1" cy="2614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780</Words>
  <Application>Microsoft Office PowerPoint</Application>
  <PresentationFormat>화면 슬라이드 쇼(4:3)</PresentationFormat>
  <Paragraphs>290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ReMP : 종합 렌탈 관리 플랫폼 사업 제안서</vt:lpstr>
      <vt:lpstr>목차</vt:lpstr>
      <vt:lpstr>1. 사업 배경</vt:lpstr>
      <vt:lpstr>2. 사업 개요 및 목표</vt:lpstr>
      <vt:lpstr>3. 업무 분장</vt:lpstr>
      <vt:lpstr>4. 적용 기술</vt:lpstr>
      <vt:lpstr>5. 플랫폼 구성도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  <vt:lpstr>6. 업무 흐름도(Core)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74</cp:revision>
  <dcterms:created xsi:type="dcterms:W3CDTF">2017-11-05T09:42:13Z</dcterms:created>
  <dcterms:modified xsi:type="dcterms:W3CDTF">2017-11-06T10:43:03Z</dcterms:modified>
</cp:coreProperties>
</file>