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38"/>
  </p:notesMasterIdLst>
  <p:sldIdLst>
    <p:sldId id="256" r:id="rId2"/>
    <p:sldId id="282" r:id="rId3"/>
    <p:sldId id="257" r:id="rId4"/>
    <p:sldId id="272" r:id="rId5"/>
    <p:sldId id="269" r:id="rId6"/>
    <p:sldId id="270" r:id="rId7"/>
    <p:sldId id="271" r:id="rId8"/>
    <p:sldId id="273" r:id="rId9"/>
    <p:sldId id="278" r:id="rId10"/>
    <p:sldId id="305" r:id="rId11"/>
    <p:sldId id="307" r:id="rId12"/>
    <p:sldId id="309" r:id="rId13"/>
    <p:sldId id="310" r:id="rId14"/>
    <p:sldId id="311" r:id="rId15"/>
    <p:sldId id="304" r:id="rId16"/>
    <p:sldId id="314" r:id="rId17"/>
    <p:sldId id="315" r:id="rId18"/>
    <p:sldId id="316" r:id="rId19"/>
    <p:sldId id="317" r:id="rId20"/>
    <p:sldId id="318" r:id="rId21"/>
    <p:sldId id="319" r:id="rId22"/>
    <p:sldId id="274" r:id="rId23"/>
    <p:sldId id="279" r:id="rId24"/>
    <p:sldId id="275" r:id="rId25"/>
    <p:sldId id="280" r:id="rId26"/>
    <p:sldId id="297" r:id="rId27"/>
    <p:sldId id="298" r:id="rId28"/>
    <p:sldId id="288" r:id="rId29"/>
    <p:sldId id="291" r:id="rId30"/>
    <p:sldId id="299" r:id="rId31"/>
    <p:sldId id="301" r:id="rId32"/>
    <p:sldId id="300" r:id="rId33"/>
    <p:sldId id="302" r:id="rId34"/>
    <p:sldId id="283" r:id="rId35"/>
    <p:sldId id="277" r:id="rId36"/>
    <p:sldId id="281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5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04" autoAdjust="0"/>
  </p:normalViewPr>
  <p:slideViewPr>
    <p:cSldViewPr snapToGrid="0" showGuides="1">
      <p:cViewPr>
        <p:scale>
          <a:sx n="75" d="100"/>
          <a:sy n="75" d="100"/>
        </p:scale>
        <p:origin x="-1218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80"/>
    </p:cViewPr>
  </p:sorterViewPr>
  <p:notesViewPr>
    <p:cSldViewPr snapToGrid="0">
      <p:cViewPr varScale="1">
        <p:scale>
          <a:sx n="55" d="100"/>
          <a:sy n="55" d="100"/>
        </p:scale>
        <p:origin x="-285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419D9-B978-420A-9E0C-E322727C19EE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6E57B-5106-4899-8488-46CBAC855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526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6E57B-5106-4899-8488-46CBAC855D19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448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6E57B-5106-4899-8488-46CBAC855D1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021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6E57B-5106-4899-8488-46CBAC855D1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021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tatic.skillshare.com/uploads/parentClasses/8acfd2309dedcb7a2deb75264ae64bf6/d6dbe86c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35" y="1712399"/>
            <a:ext cx="9147735" cy="514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 userDrawn="1"/>
        </p:nvSpPr>
        <p:spPr>
          <a:xfrm>
            <a:off x="0" y="1712398"/>
            <a:ext cx="9144000" cy="6879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2997200" y="0"/>
            <a:ext cx="3073400" cy="685800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 userDrawn="1"/>
        </p:nvSpPr>
        <p:spPr>
          <a:xfrm>
            <a:off x="0" y="0"/>
            <a:ext cx="6019800" cy="6858000"/>
          </a:xfrm>
          <a:custGeom>
            <a:avLst/>
            <a:gdLst>
              <a:gd name="connsiteX0" fmla="*/ 0 w 6019800"/>
              <a:gd name="connsiteY0" fmla="*/ 0 h 6858000"/>
              <a:gd name="connsiteX1" fmla="*/ 2946400 w 6019800"/>
              <a:gd name="connsiteY1" fmla="*/ 0 h 6858000"/>
              <a:gd name="connsiteX2" fmla="*/ 6019800 w 6019800"/>
              <a:gd name="connsiteY2" fmla="*/ 6858000 h 6858000"/>
              <a:gd name="connsiteX3" fmla="*/ 2946400 w 6019800"/>
              <a:gd name="connsiteY3" fmla="*/ 6858000 h 6858000"/>
              <a:gd name="connsiteX4" fmla="*/ 0 w 60198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800" h="6858000">
                <a:moveTo>
                  <a:pt x="0" y="0"/>
                </a:moveTo>
                <a:lnTo>
                  <a:pt x="2946400" y="0"/>
                </a:lnTo>
                <a:lnTo>
                  <a:pt x="6019800" y="6858000"/>
                </a:lnTo>
                <a:lnTo>
                  <a:pt x="2946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0571" y="2463800"/>
            <a:ext cx="3996175" cy="1350276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570" y="3819161"/>
            <a:ext cx="3996175" cy="52953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9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부제목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8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문서이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1615" y="5589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문서이력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396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자유형 6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34999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 flipH="1">
            <a:off x="2295525" y="895350"/>
            <a:ext cx="0" cy="55530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36"/>
          <p:cNvSpPr>
            <a:spLocks noGrp="1"/>
          </p:cNvSpPr>
          <p:nvPr>
            <p:ph type="body" sz="quarter" idx="10" hasCustomPrompt="1"/>
          </p:nvPr>
        </p:nvSpPr>
        <p:spPr>
          <a:xfrm>
            <a:off x="2528475" y="895350"/>
            <a:ext cx="6410913" cy="5553074"/>
          </a:xfrm>
        </p:spPr>
        <p:txBody>
          <a:bodyPr anchor="t">
            <a:normAutofit/>
          </a:bodyPr>
          <a:lstStyle>
            <a:lvl1pPr marL="45720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250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  <a:lvl2pPr marL="457200" indent="0">
              <a:buFont typeface="+mj-lt"/>
              <a:buNone/>
              <a:defRPr/>
            </a:lvl2pPr>
          </a:lstStyle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endParaRPr lang="en-US" altLang="ko-KR" dirty="0" smtClean="0"/>
          </a:p>
        </p:txBody>
      </p:sp>
      <p:sp>
        <p:nvSpPr>
          <p:cNvPr id="22" name="직사각형 21"/>
          <p:cNvSpPr/>
          <p:nvPr userDrawn="1"/>
        </p:nvSpPr>
        <p:spPr>
          <a:xfrm>
            <a:off x="314212" y="895350"/>
            <a:ext cx="174836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3932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주요 템플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1615" y="55890"/>
            <a:ext cx="2265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1.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주요 </a:t>
            </a:r>
            <a:r>
              <a:rPr kumimoji="0" lang="ko-KR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탬플릿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518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회원관리 화면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1615" y="55890"/>
            <a:ext cx="3203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2.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회원관리 화면정의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0523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렌탈관리 화면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1615" y="55890"/>
            <a:ext cx="3203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3. </a:t>
            </a:r>
            <a:r>
              <a:rPr kumimoji="0" lang="ko-KR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렌탈관리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 화면정의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8024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자산관리 화면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1615" y="55890"/>
            <a:ext cx="3203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4.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자산관리 화면정의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5474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EIS 화면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1615" y="55890"/>
            <a:ext cx="2488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5. EIS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 화면정의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957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B8DBE-BF96-4C3E-B125-EB72D2531436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AEA7A-4944-4278-816E-2E7AF3949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8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3" r:id="rId3"/>
    <p:sldLayoutId id="2147483662" r:id="rId4"/>
    <p:sldLayoutId id="2147483664" r:id="rId5"/>
    <p:sldLayoutId id="2147483665" r:id="rId6"/>
    <p:sldLayoutId id="2147483666" r:id="rId7"/>
    <p:sldLayoutId id="2147483667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ReMP :</a:t>
            </a:r>
            <a:br>
              <a:rPr lang="en-US" altLang="ko-KR" smtClean="0"/>
            </a:br>
            <a:r>
              <a:rPr lang="ko-KR" altLang="en-US" smtClean="0"/>
              <a:t>화면정의서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smtClean="0"/>
              <a:t>2</a:t>
            </a:r>
            <a:r>
              <a:rPr lang="ko-KR" altLang="en-US" smtClean="0"/>
              <a:t>팀 팀장 이동훈</a:t>
            </a:r>
            <a:r>
              <a:rPr lang="en-US" altLang="ko-KR" smtClean="0"/>
              <a:t>, </a:t>
            </a:r>
            <a:r>
              <a:rPr lang="ko-KR" altLang="en-US" smtClean="0"/>
              <a:t>부팀장 김재림</a:t>
            </a:r>
            <a:endParaRPr lang="en-US" altLang="ko-KR" smtClean="0"/>
          </a:p>
          <a:p>
            <a:r>
              <a:rPr lang="ko-KR" altLang="en-US" smtClean="0"/>
              <a:t>팀원 이원호</a:t>
            </a:r>
            <a:r>
              <a:rPr lang="en-US" altLang="ko-KR" smtClean="0"/>
              <a:t>, </a:t>
            </a:r>
            <a:r>
              <a:rPr lang="ko-KR" altLang="en-US" smtClean="0"/>
              <a:t>팀원 이민정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1594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613100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탬플릿아이디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아이디찾기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아이디찾기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 찾기 화면입니다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" y="2152651"/>
            <a:ext cx="6562725" cy="428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아이디 찾기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|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비밀번호 찾기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9900" y="1685926"/>
            <a:ext cx="2019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2-1.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아이디찾기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비밀번호 찾기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탭메뉴로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구성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2-2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탭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2399" y="2581275"/>
            <a:ext cx="6562725" cy="3114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90800" y="2924175"/>
            <a:ext cx="2128838" cy="1928811"/>
            <a:chOff x="2590800" y="2924175"/>
            <a:chExt cx="2128838" cy="1928811"/>
          </a:xfrm>
        </p:grpSpPr>
        <p:sp>
          <p:nvSpPr>
            <p:cNvPr id="2" name="직사각형 1"/>
            <p:cNvSpPr/>
            <p:nvPr/>
          </p:nvSpPr>
          <p:spPr>
            <a:xfrm>
              <a:off x="2590800" y="2924175"/>
              <a:ext cx="2128838" cy="409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이름</a:t>
              </a:r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590800" y="3414711"/>
              <a:ext cx="2128838" cy="409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생년월일</a:t>
              </a:r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590800" y="3890961"/>
              <a:ext cx="2128838" cy="409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핸드폰번호</a:t>
              </a:r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590800" y="4433886"/>
              <a:ext cx="2128838" cy="419100"/>
            </a:xfrm>
            <a:prstGeom prst="rect">
              <a:avLst/>
            </a:prstGeom>
            <a:solidFill>
              <a:srgbClr val="325788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아이디 찾기</a:t>
              </a:r>
              <a:endParaRPr lang="ko-KR" altLang="en-US" sz="12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277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759250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탬플릿아이디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아이디찾기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결과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아이디찾기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결과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 찾기 결과 화면입니다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" y="2152651"/>
            <a:ext cx="6562725" cy="428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아이디 찾기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|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비밀번호 찾기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9900" y="1685926"/>
            <a:ext cx="2019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2-1.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아이디찾기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비밀번호 찾기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탭메뉴로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구성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2-2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탭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2399" y="2581275"/>
            <a:ext cx="6562725" cy="3114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443161" y="3476625"/>
            <a:ext cx="2209800" cy="1398746"/>
            <a:chOff x="2443161" y="3476625"/>
            <a:chExt cx="2209800" cy="1398746"/>
          </a:xfrm>
        </p:grpSpPr>
        <p:sp>
          <p:nvSpPr>
            <p:cNvPr id="11" name="직사각형 10"/>
            <p:cNvSpPr/>
            <p:nvPr/>
          </p:nvSpPr>
          <p:spPr>
            <a:xfrm>
              <a:off x="2443161" y="3476625"/>
              <a:ext cx="2209800" cy="1047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해당 정보의 아이디는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‘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dlalswjd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’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입니다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70632" y="4629150"/>
              <a:ext cx="13548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로그인 </a:t>
              </a:r>
              <a:r>
                <a:rPr lang="en-US" altLang="ko-KR" sz="1000" dirty="0" smtClean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| </a:t>
              </a:r>
              <a:r>
                <a:rPr lang="ko-KR" altLang="en-US" sz="1000" dirty="0" smtClean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비밀번호 찾기</a:t>
              </a:r>
              <a:endPara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80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202459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탬플릿아이디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비밀번호찾기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비밀번호찾기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 찾기 화면입니다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" y="2152651"/>
            <a:ext cx="6562725" cy="428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아이디 찾기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|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비밀번호 찾기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9900" y="1685926"/>
            <a:ext cx="2019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2-1.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아이디찾기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비밀번호 찾기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탭메뉴로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구성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2-2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탭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2399" y="2581275"/>
            <a:ext cx="6562725" cy="3114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590800" y="2924175"/>
            <a:ext cx="2128838" cy="1928811"/>
            <a:chOff x="2590800" y="2924175"/>
            <a:chExt cx="2128838" cy="1928811"/>
          </a:xfrm>
        </p:grpSpPr>
        <p:sp>
          <p:nvSpPr>
            <p:cNvPr id="13" name="직사각형 12"/>
            <p:cNvSpPr/>
            <p:nvPr/>
          </p:nvSpPr>
          <p:spPr>
            <a:xfrm>
              <a:off x="2590800" y="2924175"/>
              <a:ext cx="2128838" cy="409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아이디</a:t>
              </a:r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590800" y="3414711"/>
              <a:ext cx="2128838" cy="409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생년월일</a:t>
              </a:r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590800" y="3890961"/>
              <a:ext cx="2128838" cy="409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핸드폰번호</a:t>
              </a:r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90800" y="4433886"/>
              <a:ext cx="2128838" cy="419100"/>
            </a:xfrm>
            <a:prstGeom prst="rect">
              <a:avLst/>
            </a:prstGeom>
            <a:solidFill>
              <a:srgbClr val="325788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비밀번호 찾기</a:t>
              </a:r>
              <a:endParaRPr lang="ko-KR" altLang="en-US" sz="12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328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647431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탬플릿아이디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 찾기 결과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 찾기 결과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 찾기 결과 화면입니다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" y="2152651"/>
            <a:ext cx="6562725" cy="428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아이디 찾기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|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비밀번호 찾기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9900" y="1685926"/>
            <a:ext cx="2019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2-1.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아이디찾기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비밀번호 찾기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탭메뉴로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구성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2-2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탭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2399" y="2581275"/>
            <a:ext cx="6562725" cy="3114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443161" y="3476625"/>
            <a:ext cx="2209800" cy="1398738"/>
            <a:chOff x="2443161" y="3476625"/>
            <a:chExt cx="2209800" cy="1398738"/>
          </a:xfrm>
        </p:grpSpPr>
        <p:sp>
          <p:nvSpPr>
            <p:cNvPr id="11" name="직사각형 10"/>
            <p:cNvSpPr/>
            <p:nvPr/>
          </p:nvSpPr>
          <p:spPr>
            <a:xfrm>
              <a:off x="2443161" y="3476625"/>
              <a:ext cx="2209800" cy="1047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해당 정보의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이메일로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임시비밀번호를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발송하였습니다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44557" y="4629142"/>
              <a:ext cx="1043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로그인 하러 가기</a:t>
              </a:r>
              <a:endPara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59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023593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탬플릿아이디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화원가입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 화면입니다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2400" y="63817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" y="2152651"/>
            <a:ext cx="6562725" cy="428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회원가입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9900" y="1685926"/>
            <a:ext cx="2019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2-1.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아이디찾기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비밀번호 찾기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탭메뉴로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구성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2-2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탭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2399" y="2581275"/>
            <a:ext cx="6562725" cy="3800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400301" y="6058794"/>
            <a:ext cx="2425700" cy="419100"/>
            <a:chOff x="2452045" y="4433886"/>
            <a:chExt cx="2267593" cy="419100"/>
          </a:xfrm>
        </p:grpSpPr>
        <p:sp>
          <p:nvSpPr>
            <p:cNvPr id="16" name="직사각형 15"/>
            <p:cNvSpPr/>
            <p:nvPr/>
          </p:nvSpPr>
          <p:spPr>
            <a:xfrm>
              <a:off x="2452045" y="4433886"/>
              <a:ext cx="1203174" cy="419100"/>
            </a:xfrm>
            <a:prstGeom prst="rect">
              <a:avLst/>
            </a:prstGeom>
            <a:solidFill>
              <a:srgbClr val="325788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회원가입</a:t>
              </a:r>
              <a:endParaRPr lang="ko-KR" altLang="en-US" sz="12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5238" y="4433886"/>
              <a:ext cx="914400" cy="419100"/>
            </a:xfrm>
            <a:prstGeom prst="rect">
              <a:avLst/>
            </a:prstGeom>
            <a:solidFill>
              <a:srgbClr val="325788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취소</a:t>
              </a:r>
              <a:endParaRPr lang="ko-KR" altLang="en-US" sz="12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400300" y="2615000"/>
            <a:ext cx="2425700" cy="3347298"/>
            <a:chOff x="2590800" y="2700337"/>
            <a:chExt cx="2571750" cy="3537059"/>
          </a:xfrm>
        </p:grpSpPr>
        <p:sp>
          <p:nvSpPr>
            <p:cNvPr id="18" name="직사각형 17"/>
            <p:cNvSpPr/>
            <p:nvPr/>
          </p:nvSpPr>
          <p:spPr>
            <a:xfrm>
              <a:off x="2590800" y="4027040"/>
              <a:ext cx="2562352" cy="3795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비밀번호 확인</a:t>
              </a:r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590800" y="2700337"/>
              <a:ext cx="2562352" cy="3795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아이디</a:t>
              </a:r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590800" y="3154878"/>
              <a:ext cx="2562352" cy="3795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이름</a:t>
              </a:r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590800" y="3596181"/>
              <a:ext cx="2562352" cy="3795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비밀번호</a:t>
              </a:r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590800" y="4948120"/>
              <a:ext cx="2571750" cy="829650"/>
              <a:chOff x="2590800" y="4456720"/>
              <a:chExt cx="2571750" cy="829650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590800" y="4456720"/>
                <a:ext cx="1524127" cy="3795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주소</a:t>
                </a:r>
                <a:endPara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590800" y="4906849"/>
                <a:ext cx="2571750" cy="3795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나머지 주소</a:t>
                </a:r>
                <a:endPara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4210177" y="4475770"/>
                <a:ext cx="942975" cy="3356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우편번호 찾기</a:t>
                </a:r>
                <a:endPara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2590800" y="4500561"/>
              <a:ext cx="2571750" cy="3795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휴대폰번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호</a:t>
              </a:r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590800" y="5857875"/>
              <a:ext cx="2571750" cy="3795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카드번호 입력</a:t>
              </a:r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959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623672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없음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 요청 화면이다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권한 요청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22225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권한검색영역이다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부서명과 직급과 이름은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로그인된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아이디의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보여준다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헤드영역에서 선택한 권한이 디테일영역의 요청권한에 자동으로 입력된다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2399" y="2425700"/>
            <a:ext cx="1819275" cy="44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권한 조회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2401" y="2870200"/>
            <a:ext cx="1219200" cy="44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71601" y="2870200"/>
            <a:ext cx="600073" cy="44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검색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2401" y="3314700"/>
            <a:ext cx="1819273" cy="1866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□ 권한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□ 권한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■ 권한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□ 권한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259851"/>
              </p:ext>
            </p:extLst>
          </p:nvPr>
        </p:nvGraphicFramePr>
        <p:xfrm>
          <a:off x="2127250" y="2723478"/>
          <a:ext cx="4432300" cy="233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5950"/>
                <a:gridCol w="254635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요청부서  </a:t>
                      </a:r>
                      <a:r>
                        <a:rPr lang="en-US" altLang="ko-KR" sz="1000" dirty="0" smtClean="0"/>
                        <a:t>/ </a:t>
                      </a:r>
                      <a:r>
                        <a:rPr lang="ko-KR" altLang="en-US" sz="1000" dirty="0" smtClean="0"/>
                        <a:t>직급 </a:t>
                      </a:r>
                      <a:r>
                        <a:rPr lang="en-US" altLang="ko-KR" sz="1000" dirty="0" smtClean="0"/>
                        <a:t>: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요청자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: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요청 권한 </a:t>
                      </a:r>
                      <a:r>
                        <a:rPr lang="en-US" altLang="ko-KR" sz="1000" dirty="0" smtClean="0"/>
                        <a:t>: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요청 사유 </a:t>
                      </a:r>
                      <a:r>
                        <a:rPr lang="en-US" altLang="ko-KR" sz="1000" dirty="0" smtClean="0"/>
                        <a:t>: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651500" y="5181600"/>
            <a:ext cx="876300" cy="355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권한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요청</a:t>
            </a:r>
            <a:endParaRPr lang="ko-KR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744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014587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없음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 요청 목록 화면이다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권한 요청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22225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권한검색영역이다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부서명과 직급과 이름은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로그인된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아이디의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보여준다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헤드영역에서 선택한 권한이 디테일영역의 요청권한에 자동으로 입력된다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상태는 대기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승인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실패가 있다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2399" y="2425700"/>
            <a:ext cx="1819275" cy="44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권한 조회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2401" y="2870200"/>
            <a:ext cx="1219200" cy="44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71601" y="2870200"/>
            <a:ext cx="600073" cy="44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검색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2401" y="3314700"/>
            <a:ext cx="1819273" cy="1866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502961"/>
              </p:ext>
            </p:extLst>
          </p:nvPr>
        </p:nvGraphicFramePr>
        <p:xfrm>
          <a:off x="2027237" y="3182621"/>
          <a:ext cx="4513266" cy="1338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263"/>
                <a:gridCol w="928159"/>
                <a:gridCol w="752211"/>
                <a:gridCol w="605630"/>
                <a:gridCol w="1016000"/>
                <a:gridCol w="635003"/>
              </a:tblGrid>
              <a:tr h="334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No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신청 </a:t>
                      </a:r>
                      <a:r>
                        <a:rPr lang="ko-KR" altLang="en-US" sz="1000" dirty="0" err="1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권한명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권한 부서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신청자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신청일자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상태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영업담당자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경영지원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이민정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2017-11-13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대기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..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90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596827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마이페이지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마이페이지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마이페이지의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내정보수정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화면입니다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마이페이지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내 정보 수정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비밀번호 수정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탈퇴하기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1327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98900" y="5934075"/>
            <a:ext cx="787400" cy="266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저장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908300" y="2203451"/>
            <a:ext cx="2768600" cy="3568700"/>
            <a:chOff x="2844800" y="2603500"/>
            <a:chExt cx="2768600" cy="3568700"/>
          </a:xfrm>
        </p:grpSpPr>
        <p:sp>
          <p:nvSpPr>
            <p:cNvPr id="16" name="직사각형 15"/>
            <p:cNvSpPr/>
            <p:nvPr/>
          </p:nvSpPr>
          <p:spPr>
            <a:xfrm>
              <a:off x="5130800" y="3124200"/>
              <a:ext cx="457200" cy="33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수정</a:t>
              </a:r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844800" y="2603500"/>
              <a:ext cx="2159000" cy="33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이민정</a:t>
              </a:r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844800" y="3035300"/>
              <a:ext cx="2159000" cy="33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010-1235-1234</a:t>
              </a:r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844800" y="3403600"/>
              <a:ext cx="1346200" cy="33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주소</a:t>
              </a:r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305300" y="3403600"/>
              <a:ext cx="698500" cy="33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우편번호찾기</a:t>
              </a:r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844800" y="3733800"/>
              <a:ext cx="2159000" cy="33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나머지주소</a:t>
              </a:r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4800" y="4152900"/>
              <a:ext cx="2159000" cy="33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카드번호</a:t>
              </a:r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844800" y="4572000"/>
              <a:ext cx="2159000" cy="33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생년월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일</a:t>
              </a:r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143500" y="3403600"/>
              <a:ext cx="457200" cy="33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수정</a:t>
              </a:r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156200" y="4165600"/>
              <a:ext cx="457200" cy="33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수정</a:t>
              </a:r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2844800" y="4991100"/>
              <a:ext cx="2159000" cy="1181100"/>
              <a:chOff x="2832100" y="5105400"/>
              <a:chExt cx="2159000" cy="1181100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2832100" y="5105400"/>
                <a:ext cx="2159000" cy="3619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업무상태              </a:t>
                </a:r>
                <a:r>
                  <a:rPr lang="en-US" altLang="ko-K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V</a:t>
                </a:r>
                <a:endPara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2832100" y="5467350"/>
                <a:ext cx="2159000" cy="8191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2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업무중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  <a:p>
                <a:pPr algn="ctr"/>
                <a:r>
                  <a:rPr lang="ko-KR" altLang="en-US" sz="12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휴가중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  <a:p>
                <a:pPr algn="ctr"/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퇴사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  <a:p>
                <a:pPr algn="ctr"/>
                <a:r>
                  <a:rPr lang="ko-KR" altLang="en-US" sz="12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자리비움</a:t>
                </a:r>
                <a:endPara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297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513417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마이페이지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마이페이지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마이페이지의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비밀번호 변경을 위한 현재 비밀번호 확인 화면입니다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마이페이지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내 정보 수정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비밀번호 수정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탈퇴하기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1327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76600" y="3213100"/>
            <a:ext cx="1676400" cy="44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현재 비밀번호 입력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83000" y="4559302"/>
            <a:ext cx="863600" cy="380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다음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76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164357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마이페이지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마이페이지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마이페이지의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비밀번호 변경을 위한 화면입니다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마이페이지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내 정보 수정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비밀번호 수정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탈퇴하기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1327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76600" y="3213100"/>
            <a:ext cx="1676400" cy="44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변경할 비밀번호 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33800" y="4838699"/>
            <a:ext cx="863600" cy="380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저장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76600" y="3784600"/>
            <a:ext cx="1676400" cy="44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변경할 비밀번호 확인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571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475744"/>
              </p:ext>
            </p:extLst>
          </p:nvPr>
        </p:nvGraphicFramePr>
        <p:xfrm>
          <a:off x="152403" y="701759"/>
          <a:ext cx="8782047" cy="5519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672"/>
                <a:gridCol w="885825"/>
                <a:gridCol w="638175"/>
                <a:gridCol w="561975"/>
                <a:gridCol w="5158367"/>
                <a:gridCol w="1090033"/>
              </a:tblGrid>
              <a:tr h="266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일시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2011-11-09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화면정의서 </a:t>
                      </a:r>
                      <a:r>
                        <a:rPr lang="ko-KR" altLang="en-US" sz="9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탬플릿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작성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84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842191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마이페이지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마이페이지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마이페이지의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회원 탈퇴를 위한 화면입니다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마이페이지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내 정보 수정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비밀번호 수정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탈퇴하기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1327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76600" y="3213100"/>
            <a:ext cx="1676400" cy="44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현재 비밀번호 입력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683000" y="4559302"/>
            <a:ext cx="863600" cy="380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다음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920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32601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마이페이지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마이페이지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마이페이지의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회원 탈퇴를 위한 화면입니다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마이페이지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내 정보 수정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비밀번호 수정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탈퇴하기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1327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08648" y="4368802"/>
            <a:ext cx="863600" cy="380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확인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89519" y="3156922"/>
            <a:ext cx="2101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정말로 탈퇴 하시겠습니까</a:t>
            </a:r>
            <a:r>
              <a:rPr lang="en-US" altLang="ko-KR" sz="14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?</a:t>
            </a:r>
            <a:endParaRPr lang="ko-KR" altLang="en-US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67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주요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탬플릿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회원관리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3200" b="1" dirty="0" err="1" smtClean="0"/>
              <a:t>렌탈관리</a:t>
            </a:r>
            <a:r>
              <a:rPr lang="ko-KR" altLang="en-US" sz="3200" b="1" dirty="0" smtClean="0"/>
              <a:t> 화면정의</a:t>
            </a:r>
            <a:endParaRPr lang="en-US" altLang="ko-KR" sz="3200" b="1" dirty="0" smtClean="0"/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자산관리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EIS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16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225593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탬플릿아이디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해당페이지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Ex)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2017-11-00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이곳은 화면의 설명을 입력하는 화면입니다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" y="2152651"/>
            <a:ext cx="6562725" cy="428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2-1. Tap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9900" y="1685926"/>
            <a:ext cx="1491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2-1.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탭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2-2.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탭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2400" y="2581274"/>
            <a:ext cx="6562725" cy="3114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2-1. Tap Contents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931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주요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탬플릿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회원관리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렌탈관리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3200" b="1" dirty="0" smtClean="0"/>
              <a:t>자산관리 화면정의</a:t>
            </a:r>
            <a:endParaRPr lang="en-US" altLang="ko-KR" sz="3200" b="1" dirty="0" smtClean="0"/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EIS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5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215133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탬플릿아이디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해당페이지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Ex)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2017-11-00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이곳은 화면의 설명을 입력하는 화면입니다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" y="2152651"/>
            <a:ext cx="6562725" cy="428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2-1. Tap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9900" y="1685926"/>
            <a:ext cx="1491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2-1.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탭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2-2.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탭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2400" y="2581274"/>
            <a:ext cx="6562725" cy="3114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2-1. Tap Contents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00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440963"/>
              </p:ext>
            </p:extLst>
          </p:nvPr>
        </p:nvGraphicFramePr>
        <p:xfrm>
          <a:off x="152403" y="701759"/>
          <a:ext cx="8804296" cy="976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점검내역 작성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점검내역 작성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_1</a:t>
                      </a:r>
                      <a:endParaRPr lang="ko-KR" altLang="en-US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내부수리기사에게 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점검대기자산 리스트를 헤드영역에 보여주고 세부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영역에는 점검 등록하는 화면을 보여준다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점검하기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23241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점검대기중인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 보여주기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페이징처리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제품코드는 자산고유번호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자사에서 부여한 코드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상태가 점검대기인 리스트를 보여준다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상태에는 점검대기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수리대기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수리중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수리완료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수리불가능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외부수리중이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Font typeface="+mj-lt"/>
              <a:buAutoNum type="arabicPeriod" startAt="3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점검분류에는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박스로 내부수리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외부수리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수리불가능 선택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점검분류가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내부수리시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필요부품 항목이 생긴다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필요부품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박스에 부속품 코드와 부속품명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재고수량을 표기한다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부품을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선택후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추가버튼을 누르면  아래 행에 부속품명이 추가된다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등록버튼을 누르면 자산의 상태가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수리중으로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바뀐다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모든항목은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필수항목이다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55369"/>
              </p:ext>
            </p:extLst>
          </p:nvPr>
        </p:nvGraphicFramePr>
        <p:xfrm>
          <a:off x="152400" y="2775758"/>
          <a:ext cx="1990727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116"/>
                <a:gridCol w="833521"/>
                <a:gridCol w="87309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no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제품명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신청일자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effectLst/>
                        </a:rPr>
                        <a:t>CHPSI-8500L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2017-11-12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3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…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49382" y="2270701"/>
            <a:ext cx="894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점검대기 목록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727083"/>
              </p:ext>
            </p:extLst>
          </p:nvPr>
        </p:nvGraphicFramePr>
        <p:xfrm>
          <a:off x="2482356" y="2389922"/>
          <a:ext cx="3480294" cy="2572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2229"/>
                <a:gridCol w="1738065"/>
              </a:tblGrid>
              <a:tr h="1981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품목 </a:t>
                      </a: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정수기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제품명 </a:t>
                      </a: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CHPSI-8500L</a:t>
                      </a:r>
                      <a:endParaRPr lang="ko-KR" altLang="en-US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3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제품코드 </a:t>
                      </a: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 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A1038</a:t>
                      </a:r>
                      <a:endParaRPr lang="ko-KR" altLang="en-US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제조일자</a:t>
                      </a: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2017-01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0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신청일자 </a:t>
                      </a: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2017-11-12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점검분류 </a:t>
                      </a: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 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점검내용 </a:t>
                      </a: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 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점검내용작성부분</a:t>
                      </a:r>
                      <a:endParaRPr lang="en-US" altLang="ko-KR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latinLnBrk="1"/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63581" y="5065469"/>
            <a:ext cx="15969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  2  3  4  5  6  7  8  9  10 &gt;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41118" y="5170645"/>
            <a:ext cx="814386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등록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4266245" y="3628773"/>
            <a:ext cx="1532575" cy="828675"/>
            <a:chOff x="4219574" y="3643313"/>
            <a:chExt cx="1306961" cy="828675"/>
          </a:xfrm>
        </p:grpSpPr>
        <p:sp>
          <p:nvSpPr>
            <p:cNvPr id="17" name="직사각형 16"/>
            <p:cNvSpPr/>
            <p:nvPr/>
          </p:nvSpPr>
          <p:spPr>
            <a:xfrm>
              <a:off x="4219574" y="3643313"/>
              <a:ext cx="1306961" cy="2007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 선택 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           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v</a:t>
              </a:r>
              <a:endPara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219574" y="3844049"/>
              <a:ext cx="1306961" cy="6279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선택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내부수리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외부수리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수리불가능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555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947496"/>
              </p:ext>
            </p:extLst>
          </p:nvPr>
        </p:nvGraphicFramePr>
        <p:xfrm>
          <a:off x="152403" y="701759"/>
          <a:ext cx="8804296" cy="976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점검내역 작성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점검내역 작성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_2</a:t>
                      </a:r>
                      <a:endParaRPr lang="ko-KR" altLang="en-US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내부수리기사에게 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점검대기자산 리스트를 헤드영역에 보여주고 세부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영역에는 점검 등록하는 화면을 보여준다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점검하기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23241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점검대기중인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 보여주기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페이징처리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제품코드는 자산고유번호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자사에서 부여한 코드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상태가 점검대기인 리스트를 보여준다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상태에는 점검대기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수리대기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수리중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수리완료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수리불가능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외부수리중이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Font typeface="+mj-lt"/>
              <a:buAutoNum type="arabicPeriod" startAt="3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점검분류에는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박스로 내부수리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외부수리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수리불가능 선택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점검분류가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내부수리시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필요부품 항목이 생긴다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필요부품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박스에 부속품 코드와 부속품명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재고수량을 표기한다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부품을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선택후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추가버튼을 누르면  아래 행에 부속품명이 추가된다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등록버튼을 누르면 자산의 상태가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수리중으로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바뀐다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모든항목은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필수항목이다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66912" y="2152651"/>
            <a:ext cx="4743450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683669"/>
              </p:ext>
            </p:extLst>
          </p:nvPr>
        </p:nvGraphicFramePr>
        <p:xfrm>
          <a:off x="152400" y="2775758"/>
          <a:ext cx="1990727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116"/>
                <a:gridCol w="833521"/>
                <a:gridCol w="87309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no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제품명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신청일자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effectLst/>
                        </a:rPr>
                        <a:t>CHPSI-8500L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2017-11-12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3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…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49382" y="2270701"/>
            <a:ext cx="894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점검대기 목록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424062"/>
              </p:ext>
            </p:extLst>
          </p:nvPr>
        </p:nvGraphicFramePr>
        <p:xfrm>
          <a:off x="2526098" y="2287072"/>
          <a:ext cx="3480294" cy="3060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2229"/>
                <a:gridCol w="1738065"/>
              </a:tblGrid>
              <a:tr h="1981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품목 </a:t>
                      </a: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정수기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제품명 </a:t>
                      </a: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CHPSI-8500L</a:t>
                      </a:r>
                      <a:endParaRPr lang="ko-KR" altLang="en-US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3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제품코드 </a:t>
                      </a: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 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A1038</a:t>
                      </a:r>
                      <a:endParaRPr lang="ko-KR" altLang="en-US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제조일자</a:t>
                      </a: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2017-01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0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신청일자 </a:t>
                      </a: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2017-11-12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점검분류 </a:t>
                      </a: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 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점검내용 </a:t>
                      </a: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 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42672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점검내용작성부분</a:t>
                      </a:r>
                      <a:endParaRPr lang="en-US" altLang="ko-KR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2133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필요 부품 </a:t>
                      </a: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33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부속품명 </a:t>
                      </a: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1, </a:t>
                      </a:r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부속품명 </a:t>
                      </a: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63581" y="5065469"/>
            <a:ext cx="15969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  2  3  4  5  6  7  8  9  10 &gt;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01127" y="5412583"/>
            <a:ext cx="814386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등록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343400" y="3534672"/>
            <a:ext cx="1532575" cy="200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내부수리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    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361539" y="4712967"/>
            <a:ext cx="1600666" cy="907963"/>
            <a:chOff x="3219449" y="4740357"/>
            <a:chExt cx="1600666" cy="907963"/>
          </a:xfrm>
        </p:grpSpPr>
        <p:sp>
          <p:nvSpPr>
            <p:cNvPr id="18" name="직사각형 17"/>
            <p:cNvSpPr/>
            <p:nvPr/>
          </p:nvSpPr>
          <p:spPr>
            <a:xfrm>
              <a:off x="3219449" y="4745831"/>
              <a:ext cx="1148704" cy="2333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      v</a:t>
              </a:r>
              <a:endPara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437654" y="4740357"/>
              <a:ext cx="382461" cy="2340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추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가</a:t>
              </a:r>
              <a:endPara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228973" y="4991095"/>
              <a:ext cx="1143943" cy="6572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부속품 코드 부속품명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– 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재고 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00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개</a:t>
              </a:r>
              <a:endPara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부속품 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코드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부속품명 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–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재고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개</a:t>
              </a:r>
            </a:p>
            <a:p>
              <a:pPr algn="ctr"/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…</a:t>
              </a:r>
              <a:endPara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01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573912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탬플릿아이디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부속품조회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부속품조회</a:t>
                      </a:r>
                      <a:endParaRPr lang="ko-KR" altLang="en-US" sz="10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내부수리기사가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부속품을 조회하는 화면이다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19900" y="1685926"/>
            <a:ext cx="22383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점검대기자산조회 부속품주문 점검등록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2-1.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부속품조회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2-2.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부속품조회를 부속품 코드와 부속품 명으로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박스로 선택하여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부속품을 검색한다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부속품조회 화면의 아랫부분은 전체부속품의 리스트를 보여준다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안전재고 이하로 내려가면 재고주문요청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alert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52399" y="1676400"/>
            <a:ext cx="6562726" cy="4495800"/>
            <a:chOff x="152399" y="1676400"/>
            <a:chExt cx="6562726" cy="4495800"/>
          </a:xfrm>
        </p:grpSpPr>
        <p:sp>
          <p:nvSpPr>
            <p:cNvPr id="5" name="직사각형 4"/>
            <p:cNvSpPr/>
            <p:nvPr/>
          </p:nvSpPr>
          <p:spPr>
            <a:xfrm>
              <a:off x="152400" y="1676400"/>
              <a:ext cx="6562725" cy="4762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점검대기자산조회   </a:t>
              </a:r>
              <a:r>
                <a:rPr lang="ko-KR" altLang="en-US" sz="1200" u="sng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부속품 조</a:t>
              </a:r>
              <a:r>
                <a:rPr lang="ko-KR" altLang="en-US" sz="1200" u="sng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회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 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점검결과조회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2400" y="5695950"/>
              <a:ext cx="6562725" cy="4762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4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. Footer</a:t>
              </a:r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2399" y="2152651"/>
              <a:ext cx="6562725" cy="4286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u="sng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부속품 </a:t>
              </a:r>
              <a:r>
                <a:rPr lang="ko-KR" altLang="en-US" sz="1200" u="sng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조회</a:t>
              </a:r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52400" y="2581274"/>
              <a:ext cx="6562725" cy="31146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485421"/>
              </p:ext>
            </p:extLst>
          </p:nvPr>
        </p:nvGraphicFramePr>
        <p:xfrm>
          <a:off x="395286" y="3571876"/>
          <a:ext cx="5757864" cy="1888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1039"/>
                <a:gridCol w="1276350"/>
                <a:gridCol w="2314575"/>
                <a:gridCol w="1485900"/>
              </a:tblGrid>
              <a:tr h="354250"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no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부속품 코드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부속품명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재고량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ADSF123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부속품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1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11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ADSF124</a:t>
                      </a:r>
                      <a:endParaRPr lang="ko-KR" altLang="en-US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부속품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2</a:t>
                      </a:r>
                      <a:endParaRPr lang="ko-KR" altLang="en-US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latinLnBrk="1"/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23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3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ADSF125</a:t>
                      </a:r>
                      <a:endParaRPr lang="ko-KR" altLang="en-US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부속품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3</a:t>
                      </a:r>
                      <a:endParaRPr lang="ko-KR" altLang="en-US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latinLnBrk="1"/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89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…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733088" y="5180885"/>
            <a:ext cx="1733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  2  3  4  5  6  7  8  9  10 &gt;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228924" y="2762243"/>
            <a:ext cx="4274769" cy="809633"/>
            <a:chOff x="1228924" y="2762243"/>
            <a:chExt cx="4274769" cy="809633"/>
          </a:xfrm>
        </p:grpSpPr>
        <p:grpSp>
          <p:nvGrpSpPr>
            <p:cNvPr id="10" name="그룹 9"/>
            <p:cNvGrpSpPr/>
            <p:nvPr/>
          </p:nvGrpSpPr>
          <p:grpSpPr>
            <a:xfrm>
              <a:off x="1228925" y="2762243"/>
              <a:ext cx="4274768" cy="314325"/>
              <a:chOff x="819150" y="2876550"/>
              <a:chExt cx="4274768" cy="314325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819150" y="2876550"/>
                <a:ext cx="1266825" cy="3143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전체검색 </a:t>
                </a:r>
                <a:r>
                  <a:rPr lang="en-US" altLang="ko-K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    V</a:t>
                </a:r>
                <a:endPara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2181226" y="2876550"/>
                <a:ext cx="2124074" cy="3143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380530" y="2876550"/>
                <a:ext cx="713388" cy="3143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2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검섁</a:t>
                </a:r>
                <a:endPara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228924" y="3076568"/>
              <a:ext cx="1266825" cy="4953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부속품 코드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부속품명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429248" y="3958350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재고주문요청</a:t>
            </a:r>
            <a:endParaRPr lang="ko-KR" altLang="en-US" sz="1000" dirty="0">
              <a:solidFill>
                <a:srgbClr val="FF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765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448962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탬플릿아이디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점검결과 조회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점검결과 조회</a:t>
                      </a:r>
                      <a:endParaRPr lang="ko-KR" altLang="en-US" sz="10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내부수리기사가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점검 결과를 조회하는 화면이다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19899" y="1676302"/>
            <a:ext cx="223837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점검대기자산조회 부속품주문 점검등록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2-1.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점검 결과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2-2. 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기간별 조회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상태별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점검 이후의 상태 검색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상태가 내부수리인 경우 수리완료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외부수리인 경우 외부수리가 완료가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된경우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수리완료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완료가 아니라면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외부수리중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수리불가능이라면 수리불가능인 상태인 리스트를 보여준다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52399" y="1676400"/>
            <a:ext cx="6562726" cy="4495800"/>
            <a:chOff x="152399" y="1676400"/>
            <a:chExt cx="6562726" cy="4495800"/>
          </a:xfrm>
        </p:grpSpPr>
        <p:sp>
          <p:nvSpPr>
            <p:cNvPr id="5" name="직사각형 4"/>
            <p:cNvSpPr/>
            <p:nvPr/>
          </p:nvSpPr>
          <p:spPr>
            <a:xfrm>
              <a:off x="152400" y="1676400"/>
              <a:ext cx="6562725" cy="4762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점검대기조회   부속품 조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회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  </a:t>
              </a:r>
              <a:r>
                <a:rPr lang="ko-KR" altLang="en-US" sz="1200" u="sng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점검결과조회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2400" y="5695950"/>
              <a:ext cx="6562725" cy="4762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4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. Footer</a:t>
              </a:r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2399" y="2152651"/>
              <a:ext cx="6562725" cy="4286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검점결과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조회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52400" y="2581274"/>
              <a:ext cx="6562725" cy="31146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733088" y="5180885"/>
            <a:ext cx="1733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  2  3  4  5  6  7  8  9  10 &gt;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012428"/>
              </p:ext>
            </p:extLst>
          </p:nvPr>
        </p:nvGraphicFramePr>
        <p:xfrm>
          <a:off x="330993" y="4061460"/>
          <a:ext cx="6205537" cy="1450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6010"/>
                <a:gridCol w="839687"/>
                <a:gridCol w="1254682"/>
                <a:gridCol w="1531992"/>
                <a:gridCol w="1231411"/>
                <a:gridCol w="741755"/>
              </a:tblGrid>
              <a:tr h="351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No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품목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제품명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제품코드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수리일자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상태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3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정수기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</a:rPr>
                        <a:t>CHPSI-8500L</a:t>
                      </a:r>
                      <a:endParaRPr lang="ko-KR" altLang="en-US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a10387</a:t>
                      </a:r>
                      <a:endParaRPr lang="ko-KR" altLang="en-US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latinLnBrk="1"/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2017-11-12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수리완료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1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공기청정기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effectLst/>
                        </a:rPr>
                        <a:t>APT-1014E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df1674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2017-11-12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수리불가능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351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…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438737"/>
              </p:ext>
            </p:extLst>
          </p:nvPr>
        </p:nvGraphicFramePr>
        <p:xfrm>
          <a:off x="385762" y="2711450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0263"/>
                <a:gridCol w="399573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기간 선택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                -          -          ~                -         -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상태 선택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pSp>
        <p:nvGrpSpPr>
          <p:cNvPr id="28" name="그룹 27"/>
          <p:cNvGrpSpPr/>
          <p:nvPr/>
        </p:nvGrpSpPr>
        <p:grpSpPr>
          <a:xfrm>
            <a:off x="2656696" y="2721755"/>
            <a:ext cx="1369257" cy="183364"/>
            <a:chOff x="2656696" y="2721755"/>
            <a:chExt cx="1369257" cy="183364"/>
          </a:xfrm>
        </p:grpSpPr>
        <p:sp>
          <p:nvSpPr>
            <p:cNvPr id="16" name="직사각형 15"/>
            <p:cNvSpPr/>
            <p:nvPr/>
          </p:nvSpPr>
          <p:spPr>
            <a:xfrm>
              <a:off x="2656696" y="2721755"/>
              <a:ext cx="505604" cy="1809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2017</a:t>
              </a:r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730678" y="2724145"/>
              <a:ext cx="295275" cy="1809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12</a:t>
              </a:r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286123" y="2724145"/>
              <a:ext cx="295275" cy="1809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11</a:t>
              </a:r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191785" y="2721755"/>
            <a:ext cx="1331157" cy="183364"/>
            <a:chOff x="4191785" y="2721755"/>
            <a:chExt cx="1331157" cy="183364"/>
          </a:xfrm>
        </p:grpSpPr>
        <p:sp>
          <p:nvSpPr>
            <p:cNvPr id="25" name="직사각형 24"/>
            <p:cNvSpPr/>
            <p:nvPr/>
          </p:nvSpPr>
          <p:spPr>
            <a:xfrm>
              <a:off x="4191785" y="2721755"/>
              <a:ext cx="505604" cy="1809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2017</a:t>
              </a:r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227667" y="2724145"/>
              <a:ext cx="295275" cy="1809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12</a:t>
              </a:r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821212" y="2724145"/>
              <a:ext cx="295275" cy="1809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11</a:t>
              </a:r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2656696" y="3101242"/>
            <a:ext cx="2866246" cy="215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56696" y="3317142"/>
            <a:ext cx="2866246" cy="744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전체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수리대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수리완료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수리중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수리불가능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775960" y="3094794"/>
            <a:ext cx="510540" cy="215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검색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27667" y="305672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v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154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주요 </a:t>
            </a:r>
            <a:r>
              <a:rPr lang="ko-KR" altLang="en-US" dirty="0" err="1" smtClean="0"/>
              <a:t>탬플릿</a:t>
            </a:r>
            <a:endParaRPr lang="en-US" altLang="ko-KR" dirty="0" smtClean="0"/>
          </a:p>
          <a:p>
            <a:r>
              <a:rPr lang="ko-KR" altLang="en-US" dirty="0" smtClean="0"/>
              <a:t>회원관리 화면정의</a:t>
            </a:r>
            <a:endParaRPr lang="en-US" altLang="ko-KR" dirty="0" smtClean="0"/>
          </a:p>
          <a:p>
            <a:r>
              <a:rPr lang="ko-KR" altLang="en-US" dirty="0" err="1" smtClean="0"/>
              <a:t>렌탈관리</a:t>
            </a:r>
            <a:r>
              <a:rPr lang="ko-KR" altLang="en-US" dirty="0" smtClean="0"/>
              <a:t> 화면정의</a:t>
            </a:r>
            <a:endParaRPr lang="en-US" altLang="ko-KR" dirty="0" smtClean="0"/>
          </a:p>
          <a:p>
            <a:r>
              <a:rPr lang="ko-KR" altLang="en-US" dirty="0" smtClean="0"/>
              <a:t>자산관리 화면정의</a:t>
            </a:r>
            <a:endParaRPr lang="en-US" altLang="ko-KR" dirty="0" smtClean="0"/>
          </a:p>
          <a:p>
            <a:r>
              <a:rPr lang="en-US" altLang="ko-KR" dirty="0" smtClean="0"/>
              <a:t>EIS </a:t>
            </a:r>
            <a:r>
              <a:rPr lang="ko-KR" altLang="en-US" dirty="0" smtClean="0"/>
              <a:t>화면정의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1851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172374"/>
              </p:ext>
            </p:extLst>
          </p:nvPr>
        </p:nvGraphicFramePr>
        <p:xfrm>
          <a:off x="152403" y="701759"/>
          <a:ext cx="8804296" cy="976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as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조회</a:t>
                      </a:r>
                      <a:endParaRPr lang="ko-KR" altLang="en-US" sz="1000" b="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as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조회</a:t>
                      </a:r>
                      <a:endParaRPr lang="ko-KR" altLang="en-US" sz="10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방문기사가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as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조회하는 화면이다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As</a:t>
            </a:r>
            <a:r>
              <a:rPr lang="ko-KR" altLang="en-US" sz="12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요청조회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방문결과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등록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21578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제품명으로 조회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고객명으로 조회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방문예정일로 조회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 화면은 당일날짜가 방문예정일인 리스트를 보여준다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Font typeface="+mj-lt"/>
              <a:buAutoNum type="arabicPeriod" startAt="3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 startAt="3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66687" y="2248393"/>
            <a:ext cx="1990002" cy="732933"/>
            <a:chOff x="1228925" y="2762241"/>
            <a:chExt cx="4274768" cy="1705426"/>
          </a:xfrm>
        </p:grpSpPr>
        <p:grpSp>
          <p:nvGrpSpPr>
            <p:cNvPr id="9" name="그룹 8"/>
            <p:cNvGrpSpPr/>
            <p:nvPr/>
          </p:nvGrpSpPr>
          <p:grpSpPr>
            <a:xfrm>
              <a:off x="1228925" y="2762241"/>
              <a:ext cx="4274768" cy="511387"/>
              <a:chOff x="819150" y="2876548"/>
              <a:chExt cx="4274768" cy="511387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819150" y="2876550"/>
                <a:ext cx="1266825" cy="5113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altLang="ko-KR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V</a:t>
                </a:r>
                <a:endPara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2181226" y="2876550"/>
                <a:ext cx="2124074" cy="5113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380530" y="2876548"/>
                <a:ext cx="713388" cy="5113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검색</a:t>
                </a: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1228925" y="3273627"/>
              <a:ext cx="1266825" cy="1194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제품명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고객명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방문예정일</a:t>
              </a:r>
              <a:endPara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127216"/>
              </p:ext>
            </p:extLst>
          </p:nvPr>
        </p:nvGraphicFramePr>
        <p:xfrm>
          <a:off x="214060" y="3175001"/>
          <a:ext cx="1771003" cy="149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  <a:gridCol w="509709"/>
                <a:gridCol w="428727"/>
                <a:gridCol w="624287"/>
              </a:tblGrid>
              <a:tr h="266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no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제품명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고객명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방문예정일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1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effectLst/>
                        </a:rPr>
                        <a:t>CHPSI-8500L</a:t>
                      </a:r>
                      <a:endParaRPr lang="ko-KR" altLang="en-US" sz="8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latinLnBrk="1"/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이민정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2017-11-13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effectLst/>
                        </a:rPr>
                        <a:t>BASH30-A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홍길동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2017-11-13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…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77769" y="5180883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1  2  3  4  5  </a:t>
            </a:r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&gt;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803367"/>
              </p:ext>
            </p:extLst>
          </p:nvPr>
        </p:nvGraphicFramePr>
        <p:xfrm>
          <a:off x="2194789" y="2268637"/>
          <a:ext cx="4211955" cy="2975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7855"/>
                <a:gridCol w="2324100"/>
              </a:tblGrid>
              <a:tr h="17589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제품정보</a:t>
                      </a:r>
                      <a:endParaRPr lang="en-US" altLang="ko-KR" sz="9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89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품목 </a:t>
                      </a:r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정수기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289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제품명 </a:t>
                      </a:r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effectLst/>
                        </a:rPr>
                        <a:t>CHPSI-8500L</a:t>
                      </a:r>
                      <a:endParaRPr lang="ko-KR" altLang="en-US" sz="9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2289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제품코드 </a:t>
                      </a:r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a1038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2289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제조사 </a:t>
                      </a:r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웅진 </a:t>
                      </a:r>
                      <a:r>
                        <a:rPr lang="ko-KR" altLang="en-US" sz="900" dirty="0" err="1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코웨이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2289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제조일 </a:t>
                      </a:r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2017-01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22899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고객정보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89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고객명 </a:t>
                      </a:r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이민정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289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연락처 </a:t>
                      </a:r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010-1844-9600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2289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주소 </a:t>
                      </a:r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서울시 금천구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렌탈기간</a:t>
                      </a:r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2017-07-14 ~ 2018-07-13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as</a:t>
                      </a:r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신청일자 </a:t>
                      </a:r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2017-11-10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2289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방문 예정 일시 </a:t>
                      </a:r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2017-11-13</a:t>
                      </a:r>
                      <a:r>
                        <a:rPr lang="en-US" altLang="ko-KR" sz="900" baseline="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13:00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5549262" y="5303993"/>
            <a:ext cx="832488" cy="2967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방문결과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등록</a:t>
            </a:r>
            <a:endParaRPr lang="ko-KR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73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897689"/>
              </p:ext>
            </p:extLst>
          </p:nvPr>
        </p:nvGraphicFramePr>
        <p:xfrm>
          <a:off x="152403" y="701759"/>
          <a:ext cx="8804296" cy="976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non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AS </a:t>
                      </a:r>
                      <a:r>
                        <a:rPr lang="ko-KR" altLang="en-US" sz="1000" b="1" u="non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 방문결과등록</a:t>
                      </a:r>
                      <a:endParaRPr lang="ko-KR" altLang="en-US" sz="1000" b="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non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AS </a:t>
                      </a:r>
                      <a:r>
                        <a:rPr lang="ko-KR" altLang="en-US" sz="1000" b="1" u="non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 방문결과등록</a:t>
                      </a:r>
                      <a:endParaRPr lang="ko-KR" altLang="en-US" sz="1000" b="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방문기사가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AS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 방문결과를 등록하는 화면이다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As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요청조회   </a:t>
            </a:r>
            <a:r>
              <a:rPr lang="ko-KR" altLang="en-US" sz="1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방문결과 </a:t>
            </a:r>
            <a:r>
              <a:rPr lang="ko-KR" altLang="en-US" sz="12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등록</a:t>
            </a:r>
            <a:endParaRPr lang="ko-KR" altLang="en-US" sz="1200" u="sng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21578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제품명으로 조회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고객명으로 조회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방문예정일로 조회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 화면은 당일날짜가 방문예정일인 리스트를 보여준다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Font typeface="+mj-lt"/>
              <a:buAutoNum type="arabicPeriod" startAt="3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 startAt="3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66687" y="2248393"/>
            <a:ext cx="1923327" cy="732933"/>
            <a:chOff x="1228925" y="2762241"/>
            <a:chExt cx="4131541" cy="1705426"/>
          </a:xfrm>
        </p:grpSpPr>
        <p:grpSp>
          <p:nvGrpSpPr>
            <p:cNvPr id="9" name="그룹 8"/>
            <p:cNvGrpSpPr/>
            <p:nvPr/>
          </p:nvGrpSpPr>
          <p:grpSpPr>
            <a:xfrm>
              <a:off x="1228925" y="2762241"/>
              <a:ext cx="4131541" cy="511387"/>
              <a:chOff x="819150" y="2876548"/>
              <a:chExt cx="4131541" cy="511387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819150" y="2876550"/>
                <a:ext cx="1266825" cy="5113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altLang="ko-KR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V</a:t>
                </a:r>
                <a:endPara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2099381" y="2876550"/>
                <a:ext cx="2124074" cy="5113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237304" y="2876548"/>
                <a:ext cx="713387" cy="5113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검색</a:t>
                </a: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1228925" y="3273627"/>
              <a:ext cx="1266825" cy="1194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제품명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고객명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방문예정일</a:t>
              </a:r>
              <a:endPara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147152"/>
              </p:ext>
            </p:extLst>
          </p:nvPr>
        </p:nvGraphicFramePr>
        <p:xfrm>
          <a:off x="166435" y="3175001"/>
          <a:ext cx="1814680" cy="149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417"/>
                <a:gridCol w="522280"/>
                <a:gridCol w="439300"/>
                <a:gridCol w="639683"/>
              </a:tblGrid>
              <a:tr h="266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no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제품명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고객명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방문예정일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1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effectLst/>
                        </a:rPr>
                        <a:t>CHPSI-8500L</a:t>
                      </a:r>
                      <a:endParaRPr lang="ko-KR" altLang="en-US" sz="8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latinLnBrk="1"/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이민정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2017-11-13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effectLst/>
                        </a:rPr>
                        <a:t>BASH30-A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홍길동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2017-11-13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…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77769" y="5180883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1  2  3  4  5  </a:t>
            </a:r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&gt;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39887"/>
              </p:ext>
            </p:extLst>
          </p:nvPr>
        </p:nvGraphicFramePr>
        <p:xfrm>
          <a:off x="2276474" y="2454275"/>
          <a:ext cx="4248151" cy="2707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4214"/>
                <a:gridCol w="230393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방문일 </a:t>
                      </a: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2017-11-13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고객명 </a:t>
                      </a: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이민정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제품명 </a:t>
                      </a: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</a:rPr>
                        <a:t>CHPSI-8500L</a:t>
                      </a:r>
                      <a:endParaRPr lang="ko-KR" altLang="en-US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As</a:t>
                      </a:r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분류 </a:t>
                      </a: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As</a:t>
                      </a:r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내역 </a:t>
                      </a: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latinLnBrk="1"/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4281486" y="3571875"/>
            <a:ext cx="1757364" cy="914400"/>
            <a:chOff x="3707431" y="3638550"/>
            <a:chExt cx="1285876" cy="914400"/>
          </a:xfrm>
        </p:grpSpPr>
        <p:sp>
          <p:nvSpPr>
            <p:cNvPr id="5" name="직사각형 4"/>
            <p:cNvSpPr/>
            <p:nvPr/>
          </p:nvSpPr>
          <p:spPr>
            <a:xfrm>
              <a:off x="3707432" y="3638550"/>
              <a:ext cx="1285875" cy="3524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선택     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         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V</a:t>
              </a:r>
              <a:endPara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707431" y="3990976"/>
              <a:ext cx="1285875" cy="5619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수리완료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회수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수리부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속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972175" y="5303279"/>
            <a:ext cx="561975" cy="268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저장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964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922082"/>
              </p:ext>
            </p:extLst>
          </p:nvPr>
        </p:nvGraphicFramePr>
        <p:xfrm>
          <a:off x="152403" y="701759"/>
          <a:ext cx="8804296" cy="976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회수요청 조회</a:t>
                      </a:r>
                      <a:endParaRPr lang="ko-KR" altLang="en-US" sz="1000" b="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회수요청 조회</a:t>
                      </a:r>
                      <a:endParaRPr lang="ko-KR" altLang="en-US" sz="10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방문기사가 회수요청 조회하는 화면이다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u="sng" dirty="0" smtClean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회수요청조</a:t>
            </a:r>
            <a:r>
              <a:rPr lang="ko-KR" altLang="en-US" sz="12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회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방문결과 등록 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21578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제품명으로 조회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고객명으로 조회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방문예정일로 조회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 화면은 당일날짜가 방문예정일인 리스트를 보여준다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Font typeface="+mj-lt"/>
              <a:buAutoNum type="arabicPeriod" startAt="3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제품정보와 고객정보를 화면에 보여준다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방문결과 등록 버튼을 누르면 방문결과 등록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탭으로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이동한다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buFont typeface="+mj-lt"/>
              <a:buAutoNum type="arabicPeriod" startAt="3"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66687" y="2248392"/>
            <a:ext cx="1990003" cy="732932"/>
            <a:chOff x="1228925" y="2762241"/>
            <a:chExt cx="4274768" cy="1705426"/>
          </a:xfrm>
        </p:grpSpPr>
        <p:grpSp>
          <p:nvGrpSpPr>
            <p:cNvPr id="9" name="그룹 8"/>
            <p:cNvGrpSpPr/>
            <p:nvPr/>
          </p:nvGrpSpPr>
          <p:grpSpPr>
            <a:xfrm>
              <a:off x="1228925" y="2762241"/>
              <a:ext cx="4274768" cy="511387"/>
              <a:chOff x="819150" y="2876548"/>
              <a:chExt cx="4274768" cy="511387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819150" y="2876550"/>
                <a:ext cx="1266825" cy="5113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altLang="ko-KR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V</a:t>
                </a:r>
                <a:endPara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2181226" y="2876550"/>
                <a:ext cx="2124074" cy="5113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380530" y="2876548"/>
                <a:ext cx="713388" cy="5113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검색</a:t>
                </a: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1228925" y="3273627"/>
              <a:ext cx="1266825" cy="1194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제품명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고객명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방문예정일</a:t>
              </a:r>
              <a:endPara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259523"/>
              </p:ext>
            </p:extLst>
          </p:nvPr>
        </p:nvGraphicFramePr>
        <p:xfrm>
          <a:off x="214060" y="3175001"/>
          <a:ext cx="1771003" cy="149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  <a:gridCol w="509709"/>
                <a:gridCol w="428727"/>
                <a:gridCol w="624287"/>
              </a:tblGrid>
              <a:tr h="266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no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제품명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고객명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방문예정일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1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effectLst/>
                        </a:rPr>
                        <a:t>CHPSI-8500L</a:t>
                      </a:r>
                      <a:endParaRPr lang="ko-KR" altLang="en-US" sz="8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latinLnBrk="1"/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이민정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2017-11-13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effectLst/>
                        </a:rPr>
                        <a:t>BASH30-A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홍길동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2017-11-13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…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77769" y="5180883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1  2  3  4  5  </a:t>
            </a:r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&gt;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73408"/>
              </p:ext>
            </p:extLst>
          </p:nvPr>
        </p:nvGraphicFramePr>
        <p:xfrm>
          <a:off x="2223364" y="2253515"/>
          <a:ext cx="4211955" cy="320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7855"/>
                <a:gridCol w="2324100"/>
              </a:tblGrid>
              <a:tr h="17589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제품정보</a:t>
                      </a:r>
                      <a:endParaRPr lang="en-US" altLang="ko-KR" sz="9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89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품목 </a:t>
                      </a:r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정수기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289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제품명 </a:t>
                      </a:r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effectLst/>
                        </a:rPr>
                        <a:t>CHPSI-8500L</a:t>
                      </a:r>
                      <a:endParaRPr lang="ko-KR" altLang="en-US" sz="9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2289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제품코드 </a:t>
                      </a:r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a1038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2289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제조사 </a:t>
                      </a:r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웅진 </a:t>
                      </a:r>
                      <a:r>
                        <a:rPr lang="ko-KR" altLang="en-US" sz="900" dirty="0" err="1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코웨이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2289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제조일 </a:t>
                      </a:r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2017-01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17340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22899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고객정보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89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고객명 </a:t>
                      </a:r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이민정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289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연락처 </a:t>
                      </a:r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010-1844-9600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2289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주소 </a:t>
                      </a:r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서울시 금천구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렌탈기간</a:t>
                      </a:r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2017-07-14 ~ 2018-07-13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회수 신청일자 </a:t>
                      </a:r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2017-11-10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2289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방문 예정 일시 </a:t>
                      </a:r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2017-11-13</a:t>
                      </a:r>
                      <a:r>
                        <a:rPr lang="en-US" altLang="ko-KR" sz="900" baseline="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13:00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5549262" y="5303993"/>
            <a:ext cx="832488" cy="2967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방문결과 등록</a:t>
            </a:r>
            <a:endParaRPr lang="ko-KR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313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80787"/>
              </p:ext>
            </p:extLst>
          </p:nvPr>
        </p:nvGraphicFramePr>
        <p:xfrm>
          <a:off x="152403" y="701759"/>
          <a:ext cx="8804296" cy="976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회수 후 방문결과등록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회수 후 방문결과등록</a:t>
                      </a:r>
                      <a:endParaRPr lang="ko-KR" altLang="en-US" sz="10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방문기사가 회수 후 방문결과를 등록하는 화면이다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회수요청조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회   </a:t>
            </a:r>
            <a:r>
              <a:rPr lang="ko-KR" altLang="en-US" sz="12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방문결과 등록 </a:t>
            </a:r>
            <a:endParaRPr lang="ko-KR" altLang="en-US" sz="12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215784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제품명으로 조회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고객명으로 조회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방문예정일로 조회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 화면은 당일날짜가 방문예정일인 리스트를 보여준다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회수완료 버튼을 누르면 해당 제품이 입고 처리가 된다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Font typeface="+mj-lt"/>
              <a:buAutoNum type="arabicPeriod" startAt="3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제품정보와 고객정보를 화면에 보여준다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방문결과 등록 버튼을 누르면 방문결과 등록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탭으로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이동한다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buFont typeface="+mj-lt"/>
              <a:buAutoNum type="arabicPeriod" startAt="3"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66687" y="2248393"/>
            <a:ext cx="1942377" cy="732933"/>
            <a:chOff x="1228925" y="2762241"/>
            <a:chExt cx="4172463" cy="1705426"/>
          </a:xfrm>
        </p:grpSpPr>
        <p:grpSp>
          <p:nvGrpSpPr>
            <p:cNvPr id="9" name="그룹 8"/>
            <p:cNvGrpSpPr/>
            <p:nvPr/>
          </p:nvGrpSpPr>
          <p:grpSpPr>
            <a:xfrm>
              <a:off x="1228925" y="2762241"/>
              <a:ext cx="4172463" cy="511387"/>
              <a:chOff x="819150" y="2876548"/>
              <a:chExt cx="4172463" cy="511387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819150" y="2876550"/>
                <a:ext cx="1266825" cy="5113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altLang="ko-KR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V</a:t>
                </a:r>
                <a:endPara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2119842" y="2876550"/>
                <a:ext cx="2124074" cy="5113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278226" y="2876548"/>
                <a:ext cx="713387" cy="5113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검색</a:t>
                </a: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1228925" y="3273627"/>
              <a:ext cx="1266825" cy="1194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제품명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고객명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방문예정일</a:t>
              </a:r>
              <a:endPara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748596"/>
              </p:ext>
            </p:extLst>
          </p:nvPr>
        </p:nvGraphicFramePr>
        <p:xfrm>
          <a:off x="214060" y="3175001"/>
          <a:ext cx="1786190" cy="149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  <a:gridCol w="509709"/>
                <a:gridCol w="428727"/>
                <a:gridCol w="639474"/>
              </a:tblGrid>
              <a:tr h="266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no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제품명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고객명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방문예정일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1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effectLst/>
                        </a:rPr>
                        <a:t>CHPSI-8500L</a:t>
                      </a:r>
                      <a:endParaRPr lang="ko-KR" altLang="en-US" sz="8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latinLnBrk="1"/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이민정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2017-11-13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effectLst/>
                        </a:rPr>
                        <a:t>BASH30-A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홍길동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2017-11-13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…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77769" y="5180883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1  2  3  4  5  </a:t>
            </a:r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&gt;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392077"/>
              </p:ext>
            </p:extLst>
          </p:nvPr>
        </p:nvGraphicFramePr>
        <p:xfrm>
          <a:off x="2133599" y="2468169"/>
          <a:ext cx="4419602" cy="279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5926"/>
                <a:gridCol w="273367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방문일 </a:t>
                      </a: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2017-11-13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고객명 </a:t>
                      </a: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이민정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제품명 </a:t>
                      </a: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</a:rPr>
                        <a:t>CHPSI-8500L</a:t>
                      </a:r>
                      <a:endParaRPr lang="ko-KR" altLang="en-US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회수 내역 </a:t>
                      </a: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이상 사항 없음</a:t>
                      </a:r>
                      <a:endParaRPr lang="en-US" altLang="ko-KR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latinLnBrk="1"/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5600700" y="5313518"/>
            <a:ext cx="933450" cy="2967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회수완료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03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701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주요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탬플릿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회원관리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렌탈관리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자산관리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3200" dirty="0" smtClean="0"/>
              <a:t>EIS </a:t>
            </a:r>
            <a:r>
              <a:rPr lang="ko-KR" altLang="en-US" sz="3200" dirty="0" smtClean="0"/>
              <a:t>화면정의</a:t>
            </a: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38705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737082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탬플릿아이디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해당페이지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Ex)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2017-11-00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이곳은 화면의 설명을 입력하는 화면입니다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" y="2152651"/>
            <a:ext cx="6562725" cy="428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2-1. Tap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9900" y="1685926"/>
            <a:ext cx="1491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2-1.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탭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2-2.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탭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2400" y="2581274"/>
            <a:ext cx="6562725" cy="3114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2-1. Tap Contents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91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3200" b="1" dirty="0" smtClean="0"/>
              <a:t>주요 </a:t>
            </a:r>
            <a:r>
              <a:rPr lang="ko-KR" altLang="en-US" sz="3200" b="1" dirty="0" err="1" smtClean="0"/>
              <a:t>탬플릿</a:t>
            </a:r>
            <a:endParaRPr lang="en-US" altLang="ko-KR" sz="3200" b="1" dirty="0" smtClean="0"/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회원관리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렌탈관리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자산관리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EIS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11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797602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없음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2017-11-00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네비영역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풋터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영역으로 분리되는 레이아웃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네비영역은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권한에 의해서 유동적으로 변경되며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조각페이지를 로딩하여 화면에 표시함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3. 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52400" y="2152651"/>
            <a:ext cx="656272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Contents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12923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89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434502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없음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2017-11-00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네비영역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풋터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영역으로 분리되는 레이아웃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네비영역은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권한에 의해서 유동적으로 변경됨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헤드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영역은 디테일 내용을 선택하기 위한 정보가 표기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세부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영역은 선택된 자료의 세부 내용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Head Contents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1327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Detail Contents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82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675038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tap_contents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tap_contents.jsp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없음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2017-11-00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네비영역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풋터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영역으로 분리되는 레이아웃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네비영역은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권한에 의해서 유동적으로 변경됨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헤드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영역은 디테일 내용을 선택하기 위한 정보가 표기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세부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영역은 선택된 자료의 세부 내용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52400" y="2152651"/>
            <a:ext cx="6562725" cy="428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2-1. Tap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1491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2-1.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탭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2-2.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탭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400" y="2581274"/>
            <a:ext cx="6562725" cy="3114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2-1. Tap Contents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934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주요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탬플릿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3200" b="1" dirty="0" smtClean="0"/>
              <a:t>회원관리 화면정의</a:t>
            </a:r>
            <a:endParaRPr lang="en-US" altLang="ko-KR" sz="3200" b="1" dirty="0" smtClean="0"/>
          </a:p>
          <a:p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렌탈관리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자산관리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EIS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5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279813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탬플릿아이디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화면 입니다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" y="2152651"/>
            <a:ext cx="6562725" cy="428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2-1. Tap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9900" y="1685926"/>
            <a:ext cx="1491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2-1.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탭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2-2.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탭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2400" y="2581274"/>
            <a:ext cx="6562725" cy="3114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509837" y="3186111"/>
            <a:ext cx="2188420" cy="1808321"/>
            <a:chOff x="2509837" y="3186111"/>
            <a:chExt cx="2188420" cy="1808321"/>
          </a:xfrm>
        </p:grpSpPr>
        <p:grpSp>
          <p:nvGrpSpPr>
            <p:cNvPr id="17" name="그룹 16"/>
            <p:cNvGrpSpPr/>
            <p:nvPr/>
          </p:nvGrpSpPr>
          <p:grpSpPr>
            <a:xfrm>
              <a:off x="2519362" y="3186111"/>
              <a:ext cx="2128838" cy="1457325"/>
              <a:chOff x="6972300" y="3086100"/>
              <a:chExt cx="1828800" cy="1457325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6972300" y="3086100"/>
                <a:ext cx="1828800" cy="4191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아이디</a:t>
                </a:r>
                <a:endPara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6972300" y="3609975"/>
                <a:ext cx="1828800" cy="4191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비밀번호</a:t>
                </a:r>
                <a:endPara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972300" y="4124325"/>
                <a:ext cx="1828800" cy="419100"/>
              </a:xfrm>
              <a:prstGeom prst="rect">
                <a:avLst/>
              </a:prstGeom>
              <a:solidFill>
                <a:srgbClr val="325788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200" dirty="0" smtClean="0"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로그인</a:t>
                </a:r>
                <a:endParaRPr lang="ko-KR" altLang="en-US" sz="1200" dirty="0" smtClean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509837" y="4748211"/>
              <a:ext cx="21884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아이디 찾기 </a:t>
              </a:r>
              <a:r>
                <a:rPr lang="en-US" altLang="ko-KR" sz="1000" dirty="0" smtClean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| </a:t>
              </a:r>
              <a:r>
                <a:rPr lang="ko-KR" altLang="en-US" sz="1000" dirty="0" smtClean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비밀번호 찾기 </a:t>
              </a:r>
              <a:r>
                <a:rPr lang="en-US" altLang="ko-KR" sz="1000" dirty="0" smtClean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| </a:t>
              </a:r>
              <a:r>
                <a:rPr lang="ko-KR" altLang="en-US" sz="1000" dirty="0" smtClean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회원가입</a:t>
              </a:r>
              <a:endPara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339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50000"/>
            </a:schemeClr>
          </a:solidFill>
        </a:ln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KoPub돋움체 Bold" panose="00000800000000000000" pitchFamily="2" charset="-127"/>
            <a:ea typeface="KoPub돋움체 Bold" panose="00000800000000000000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6794</TotalTime>
  <Words>2285</Words>
  <Application>Microsoft Office PowerPoint</Application>
  <PresentationFormat>화면 슬라이드 쇼(4:3)</PresentationFormat>
  <Paragraphs>1056</Paragraphs>
  <Slides>36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ReMP : 화면정의서</vt:lpstr>
      <vt:lpstr>PowerPoint 프레젠테이션</vt:lpstr>
      <vt:lpstr>목차</vt:lpstr>
      <vt:lpstr>목차</vt:lpstr>
      <vt:lpstr>PowerPoint 프레젠테이션</vt:lpstr>
      <vt:lpstr>PowerPoint 프레젠테이션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목차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목차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all-ball</dc:creator>
  <cp:lastModifiedBy>kosta</cp:lastModifiedBy>
  <cp:revision>162</cp:revision>
  <dcterms:created xsi:type="dcterms:W3CDTF">2017-11-05T09:42:13Z</dcterms:created>
  <dcterms:modified xsi:type="dcterms:W3CDTF">2017-11-14T01:54:05Z</dcterms:modified>
</cp:coreProperties>
</file>