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63"/>
  </p:notesMasterIdLst>
  <p:sldIdLst>
    <p:sldId id="256" r:id="rId2"/>
    <p:sldId id="282" r:id="rId3"/>
    <p:sldId id="257" r:id="rId4"/>
    <p:sldId id="272" r:id="rId5"/>
    <p:sldId id="269" r:id="rId6"/>
    <p:sldId id="310" r:id="rId7"/>
    <p:sldId id="270" r:id="rId8"/>
    <p:sldId id="271" r:id="rId9"/>
    <p:sldId id="273" r:id="rId10"/>
    <p:sldId id="312" r:id="rId11"/>
    <p:sldId id="313" r:id="rId12"/>
    <p:sldId id="314" r:id="rId13"/>
    <p:sldId id="315" r:id="rId14"/>
    <p:sldId id="316" r:id="rId15"/>
    <p:sldId id="283" r:id="rId16"/>
    <p:sldId id="311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287" r:id="rId25"/>
    <p:sldId id="288" r:id="rId26"/>
    <p:sldId id="284" r:id="rId27"/>
    <p:sldId id="285" r:id="rId28"/>
    <p:sldId id="286" r:id="rId29"/>
    <p:sldId id="274" r:id="rId30"/>
    <p:sldId id="293" r:id="rId31"/>
    <p:sldId id="294" r:id="rId32"/>
    <p:sldId id="295" r:id="rId33"/>
    <p:sldId id="289" r:id="rId34"/>
    <p:sldId id="290" r:id="rId35"/>
    <p:sldId id="291" r:id="rId36"/>
    <p:sldId id="292" r:id="rId37"/>
    <p:sldId id="275" r:id="rId38"/>
    <p:sldId id="296" r:id="rId39"/>
    <p:sldId id="297" r:id="rId40"/>
    <p:sldId id="298" r:id="rId41"/>
    <p:sldId id="299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277" r:id="rId61"/>
    <p:sldId id="332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A"/>
    <a:srgbClr val="FAFAFA"/>
    <a:srgbClr val="D9230F"/>
    <a:srgbClr val="325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1C319-60FD-4326-BED6-1278F805FBAF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7821A-FB16-4299-A4DA-57E52C4A9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E57B-5106-4899-8488-46CBAC855D1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E57B-5106-4899-8488-46CBAC855D1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문서이력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주요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주요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탬플릿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회원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회원관리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렌탈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렌탈관리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2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자산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자산관리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EIS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5. EIS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5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팀 팀장 이동훈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부팀장</a:t>
            </a:r>
            <a:r>
              <a:rPr lang="ko-KR" altLang="en-US" sz="2000" dirty="0" smtClean="0"/>
              <a:t> 김재림</a:t>
            </a:r>
            <a:endParaRPr lang="en-US" altLang="ko-KR" sz="2000" dirty="0"/>
          </a:p>
          <a:p>
            <a:r>
              <a:rPr lang="ko-KR" altLang="en-US" sz="2000" dirty="0" smtClean="0"/>
              <a:t>팀원 </a:t>
            </a:r>
            <a:r>
              <a:rPr lang="ko-KR" altLang="en-US" sz="2000" dirty="0" err="1" smtClean="0"/>
              <a:t>이원호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팀원 이민정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3633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화면 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400" y="2152650"/>
            <a:ext cx="6562725" cy="354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09837" y="3186111"/>
            <a:ext cx="2188420" cy="1808321"/>
            <a:chOff x="2509837" y="3186111"/>
            <a:chExt cx="2188420" cy="1808321"/>
          </a:xfrm>
        </p:grpSpPr>
        <p:grpSp>
          <p:nvGrpSpPr>
            <p:cNvPr id="17" name="그룹 16"/>
            <p:cNvGrpSpPr/>
            <p:nvPr/>
          </p:nvGrpSpPr>
          <p:grpSpPr>
            <a:xfrm>
              <a:off x="2519362" y="3186111"/>
              <a:ext cx="2128838" cy="1457325"/>
              <a:chOff x="6972300" y="3086100"/>
              <a:chExt cx="1828800" cy="14573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972300" y="3086100"/>
                <a:ext cx="1828800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아이디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72300" y="3609975"/>
                <a:ext cx="1828800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비밀번호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972300" y="4124325"/>
                <a:ext cx="1828800" cy="419100"/>
              </a:xfrm>
              <a:prstGeom prst="rect">
                <a:avLst/>
              </a:prstGeom>
              <a:solidFill>
                <a:srgbClr val="325788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로그인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9837" y="4748211"/>
              <a:ext cx="2188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아이디 찾기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회원가입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88480" y="257702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</a:t>
            </a:r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8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2381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398" y="1676401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 찾기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|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 찾기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0800" y="2924175"/>
            <a:ext cx="2128838" cy="1928811"/>
            <a:chOff x="2590800" y="2924175"/>
            <a:chExt cx="2128838" cy="1928811"/>
          </a:xfrm>
        </p:grpSpPr>
        <p:sp>
          <p:nvSpPr>
            <p:cNvPr id="2" name="직사각형 1"/>
            <p:cNvSpPr/>
            <p:nvPr/>
          </p:nvSpPr>
          <p:spPr>
            <a:xfrm>
              <a:off x="2590800" y="2924175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이름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90800" y="3414711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생년월일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90800" y="3890961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핸드폰번호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90800" y="4433886"/>
              <a:ext cx="2128838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아이디 찾기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24277" y="238918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아이디 찾기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8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7704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 결과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60622" y="3125629"/>
            <a:ext cx="2209800" cy="1398746"/>
            <a:chOff x="2443161" y="3476625"/>
            <a:chExt cx="2209800" cy="1398746"/>
          </a:xfrm>
        </p:grpSpPr>
        <p:sp>
          <p:nvSpPr>
            <p:cNvPr id="11" name="직사각형 10"/>
            <p:cNvSpPr/>
            <p:nvPr/>
          </p:nvSpPr>
          <p:spPr>
            <a:xfrm>
              <a:off x="2443161" y="3476625"/>
              <a:ext cx="220980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해당 정보의 아이디는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‘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dlalswjd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’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0632" y="4629150"/>
              <a:ext cx="1354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0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92973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비밀번호찾기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아이디 찾기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|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찾기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90800" y="2924175"/>
            <a:ext cx="2128838" cy="1928811"/>
            <a:chOff x="2590800" y="2924175"/>
            <a:chExt cx="2128838" cy="1928811"/>
          </a:xfrm>
        </p:grpSpPr>
        <p:sp>
          <p:nvSpPr>
            <p:cNvPr id="13" name="직사각형 12"/>
            <p:cNvSpPr/>
            <p:nvPr/>
          </p:nvSpPr>
          <p:spPr>
            <a:xfrm>
              <a:off x="2590800" y="2924175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아이디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90800" y="3414711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생년월일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90800" y="3890961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핸드폰번호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90800" y="4433886"/>
              <a:ext cx="2128838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 찾기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3288" y="236303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 찾기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6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3212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3161" y="3110631"/>
            <a:ext cx="2209800" cy="1385875"/>
            <a:chOff x="2443161" y="3286125"/>
            <a:chExt cx="2209800" cy="1385875"/>
          </a:xfrm>
        </p:grpSpPr>
        <p:sp>
          <p:nvSpPr>
            <p:cNvPr id="11" name="직사각형 10"/>
            <p:cNvSpPr/>
            <p:nvPr/>
          </p:nvSpPr>
          <p:spPr>
            <a:xfrm>
              <a:off x="2443161" y="3286125"/>
              <a:ext cx="220980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해당 정보의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이메일로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임시비밀번호를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발송하였습니다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4557" y="44257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하러 가기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1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6705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customer_join.jsp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신청한 권한을 승인하기 위한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2333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형식의 아이디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중복체크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아이디에 대한 중복체크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최소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최소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특수문자포함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확인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비밀번호와 일치하는 문자열 입력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우편번호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우편번호찾기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2399" y="2140014"/>
            <a:ext cx="6562725" cy="3555935"/>
            <a:chOff x="565265" y="1749363"/>
            <a:chExt cx="5296310" cy="3088602"/>
          </a:xfrm>
        </p:grpSpPr>
        <p:sp>
          <p:nvSpPr>
            <p:cNvPr id="8" name="직사각형 7"/>
            <p:cNvSpPr/>
            <p:nvPr/>
          </p:nvSpPr>
          <p:spPr>
            <a:xfrm>
              <a:off x="565265" y="1749363"/>
              <a:ext cx="5296310" cy="308860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93620" y="1890105"/>
              <a:ext cx="1897380" cy="228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아이디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(xxxx@xxx.com)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91000" y="1890105"/>
              <a:ext cx="83528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중복체크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93620" y="2145147"/>
              <a:ext cx="1897380" cy="228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93620" y="2404693"/>
              <a:ext cx="1897380" cy="228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비밀번호 확인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93620" y="3714135"/>
              <a:ext cx="1897380" cy="228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상세주소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93620" y="3256935"/>
              <a:ext cx="1897380" cy="228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우편번호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93620" y="3485535"/>
              <a:ext cx="1897380" cy="228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주소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91000" y="3256935"/>
              <a:ext cx="83528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찾기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93620" y="4371319"/>
              <a:ext cx="1897380" cy="35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가입하기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93620" y="4055796"/>
              <a:ext cx="464820" cy="2194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26180" y="4055796"/>
              <a:ext cx="464820" cy="2194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호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789058" y="4055796"/>
              <a:ext cx="464820" cy="2194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드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59692" y="4055796"/>
              <a:ext cx="464820" cy="2194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293620" y="2708948"/>
              <a:ext cx="1897380" cy="228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성명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293620" y="2990074"/>
              <a:ext cx="1897380" cy="2286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휴대전화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5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5426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399" y="2152651"/>
            <a:ext cx="6562725" cy="354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00301" y="5287269"/>
            <a:ext cx="2425700" cy="313431"/>
            <a:chOff x="2452045" y="4433886"/>
            <a:chExt cx="2267593" cy="419100"/>
          </a:xfrm>
        </p:grpSpPr>
        <p:sp>
          <p:nvSpPr>
            <p:cNvPr id="16" name="직사각형 15"/>
            <p:cNvSpPr/>
            <p:nvPr/>
          </p:nvSpPr>
          <p:spPr>
            <a:xfrm>
              <a:off x="2452045" y="4433886"/>
              <a:ext cx="1203174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회원가입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5238" y="4433886"/>
              <a:ext cx="914400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취소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00300" y="2615000"/>
            <a:ext cx="2425700" cy="2553171"/>
            <a:chOff x="2590800" y="2700337"/>
            <a:chExt cx="2571750" cy="3537059"/>
          </a:xfrm>
        </p:grpSpPr>
        <p:sp>
          <p:nvSpPr>
            <p:cNvPr id="18" name="직사각형 17"/>
            <p:cNvSpPr/>
            <p:nvPr/>
          </p:nvSpPr>
          <p:spPr>
            <a:xfrm>
              <a:off x="2590800" y="4027040"/>
              <a:ext cx="2562352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 확인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90800" y="2700337"/>
              <a:ext cx="2562352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아이디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90800" y="3154878"/>
              <a:ext cx="2562352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이름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90800" y="3596181"/>
              <a:ext cx="2562352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590800" y="4948120"/>
              <a:ext cx="2571750" cy="829650"/>
              <a:chOff x="2590800" y="4456720"/>
              <a:chExt cx="2571750" cy="82965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590800" y="4456720"/>
                <a:ext cx="1524127" cy="379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주소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590800" y="4906849"/>
                <a:ext cx="2571750" cy="379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나머지 주소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210177" y="4475770"/>
                <a:ext cx="942975" cy="3356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우편번호 찾기</a:t>
                </a: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590800" y="4500561"/>
              <a:ext cx="2571750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휴대폰번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90800" y="5857875"/>
              <a:ext cx="2571750" cy="379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카드번호 입력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12428" y="21783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회원가입</a:t>
            </a:r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6500" y="2701339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가능한 아이디 입니다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7988" y="3926995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비밀번호가 일치하지 않습니다</a:t>
            </a:r>
            <a:r>
              <a:rPr lang="en-US" altLang="ko-KR" sz="1000" dirty="0" smtClean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2094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요청 화면이다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요청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222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권한검색영역이다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부서명과 직급과 이름은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아이디의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보여준다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헤드영역에서 선택한 권한이 디테일영역의 요청권한에 자동으로 입력된다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399" y="2425700"/>
            <a:ext cx="1819275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조회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2401" y="2870200"/>
            <a:ext cx="12192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1601" y="2870200"/>
            <a:ext cx="600073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401" y="3314700"/>
            <a:ext cx="1819273" cy="1866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□ 권한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□ 권한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■ 권한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□ 권한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51995"/>
              </p:ext>
            </p:extLst>
          </p:nvPr>
        </p:nvGraphicFramePr>
        <p:xfrm>
          <a:off x="2127250" y="2723478"/>
          <a:ext cx="4432300" cy="233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/>
                <a:gridCol w="25463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요청부서 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직급 </a:t>
                      </a:r>
                      <a:r>
                        <a:rPr lang="en-US" altLang="ko-KR" sz="1000" dirty="0" smtClean="0"/>
                        <a:t>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요청자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요청 권한 </a:t>
                      </a:r>
                      <a:r>
                        <a:rPr lang="en-US" altLang="ko-KR" sz="1000" dirty="0" smtClean="0"/>
                        <a:t>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요청 사유 </a:t>
                      </a:r>
                      <a:r>
                        <a:rPr lang="en-US" altLang="ko-KR" sz="1000" dirty="0" smtClean="0"/>
                        <a:t>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651500" y="5181600"/>
            <a:ext cx="876300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요청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9305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요청 목록 화면이다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요청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222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권한검색영역이다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부서명과 직급과 이름은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아이디의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보여준다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헤드영역에서 선택한 권한이 디테일영역의 요청권한에 자동으로 입력된다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상태는 대기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실패가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399" y="2425700"/>
            <a:ext cx="1819275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권한 조회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2401" y="2870200"/>
            <a:ext cx="12192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1601" y="2870200"/>
            <a:ext cx="600073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401" y="3314700"/>
            <a:ext cx="1819273" cy="1866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88714"/>
              </p:ext>
            </p:extLst>
          </p:nvPr>
        </p:nvGraphicFramePr>
        <p:xfrm>
          <a:off x="2027237" y="3182621"/>
          <a:ext cx="4513266" cy="133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263"/>
                <a:gridCol w="928159"/>
                <a:gridCol w="752211"/>
                <a:gridCol w="605630"/>
                <a:gridCol w="1016000"/>
                <a:gridCol w="635003"/>
              </a:tblGrid>
              <a:tr h="33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 </a:t>
                      </a:r>
                      <a:r>
                        <a:rPr lang="ko-KR" altLang="en-US" sz="10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권한명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권한 부서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영업담당자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경영지원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대기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..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0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2399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내정보수정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 정보 수정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탈퇴하기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9900" y="5229226"/>
            <a:ext cx="787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908300" y="2203451"/>
            <a:ext cx="2768600" cy="3568700"/>
            <a:chOff x="2844800" y="2603500"/>
            <a:chExt cx="2768600" cy="3568700"/>
          </a:xfrm>
        </p:grpSpPr>
        <p:sp>
          <p:nvSpPr>
            <p:cNvPr id="16" name="직사각형 15"/>
            <p:cNvSpPr/>
            <p:nvPr/>
          </p:nvSpPr>
          <p:spPr>
            <a:xfrm>
              <a:off x="5143500" y="3022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44800" y="26035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이민정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44800" y="30353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010-1235-1234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44800" y="3403600"/>
              <a:ext cx="1346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주소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05300" y="3403600"/>
              <a:ext cx="6985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우편번호찾기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44800" y="37338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나머지주소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4800" y="41529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카드번호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44800" y="4572000"/>
              <a:ext cx="21590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일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43500" y="3403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56200" y="4165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844800" y="4991100"/>
              <a:ext cx="2159000" cy="1181100"/>
              <a:chOff x="2832100" y="5105400"/>
              <a:chExt cx="2159000" cy="11811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832100" y="5105400"/>
                <a:ext cx="2159000" cy="361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업무상태              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32100" y="5467350"/>
                <a:ext cx="2159000" cy="8191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업무중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휴가중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퇴사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자리비움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1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95092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통합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1304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비밀번호 변경을 위한 현재 비밀번호 확인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정보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탈퇴하기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6600" y="3213100"/>
            <a:ext cx="16764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비밀번호 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68900" y="4749801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9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1062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비밀번호 변경을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정보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탈퇴하기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6600" y="3213100"/>
            <a:ext cx="16764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변경할 비밀번호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57800" y="4825996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6600" y="3784600"/>
            <a:ext cx="16764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변경할 비밀번호 확인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2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6806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 탈퇴를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내 정보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탈퇴하기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6600" y="3213100"/>
            <a:ext cx="167640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비밀번호 입력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19700" y="4749801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8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670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 탈퇴를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마이페이지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 정보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비밀번호 수정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탈퇴하기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91376" y="4584703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확인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9519" y="3156922"/>
            <a:ext cx="246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정말로 회원 탈퇴 하시겠습니까</a:t>
            </a:r>
            <a:r>
              <a:rPr lang="en-US" altLang="ko-KR" sz="14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5903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companion_join.jsp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직원의 정보를 추가하는 기능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아이디와 비밀번호는 자동생성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기능을 포함함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52505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조회된 아이디를 선택하는 라디오박스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조회된 아이디의 순번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아이디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아이디는 플랫폼에서 자동생성기능 제공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비밀번호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비밀번호는 플랫폼에서 자동생성기능 제공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비밀번호를 전송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성명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부서정보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사용자ㅇ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2399" y="2157946"/>
            <a:ext cx="2270924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21256" y="2152650"/>
            <a:ext cx="4293868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91139" y="2782479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◎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39519" y="2307679"/>
            <a:ext cx="4041193" cy="2766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1139" y="2307679"/>
            <a:ext cx="1611908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1140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0365" y="2617732"/>
            <a:ext cx="1351094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0365" y="2782479"/>
            <a:ext cx="1351094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20170004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20170005</a:t>
            </a: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0752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0752" y="2782478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83668" y="2738407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537195" y="2738407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684769" y="3006204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3537195" y="3006204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684769" y="3534636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537195" y="3534636"/>
            <a:ext cx="85352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102030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683668" y="2470610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537195" y="2470610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684769" y="327817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이메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37195" y="3278173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684769" y="4069378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회원상태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532931" y="4069378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666275" y="4077793"/>
            <a:ext cx="262102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389059" y="3534636"/>
            <a:ext cx="1561190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경영지원팀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684769" y="3801581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근무지위치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537196" y="3801581"/>
            <a:ext cx="241305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761562" y="5197854"/>
            <a:ext cx="819150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980376" y="2764305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980376" y="2496508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9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9528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companion_info.jsp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2399" y="2157946"/>
            <a:ext cx="2270924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21256" y="2152650"/>
            <a:ext cx="4293868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91139" y="2782479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◎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39519" y="2308531"/>
            <a:ext cx="4041193" cy="2766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1139" y="2307679"/>
            <a:ext cx="1611908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1140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0365" y="2617732"/>
            <a:ext cx="1351094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0365" y="2782479"/>
            <a:ext cx="1351094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20170004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20170005</a:t>
            </a: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0752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0752" y="2782478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83668" y="2738407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537195" y="2738407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84769" y="3006204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537195" y="3006204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684769" y="3534636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37195" y="3534636"/>
            <a:ext cx="85352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102030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683668" y="2470610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537195" y="2470610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84769" y="327817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이메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37195" y="3278173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684769" y="4069378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회원상태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32931" y="4069378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 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666275" y="4077793"/>
            <a:ext cx="262102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389059" y="3534636"/>
            <a:ext cx="1561190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경영지원팀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684769" y="3801581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근무지위치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537196" y="3801581"/>
            <a:ext cx="241305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980376" y="2764305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980376" y="3032102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980376" y="330407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980376" y="3560534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980376" y="381365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980376" y="4086860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761562" y="5197854"/>
            <a:ext cx="819150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8084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autorize.jsp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권한요청승인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사용자가 신청한 권한을 승인하기 위한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2399" y="2160664"/>
            <a:ext cx="2270925" cy="35352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21257" y="2155372"/>
            <a:ext cx="4293868" cy="35352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139" y="2784718"/>
            <a:ext cx="309613" cy="24517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39519" y="2310282"/>
            <a:ext cx="4041193" cy="2763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139" y="2310282"/>
            <a:ext cx="1611909" cy="3098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140" y="2620097"/>
            <a:ext cx="309615" cy="16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0366" y="2620097"/>
            <a:ext cx="1351094" cy="16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0366" y="2784718"/>
            <a:ext cx="1351094" cy="24517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0752" y="2620097"/>
            <a:ext cx="309615" cy="16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0752" y="2784717"/>
            <a:ext cx="309613" cy="24517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83669" y="2643765"/>
            <a:ext cx="992682" cy="171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76351" y="2643765"/>
            <a:ext cx="2797188" cy="1715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경영지원팀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홍길동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권한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684949" y="2815294"/>
            <a:ext cx="992682" cy="171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44781" y="2815294"/>
            <a:ext cx="2030039" cy="1715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경영지원팀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76352" y="2815294"/>
            <a:ext cx="768428" cy="1715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102030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84949" y="2986824"/>
            <a:ext cx="992682" cy="171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44781" y="2986824"/>
            <a:ext cx="2030039" cy="1715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76352" y="2986824"/>
            <a:ext cx="768428" cy="1715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hgd1234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84949" y="3158353"/>
            <a:ext cx="992682" cy="171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676351" y="3158353"/>
            <a:ext cx="2798470" cy="1715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업무내용에 따른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83669" y="2472237"/>
            <a:ext cx="992682" cy="171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76351" y="2472237"/>
            <a:ext cx="2797188" cy="1715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A00000000001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4949" y="3331089"/>
            <a:ext cx="992682" cy="160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676351" y="3331088"/>
            <a:ext cx="2797188" cy="1607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84949" y="3495708"/>
            <a:ext cx="989335" cy="160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84949" y="3654502"/>
            <a:ext cx="983096" cy="13433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71392" y="3495708"/>
            <a:ext cx="2802147" cy="160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71392" y="3654502"/>
            <a:ext cx="2802147" cy="13433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권한 설명입니다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권한 설명입니다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권한 설명입니다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권한 설명입니다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권한 설명입니다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18411" y="5197854"/>
            <a:ext cx="819150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761562" y="5197854"/>
            <a:ext cx="819150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반려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91139" y="5298192"/>
            <a:ext cx="899485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71600" y="5298192"/>
            <a:ext cx="889860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7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5146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auto_change.jsp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권한추가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내부사용자의 권한을 조회 및 변경하는 기능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303" y="2984458"/>
            <a:ext cx="1975825" cy="16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2399" y="2160664"/>
            <a:ext cx="2270567" cy="35352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420899" y="2155372"/>
            <a:ext cx="4294225" cy="35352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1117" y="2310282"/>
            <a:ext cx="1611655" cy="3098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0246" y="2620097"/>
            <a:ext cx="1350881" cy="16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권한그룹명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10246" y="2784717"/>
            <a:ext cx="1350881" cy="277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상담사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영업담당자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입고관리자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출고관리자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5303" y="2620097"/>
            <a:ext cx="624945" cy="16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5305" y="2784716"/>
            <a:ext cx="624942" cy="277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53918" y="2642445"/>
            <a:ext cx="1722286" cy="24417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경영지원팀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53918" y="2332628"/>
            <a:ext cx="1722286" cy="304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권한자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94332" y="2642445"/>
            <a:ext cx="1722286" cy="24417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김미숙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이길동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금미동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홍미선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94332" y="2332628"/>
            <a:ext cx="1363414" cy="304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58779" y="2330281"/>
            <a:ext cx="358356" cy="309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4285806" y="3271891"/>
            <a:ext cx="479712" cy="17937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rot="5400000">
            <a:off x="4285806" y="3958735"/>
            <a:ext cx="479712" cy="17937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83768" y="2238375"/>
            <a:ext cx="4126582" cy="29241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76204" y="3022558"/>
            <a:ext cx="518128" cy="6779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76204" y="3700462"/>
            <a:ext cx="518128" cy="6779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53075" y="5250612"/>
            <a:ext cx="1027637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3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8545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2399" y="2157946"/>
            <a:ext cx="2270924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21256" y="2152650"/>
            <a:ext cx="4293868" cy="35380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91139" y="2782479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39519" y="2308531"/>
            <a:ext cx="4041193" cy="2766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1139" y="2307679"/>
            <a:ext cx="1611908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140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0365" y="2617732"/>
            <a:ext cx="1351094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0365" y="2782479"/>
            <a:ext cx="1351094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0752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752" y="2782478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3668" y="2738407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37195" y="2738407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84769" y="3006204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37195" y="3006204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84769" y="3534636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카드번호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37195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684769" y="380243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37195" y="3802433"/>
            <a:ext cx="1841673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83668" y="2470610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537195" y="2470610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84769" y="4072116"/>
            <a:ext cx="853527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537195" y="4072115"/>
            <a:ext cx="2405077" cy="25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84769" y="4316908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32931" y="4316907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50480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771360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388469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684769" y="327817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휴대전화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537195" y="3278173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684769" y="4567873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회원상태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34276" y="4567873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681515" y="4567873"/>
            <a:ext cx="262102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80376" y="2764305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980376" y="3032102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980376" y="330407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80376" y="3560534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80376" y="381365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80376" y="4593827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553075" y="5197854"/>
            <a:ext cx="1027637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일괄변경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89616" y="381365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err="1" smtClean="0"/>
              <a:t>렌탈관리</a:t>
            </a:r>
            <a:r>
              <a:rPr lang="ko-KR" altLang="en-US" sz="3200" b="1" dirty="0" smtClean="0"/>
              <a:t> 화면정의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탬플릿</a:t>
            </a:r>
            <a:endParaRPr lang="en-US" altLang="ko-KR" dirty="0" smtClean="0"/>
          </a:p>
          <a:p>
            <a:r>
              <a:rPr lang="ko-KR" altLang="en-US" dirty="0" smtClean="0"/>
              <a:t>회원관리 화면정의</a:t>
            </a:r>
            <a:endParaRPr lang="en-US" altLang="ko-KR" dirty="0" smtClean="0"/>
          </a:p>
          <a:p>
            <a:r>
              <a:rPr lang="ko-KR" altLang="en-US" dirty="0" err="1" smtClean="0"/>
              <a:t>렌탈관리</a:t>
            </a:r>
            <a:r>
              <a:rPr lang="ko-KR" altLang="en-US" dirty="0" smtClean="0"/>
              <a:t> 화면정의</a:t>
            </a:r>
            <a:endParaRPr lang="en-US" altLang="ko-KR" dirty="0" smtClean="0"/>
          </a:p>
          <a:p>
            <a:r>
              <a:rPr lang="ko-KR" altLang="en-US" dirty="0" smtClean="0"/>
              <a:t>자산관리 화면정의</a:t>
            </a:r>
            <a:endParaRPr lang="en-US" altLang="ko-KR" dirty="0" smtClean="0"/>
          </a:p>
          <a:p>
            <a:r>
              <a:rPr lang="en-US" altLang="ko-KR" dirty="0" smtClean="0"/>
              <a:t>EIS </a:t>
            </a:r>
            <a:r>
              <a:rPr lang="ko-KR" altLang="en-US" dirty="0" smtClean="0"/>
              <a:t>화면정의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2945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렌탈가능한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제품들이 나열됨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렌탈가능한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제품들이 나열되는 곳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검색바로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검색을 할 수 있음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8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07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osta\Desktop\다운로드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07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5208" y="4591100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30,000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7177" y="5348569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0207" y="4557189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실버정수기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0,000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63022" y="5342786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207" y="4536925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0,000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7176" y="5335338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9372" y="2239923"/>
            <a:ext cx="2415654" cy="2985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27176" y="2239925"/>
            <a:ext cx="1016842" cy="2985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215062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7019" y="2261485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8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9577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해당하는 제품의 상세정보가 나열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0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23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제품의 상세보기가 나오는 곳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사진과 제품에 대한 상세정보가 나오고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하단의 버튼의 선택에 따라 신청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이동하게 됨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9" y="2390047"/>
            <a:ext cx="2155980" cy="263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03343"/>
              </p:ext>
            </p:extLst>
          </p:nvPr>
        </p:nvGraphicFramePr>
        <p:xfrm>
          <a:off x="2634017" y="2390047"/>
          <a:ext cx="4081108" cy="263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1108"/>
              </a:tblGrid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월 무료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직수관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교체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4234274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76221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2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1182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상담하는 폼이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상담하는 영역으로 해당 정보들을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받음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버튼클릭의 선택에 따라서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취소로 이동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77621"/>
              </p:ext>
            </p:extLst>
          </p:nvPr>
        </p:nvGraphicFramePr>
        <p:xfrm>
          <a:off x="152398" y="2152652"/>
          <a:ext cx="6562726" cy="2937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912"/>
                <a:gridCol w="5254814"/>
              </a:tblGrid>
              <a:tr h="4197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상담하기</a:t>
                      </a:r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97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7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7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상담종류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7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상담제목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4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상담내용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234274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76221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0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4360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상담기능은 중복하여 사용할 수 있음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Nav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Footer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탬플릿을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따름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429247" y="3254639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38575" y="3945734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662485" y="3945734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23874" y="4307690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인도지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257299" y="4307690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90763" y="4307690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57301" y="4619900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23874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결재방법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257301" y="5296546"/>
            <a:ext cx="24574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납부계좌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257301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계좌이체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076450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 카드결재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895599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현금납부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565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매월납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141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700972" y="4974811"/>
            <a:ext cx="5617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3874" y="529892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결재정보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831821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납부방법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124199" y="3945734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38575" y="3623998"/>
            <a:ext cx="823911" cy="3196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660102" y="3623998"/>
            <a:ext cx="809625" cy="317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467345" y="3623998"/>
            <a:ext cx="79533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영업중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23874" y="3945734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량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64445" y="3945734"/>
            <a:ext cx="176927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124199" y="362399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469727" y="3945734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109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4238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상담기능은 중복하여 사용할 수 있음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Nav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Footer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탬플릿을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따름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429247" y="3254639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38575" y="3945734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662485" y="3945734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23874" y="4307690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인도지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257299" y="4307690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90763" y="4307690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57301" y="4619900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23874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결재방법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257301" y="5296546"/>
            <a:ext cx="24574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납부계좌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257301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계좌이체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076450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카드결재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895599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현금납부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565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매월납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141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700972" y="4974811"/>
            <a:ext cx="5617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3874" y="529892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결재정보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831821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납부방법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124199" y="3945734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38575" y="3623998"/>
            <a:ext cx="823911" cy="3196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660102" y="3623998"/>
            <a:ext cx="809625" cy="317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467345" y="3623998"/>
            <a:ext cx="79533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영업중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23874" y="3945734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량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64445" y="3945734"/>
            <a:ext cx="176927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124199" y="362399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469727" y="3945734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0106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4293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상담기능은 중복하여 사용할 수 있음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Nav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Footer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탬플릿을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따름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38575" y="3607328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2485" y="3607328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124199" y="360732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69727" y="3607328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23874" y="4022215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257299" y="4022215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90763" y="4022215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57301" y="4334425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23874" y="4765165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243013" y="4765165"/>
            <a:ext cx="5005381" cy="6339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이상내용</a:t>
            </a:r>
          </a:p>
        </p:txBody>
      </p:sp>
    </p:spTree>
    <p:extLst>
      <p:ext uri="{BB962C8B-B14F-4D97-AF65-F5344CB8AC3E}">
        <p14:creationId xmlns:p14="http://schemas.microsoft.com/office/powerpoint/2010/main" val="39140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1267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상담기능은 중복하여 사용할 수 있음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Nav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Footer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탬플릿을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따름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38575" y="3607328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62485" y="3607328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24199" y="360732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69727" y="3607328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23874" y="4031740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57299" y="4031740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90763" y="4031740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57301" y="4343950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23874" y="4768081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회수요청일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257300" y="4768080"/>
            <a:ext cx="103346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90764" y="4768080"/>
            <a:ext cx="742952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124199" y="4768081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회수사유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867147" y="476808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만기회수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686296" y="476808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중도해약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505445" y="476808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기타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23874" y="5196706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추가사항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257300" y="5196705"/>
            <a:ext cx="506729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추가사항</a:t>
            </a:r>
          </a:p>
        </p:txBody>
      </p:sp>
    </p:spTree>
    <p:extLst>
      <p:ext uri="{BB962C8B-B14F-4D97-AF65-F5344CB8AC3E}">
        <p14:creationId xmlns:p14="http://schemas.microsoft.com/office/powerpoint/2010/main" val="23940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자산관리 화면정의</a:t>
            </a:r>
            <a:endParaRPr lang="en-US" altLang="ko-KR" sz="3200" b="1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0406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입고처리 입고조회로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입고요청조회의 전체목록이 나열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 ▼</a:t>
            </a:r>
            <a:endParaRPr lang="en-US" altLang="ko-KR" sz="12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54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입고처리 및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두개의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구분됨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입고요청조회가 나타나고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입고요청조회가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선택되어있어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입고요청조회의 전체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9266"/>
              </p:ext>
            </p:extLst>
          </p:nvPr>
        </p:nvGraphicFramePr>
        <p:xfrm>
          <a:off x="1971675" y="2925548"/>
          <a:ext cx="4743450" cy="24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입고업체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㈜정수기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9423" y="2298276"/>
            <a:ext cx="14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1675" y="2155131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7280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입고처리 입고조회로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입고요청조회의 해당하는 세부 자산의 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기존자산</a:t>
            </a:r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기존자산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신규자산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신규자산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기타자산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497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입고처리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두개의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입고요청조회가 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상세목록이 선택되어있어 해당하는 선택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상세정보가 출력됨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버튼클릭의 선택에 따라 등록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19" y="2393811"/>
            <a:ext cx="1838811" cy="22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43399" y="2359611"/>
            <a:ext cx="176041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회수영업자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2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b="1" dirty="0" smtClean="0"/>
              <a:t>주요 </a:t>
            </a:r>
            <a:r>
              <a:rPr lang="ko-KR" altLang="en-US" sz="3200" b="1" dirty="0" err="1" smtClean="0"/>
              <a:t>탬플릿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2287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입고처리 입고조회로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입고조회의 전체목록이 나열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▼</a:t>
            </a:r>
            <a:endParaRPr lang="en-US" altLang="ko-KR" sz="12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54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입고처리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두개의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선택되어있어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1457"/>
              </p:ext>
            </p:extLst>
          </p:nvPr>
        </p:nvGraphicFramePr>
        <p:xfrm>
          <a:off x="1971675" y="2925548"/>
          <a:ext cx="4743450" cy="24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입고업체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㈜정수기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5904" y="2298276"/>
            <a:ext cx="115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1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7820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입고처리 입고조회로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입고조회의 해당하는 세부 자산의 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200" b="1" u="sng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4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입고처리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개의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상세목록이 선택되어있어 해당하는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상세정보가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19" y="2393811"/>
            <a:ext cx="1838811" cy="22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43399" y="2359611"/>
            <a:ext cx="175080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5066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점검내역작성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내부수리기사에게 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점검대기자산 리스트를 헤드영역에 보여주고 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영역에는 점검 등록하는 화면을 보여준다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점검대기자산조회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부속품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조회   점검결과조회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2400" y="2581275"/>
            <a:ext cx="181927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3241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점검대기중인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보여주기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페이징처리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제품코드는 자산고유번호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자사에서 부여한 코드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점검대기인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상태에는 점검대기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수리대기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수리완료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외부수리중이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점검분류에는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내부수리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내부수리시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필요부품 항목이 생긴다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필요부품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박스에 부속품 코드와 부속품명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재고수량을 표기한다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부품을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추가버튼을 누르면  아래 행에 부속품명이 추가된다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등록버튼을 누르면 자산의 상태가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수리중으로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모든항목은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필수항목이다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581275"/>
            <a:ext cx="4743450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53373"/>
              </p:ext>
            </p:extLst>
          </p:nvPr>
        </p:nvGraphicFramePr>
        <p:xfrm>
          <a:off x="152400" y="2775758"/>
          <a:ext cx="1990727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116"/>
                <a:gridCol w="833521"/>
                <a:gridCol w="87309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CHPSI-8500L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9382" y="2270701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점검대기 목록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1104"/>
              </p:ext>
            </p:extLst>
          </p:nvPr>
        </p:nvGraphicFramePr>
        <p:xfrm>
          <a:off x="2438400" y="2818546"/>
          <a:ext cx="3524250" cy="2267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185"/>
                <a:gridCol w="1738065"/>
              </a:tblGrid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제조일자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점검분류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점검내용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점검내용작성부분</a:t>
                      </a:r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3581" y="5065469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6  7  8  9  10 &gt;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41118" y="5170645"/>
            <a:ext cx="81438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66245" y="3628773"/>
            <a:ext cx="1532575" cy="828675"/>
            <a:chOff x="4219574" y="3643313"/>
            <a:chExt cx="1306961" cy="828675"/>
          </a:xfrm>
        </p:grpSpPr>
        <p:sp>
          <p:nvSpPr>
            <p:cNvPr id="17" name="직사각형 16"/>
            <p:cNvSpPr/>
            <p:nvPr/>
          </p:nvSpPr>
          <p:spPr>
            <a:xfrm>
              <a:off x="4219574" y="3643313"/>
              <a:ext cx="1306961" cy="200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선택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19574" y="3844049"/>
              <a:ext cx="1306961" cy="62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내부수리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외부수리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수리불가능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조회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1902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점검내역작성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내부수리기사에게 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점검대기자산 리스트를 헤드영역에 보여주고 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영역에는 점검 등록하는 화면을 보여준다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점검대기자산조회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부속품 조회   점검결과조회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75302" y="6146799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5302" y="2590800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3241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점검대기중인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보여주기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페이징처리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제품코드는 자산고유번호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자사에서 부여한 코드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점검대기인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상태에는 점검대기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수리대기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수리완료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외부수리중이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점검분류에는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내부수리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내부수리시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필요부품 항목이 생긴다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필요부품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박스에 부속품 코드와 부속품명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재고수량을 표기한다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부품을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추가버튼을 누르면  아래 행에 부속품명이 추가된다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등록버튼을 누르면 자산의 상태가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수리중으로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모든항목은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필수항목이다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9814" y="2590800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08921"/>
              </p:ext>
            </p:extLst>
          </p:nvPr>
        </p:nvGraphicFramePr>
        <p:xfrm>
          <a:off x="175302" y="3252007"/>
          <a:ext cx="1990727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116"/>
                <a:gridCol w="833521"/>
                <a:gridCol w="87309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effectLst/>
                        </a:rPr>
                        <a:t>CHPSI-8500L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9382" y="2270701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점검대기 목록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59472"/>
              </p:ext>
            </p:extLst>
          </p:nvPr>
        </p:nvGraphicFramePr>
        <p:xfrm>
          <a:off x="2549000" y="2763321"/>
          <a:ext cx="3480294" cy="3060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229"/>
                <a:gridCol w="1738065"/>
              </a:tblGrid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제조일자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신청일자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점검분류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점검내용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 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42672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점검내용작성부분</a:t>
                      </a:r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133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필요 부품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3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부속품명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 </a:t>
                      </a: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부속품명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6483" y="5541718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6  7  8  9  10 &gt;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4029" y="5888832"/>
            <a:ext cx="81438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343400" y="3534672"/>
            <a:ext cx="1532575" cy="200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내부수리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v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361539" y="5203152"/>
            <a:ext cx="1600666" cy="907963"/>
            <a:chOff x="3219449" y="4740357"/>
            <a:chExt cx="1600666" cy="907963"/>
          </a:xfrm>
        </p:grpSpPr>
        <p:sp>
          <p:nvSpPr>
            <p:cNvPr id="18" name="직사각형 17"/>
            <p:cNvSpPr/>
            <p:nvPr/>
          </p:nvSpPr>
          <p:spPr>
            <a:xfrm>
              <a:off x="3219449" y="4745831"/>
              <a:ext cx="1148704" cy="233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37654" y="4740357"/>
              <a:ext cx="382461" cy="234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28973" y="4991095"/>
              <a:ext cx="1143943" cy="657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코드 부속품명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–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재고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00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부속품명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–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재고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…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조회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등록</a:t>
            </a:r>
          </a:p>
        </p:txBody>
      </p:sp>
    </p:spTree>
    <p:extLst>
      <p:ext uri="{BB962C8B-B14F-4D97-AF65-F5344CB8AC3E}">
        <p14:creationId xmlns:p14="http://schemas.microsoft.com/office/powerpoint/2010/main" val="23026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4212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내부수리기사가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부속품을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19900" y="1685926"/>
            <a:ext cx="2238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점검대기자산조회 부속품주문 점검등록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부속품조회를 부속품 코드와 부속품 명으로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선택하여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부속품을 검색한다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부속품조회 화면의 아랫부분은 전체부속품의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안전재고 이하로 내려가면 재고주문요청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2400" y="1676400"/>
            <a:ext cx="6562725" cy="4019549"/>
            <a:chOff x="152400" y="1676400"/>
            <a:chExt cx="6562725" cy="4019549"/>
          </a:xfrm>
        </p:grpSpPr>
        <p:sp>
          <p:nvSpPr>
            <p:cNvPr id="5" name="직사각형 4"/>
            <p:cNvSpPr/>
            <p:nvPr/>
          </p:nvSpPr>
          <p:spPr>
            <a:xfrm>
              <a:off x="152400" y="1676400"/>
              <a:ext cx="6562725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점검대기자산조회  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점검결과조회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2400" y="2152650"/>
              <a:ext cx="6562725" cy="3543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83091"/>
              </p:ext>
            </p:extLst>
          </p:nvPr>
        </p:nvGraphicFramePr>
        <p:xfrm>
          <a:off x="395286" y="3571876"/>
          <a:ext cx="5757864" cy="1888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039"/>
                <a:gridCol w="1276350"/>
                <a:gridCol w="2314575"/>
                <a:gridCol w="1485900"/>
              </a:tblGrid>
              <a:tr h="354250"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부속품 코드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부속품명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재고량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ADSF123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부속품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ADSF124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부속품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ADSF125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부속품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89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33088" y="5180885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6  7  8  9  10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28924" y="2762243"/>
            <a:ext cx="4274769" cy="809633"/>
            <a:chOff x="1228924" y="2762243"/>
            <a:chExt cx="4274769" cy="809633"/>
          </a:xfrm>
        </p:grpSpPr>
        <p:grpSp>
          <p:nvGrpSpPr>
            <p:cNvPr id="10" name="그룹 9"/>
            <p:cNvGrpSpPr/>
            <p:nvPr/>
          </p:nvGrpSpPr>
          <p:grpSpPr>
            <a:xfrm>
              <a:off x="1228925" y="2762243"/>
              <a:ext cx="4274768" cy="314325"/>
              <a:chOff x="819150" y="2876550"/>
              <a:chExt cx="4274768" cy="31432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19150" y="2876550"/>
                <a:ext cx="1266825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전체검색 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   V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81226" y="2876550"/>
                <a:ext cx="2124074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80530" y="2876550"/>
                <a:ext cx="713388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검섁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228924" y="3076568"/>
              <a:ext cx="1266825" cy="4953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코드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부속품명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29248" y="395835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재고주문요청</a:t>
            </a:r>
            <a:endParaRPr lang="ko-KR" altLang="en-US" sz="10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9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2809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점검결과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점검결과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내부수리기사가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 결과를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19899" y="1676302"/>
            <a:ext cx="22383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점검대기자산조회 부속품주문 점검등록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 결과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기간별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 이후의 상태 검색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내부수리인 경우 수리완료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외부수리인 경우 외부수리가 완료가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된경우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수리완료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완료가 아니라면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수리불가능이라면 수리불가능인 상태인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2400" y="1676400"/>
            <a:ext cx="6562725" cy="4019549"/>
            <a:chOff x="152400" y="1676400"/>
            <a:chExt cx="6562725" cy="4019549"/>
          </a:xfrm>
        </p:grpSpPr>
        <p:sp>
          <p:nvSpPr>
            <p:cNvPr id="5" name="직사각형 4"/>
            <p:cNvSpPr/>
            <p:nvPr/>
          </p:nvSpPr>
          <p:spPr>
            <a:xfrm>
              <a:off x="152400" y="1676400"/>
              <a:ext cx="6562725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점검대기조회   부속품 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점검결과조회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2400" y="2152650"/>
              <a:ext cx="6562725" cy="3543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33088" y="5180885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6  7  8  9  10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27582"/>
              </p:ext>
            </p:extLst>
          </p:nvPr>
        </p:nvGraphicFramePr>
        <p:xfrm>
          <a:off x="330993" y="4061460"/>
          <a:ext cx="6205537" cy="145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010"/>
                <a:gridCol w="839687"/>
                <a:gridCol w="1254682"/>
                <a:gridCol w="1531992"/>
                <a:gridCol w="1231411"/>
                <a:gridCol w="741755"/>
              </a:tblGrid>
              <a:tr h="351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수리일자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상태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a10387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수리완료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공기청정기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effectLst/>
                        </a:rPr>
                        <a:t>APT-1014E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df1674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수리불가능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51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33574"/>
              </p:ext>
            </p:extLst>
          </p:nvPr>
        </p:nvGraphicFramePr>
        <p:xfrm>
          <a:off x="385762" y="2534279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263"/>
                <a:gridCol w="399573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기간 선택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                -          -          ~                -         -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상태 선택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686858" y="2549775"/>
            <a:ext cx="3629804" cy="1339705"/>
            <a:chOff x="2656696" y="2721755"/>
            <a:chExt cx="3629804" cy="1339705"/>
          </a:xfrm>
        </p:grpSpPr>
        <p:grpSp>
          <p:nvGrpSpPr>
            <p:cNvPr id="28" name="그룹 27"/>
            <p:cNvGrpSpPr/>
            <p:nvPr/>
          </p:nvGrpSpPr>
          <p:grpSpPr>
            <a:xfrm>
              <a:off x="2656696" y="2721755"/>
              <a:ext cx="1369257" cy="183364"/>
              <a:chOff x="2656696" y="2721755"/>
              <a:chExt cx="1369257" cy="18336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656696" y="2721755"/>
                <a:ext cx="505604" cy="180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2017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730678" y="2724145"/>
                <a:ext cx="295275" cy="180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12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286123" y="2724145"/>
                <a:ext cx="295275" cy="180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11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191785" y="2721755"/>
              <a:ext cx="1331157" cy="183364"/>
              <a:chOff x="4191785" y="2721755"/>
              <a:chExt cx="1331157" cy="18336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191785" y="2721755"/>
                <a:ext cx="505604" cy="180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2017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227667" y="2724145"/>
                <a:ext cx="295275" cy="180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12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821212" y="2724145"/>
                <a:ext cx="295275" cy="180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11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656696" y="3101242"/>
              <a:ext cx="2866246" cy="215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전체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56696" y="3317142"/>
              <a:ext cx="2866246" cy="7443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전체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수리대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수리완료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수리중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수리불가능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75960" y="3094794"/>
              <a:ext cx="510540" cy="215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검색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27667" y="29061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7267" y="3390363"/>
            <a:ext cx="15424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000</a:t>
            </a:r>
            <a:r>
              <a:rPr lang="ko-KR" altLang="en-US" sz="105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건이 조회되었습니다</a:t>
            </a:r>
            <a:r>
              <a:rPr lang="en-US" altLang="ko-KR" sz="105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05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71676" y="2152651"/>
            <a:ext cx="4743450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조회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방문결과등록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2303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요청조회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회수요청조회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520951"/>
            <a:ext cx="4743450" cy="3174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687" y="2629393"/>
            <a:ext cx="1990002" cy="732933"/>
            <a:chOff x="1228925" y="2762241"/>
            <a:chExt cx="4274768" cy="1705426"/>
          </a:xfrm>
        </p:grpSpPr>
        <p:grpSp>
          <p:nvGrpSpPr>
            <p:cNvPr id="9" name="그룹 8"/>
            <p:cNvGrpSpPr/>
            <p:nvPr/>
          </p:nvGrpSpPr>
          <p:grpSpPr>
            <a:xfrm>
              <a:off x="1228925" y="2762241"/>
              <a:ext cx="4274768" cy="511387"/>
              <a:chOff x="819150" y="2876548"/>
              <a:chExt cx="4274768" cy="51138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9150" y="2876550"/>
                <a:ext cx="1266825" cy="511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81226" y="2876550"/>
                <a:ext cx="2124074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380530" y="2876548"/>
                <a:ext cx="713388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검색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28925" y="3273627"/>
              <a:ext cx="1266825" cy="1194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방문예정일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27185"/>
              </p:ext>
            </p:extLst>
          </p:nvPr>
        </p:nvGraphicFramePr>
        <p:xfrm>
          <a:off x="214060" y="3556001"/>
          <a:ext cx="1771003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509709"/>
                <a:gridCol w="428727"/>
                <a:gridCol w="624287"/>
              </a:tblGrid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방문예정일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CHPSI-8500L</a:t>
                      </a:r>
                      <a:endParaRPr lang="ko-KR" altLang="en-US" sz="8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effectLst/>
                        </a:rPr>
                        <a:t>BASH30-A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홍길동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769" y="508639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80588"/>
              </p:ext>
            </p:extLst>
          </p:nvPr>
        </p:nvGraphicFramePr>
        <p:xfrm>
          <a:off x="2194789" y="2649637"/>
          <a:ext cx="4211955" cy="297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855"/>
                <a:gridCol w="2324100"/>
              </a:tblGrid>
              <a:tr h="18514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제품정보</a:t>
                      </a:r>
                      <a:endParaRPr lang="en-US" altLang="ko-KR" sz="9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CHPSI-8500L</a:t>
                      </a:r>
                      <a:endParaRPr lang="ko-KR" altLang="en-US" sz="9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제조사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웅진 </a:t>
                      </a:r>
                      <a:r>
                        <a:rPr lang="ko-KR" altLang="en-US" sz="9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코웨이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제조일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2017-01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8546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고객정보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연락처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010-1844-9600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주소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서울시 금천구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85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렌탈기간</a:t>
                      </a:r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2017-07-14 ~ 2018-07-13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8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as</a:t>
                      </a:r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신청일자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 예정 일시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r>
                        <a:rPr lang="en-US" altLang="ko-KR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13:00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707758" y="5332616"/>
            <a:ext cx="832488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방문결과 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5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6051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 </a:t>
                      </a:r>
                      <a:r>
                        <a:rPr lang="ko-KR" altLang="en-US" sz="1000" b="0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방문결과등록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 </a:t>
                      </a:r>
                      <a:r>
                        <a:rPr lang="ko-KR" altLang="en-US" sz="1000" b="1" u="non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방문결과등록</a:t>
                      </a:r>
                      <a:endParaRPr lang="ko-KR" altLang="en-US" sz="1000" b="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방문결과를 등록하는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요청조회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회수요청조회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508251"/>
            <a:ext cx="4743450" cy="3187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687" y="2603993"/>
            <a:ext cx="1923327" cy="732933"/>
            <a:chOff x="1228925" y="2762241"/>
            <a:chExt cx="4131541" cy="1705426"/>
          </a:xfrm>
        </p:grpSpPr>
        <p:grpSp>
          <p:nvGrpSpPr>
            <p:cNvPr id="9" name="그룹 8"/>
            <p:cNvGrpSpPr/>
            <p:nvPr/>
          </p:nvGrpSpPr>
          <p:grpSpPr>
            <a:xfrm>
              <a:off x="1228925" y="2762241"/>
              <a:ext cx="4131541" cy="511387"/>
              <a:chOff x="819150" y="2876548"/>
              <a:chExt cx="4131541" cy="51138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9150" y="2876550"/>
                <a:ext cx="1266825" cy="511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099381" y="2876550"/>
                <a:ext cx="2124074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237304" y="2876548"/>
                <a:ext cx="713387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검색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28925" y="3273627"/>
              <a:ext cx="1266825" cy="1194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방문예정일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26413"/>
              </p:ext>
            </p:extLst>
          </p:nvPr>
        </p:nvGraphicFramePr>
        <p:xfrm>
          <a:off x="166435" y="3530601"/>
          <a:ext cx="181468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417"/>
                <a:gridCol w="522280"/>
                <a:gridCol w="439300"/>
                <a:gridCol w="639683"/>
              </a:tblGrid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방문예정일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CHPSI-8500L</a:t>
                      </a:r>
                      <a:endParaRPr lang="ko-KR" altLang="en-US" sz="8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effectLst/>
                        </a:rPr>
                        <a:t>BASH30-A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홍길동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769" y="5166085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05902"/>
              </p:ext>
            </p:extLst>
          </p:nvPr>
        </p:nvGraphicFramePr>
        <p:xfrm>
          <a:off x="2276474" y="2809875"/>
          <a:ext cx="4248151" cy="224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214"/>
                <a:gridCol w="2303937"/>
              </a:tblGrid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방문일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As</a:t>
                      </a: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분류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As</a:t>
                      </a:r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내역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480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4495798" y="3657198"/>
            <a:ext cx="1757364" cy="745235"/>
            <a:chOff x="3707431" y="3638550"/>
            <a:chExt cx="1285876" cy="914400"/>
          </a:xfrm>
        </p:grpSpPr>
        <p:sp>
          <p:nvSpPr>
            <p:cNvPr id="5" name="직사각형 4"/>
            <p:cNvSpPr/>
            <p:nvPr/>
          </p:nvSpPr>
          <p:spPr>
            <a:xfrm>
              <a:off x="3707432" y="3638550"/>
              <a:ext cx="1285875" cy="3524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             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07431" y="3990976"/>
              <a:ext cx="1285875" cy="561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수리완료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회수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수리부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972175" y="5143460"/>
            <a:ext cx="561975" cy="268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71675" y="2152651"/>
            <a:ext cx="4743450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조회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방문결과등록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4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789570" y="2157414"/>
            <a:ext cx="492555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조회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방문결과등록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3290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회수요청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회수요청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요청조회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회수요청조회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2400" y="2157415"/>
            <a:ext cx="1819275" cy="3538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제품정보와 고객정보를 화면에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방문결과 등록 버튼을 누르면 방문결과 등록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탭으로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546351"/>
            <a:ext cx="4743450" cy="3149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687" y="2642093"/>
            <a:ext cx="1990003" cy="732932"/>
            <a:chOff x="1228925" y="2762241"/>
            <a:chExt cx="4274768" cy="1705426"/>
          </a:xfrm>
        </p:grpSpPr>
        <p:grpSp>
          <p:nvGrpSpPr>
            <p:cNvPr id="9" name="그룹 8"/>
            <p:cNvGrpSpPr/>
            <p:nvPr/>
          </p:nvGrpSpPr>
          <p:grpSpPr>
            <a:xfrm>
              <a:off x="1228925" y="2762241"/>
              <a:ext cx="4274768" cy="511387"/>
              <a:chOff x="819150" y="2876548"/>
              <a:chExt cx="4274768" cy="51138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9150" y="2876550"/>
                <a:ext cx="1266825" cy="511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81226" y="2876550"/>
                <a:ext cx="2124074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380530" y="2876548"/>
                <a:ext cx="713388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검색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28925" y="3273627"/>
              <a:ext cx="1266825" cy="1194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방문예정일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54848"/>
              </p:ext>
            </p:extLst>
          </p:nvPr>
        </p:nvGraphicFramePr>
        <p:xfrm>
          <a:off x="214060" y="3175001"/>
          <a:ext cx="1771003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509709"/>
                <a:gridCol w="428727"/>
                <a:gridCol w="624287"/>
              </a:tblGrid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방문예정일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CHPSI-8500L</a:t>
                      </a:r>
                      <a:endParaRPr lang="ko-KR" altLang="en-US" sz="8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effectLst/>
                        </a:rPr>
                        <a:t>BASH30-A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홍길동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769" y="518088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29389"/>
              </p:ext>
            </p:extLst>
          </p:nvPr>
        </p:nvGraphicFramePr>
        <p:xfrm>
          <a:off x="2223364" y="2535493"/>
          <a:ext cx="4211955" cy="308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855"/>
                <a:gridCol w="2324100"/>
              </a:tblGrid>
              <a:tr h="14680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제품정보</a:t>
                      </a:r>
                      <a:endParaRPr lang="en-US" altLang="ko-KR" sz="9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7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품목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정수기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7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</a:rPr>
                        <a:t>CHPSI-8500L</a:t>
                      </a:r>
                      <a:endParaRPr lang="ko-KR" altLang="en-US" sz="9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47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제품코드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a1038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47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제조사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웅진 </a:t>
                      </a:r>
                      <a:r>
                        <a:rPr lang="ko-KR" altLang="en-US" sz="9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코웨이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47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제조일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2017-01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4705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고객정보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7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7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연락처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010-1844-9600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47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주소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서울시 금천구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46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렌탈기간</a:t>
                      </a:r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2017-07-14 ~ 2018-07-13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46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회수 신청일자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1470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 예정 일시 </a:t>
                      </a:r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r>
                        <a:rPr lang="en-US" altLang="ko-KR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13:00</a:t>
                      </a:r>
                      <a:endParaRPr lang="ko-KR" altLang="en-US" sz="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549262" y="5303993"/>
            <a:ext cx="832488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방문결과 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5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5961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방문결과등록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 후 방문결과등록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회수 후 방문결과를 등록하는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요청조회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회수요청조회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01728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회수완료 버튼을 누르면 해당 제품이 입고 처리가 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제품정보와 고객정보를 화면에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방문결과 등록 버튼을 누르면 방문결과 등록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탭으로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Font typeface="+mj-lt"/>
              <a:buAutoNum type="arabicPeriod" startAt="3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8728" y="2582862"/>
            <a:ext cx="4786397" cy="3113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08789"/>
              </p:ext>
            </p:extLst>
          </p:nvPr>
        </p:nvGraphicFramePr>
        <p:xfrm>
          <a:off x="239460" y="3200401"/>
          <a:ext cx="1786190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509709"/>
                <a:gridCol w="428727"/>
                <a:gridCol w="639474"/>
              </a:tblGrid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방문예정일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CHPSI-8500L</a:t>
                      </a:r>
                      <a:endParaRPr lang="ko-KR" altLang="en-US" sz="8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effectLst/>
                        </a:rPr>
                        <a:t>BASH30-A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홍길동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…</a:t>
                      </a:r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7769" y="520628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81070"/>
              </p:ext>
            </p:extLst>
          </p:nvPr>
        </p:nvGraphicFramePr>
        <p:xfrm>
          <a:off x="2133599" y="2779915"/>
          <a:ext cx="4419602" cy="233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926"/>
                <a:gridCol w="27336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방문일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제품명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CHPSI-8500L</a:t>
                      </a:r>
                      <a:endParaRPr lang="ko-KR" altLang="en-US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회수 내역 </a:t>
                      </a:r>
                      <a:r>
                        <a:rPr lang="en-US" altLang="ko-KR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:</a:t>
                      </a:r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이상 사항 없음</a:t>
                      </a:r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600700" y="5207154"/>
            <a:ext cx="933450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회수완료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28728" y="2154238"/>
            <a:ext cx="4786397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조회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방문결과등록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2400" y="2739562"/>
            <a:ext cx="1942377" cy="732933"/>
            <a:chOff x="1228925" y="2762241"/>
            <a:chExt cx="4172463" cy="1705426"/>
          </a:xfrm>
        </p:grpSpPr>
        <p:grpSp>
          <p:nvGrpSpPr>
            <p:cNvPr id="9" name="그룹 8"/>
            <p:cNvGrpSpPr/>
            <p:nvPr/>
          </p:nvGrpSpPr>
          <p:grpSpPr>
            <a:xfrm>
              <a:off x="1228925" y="2762241"/>
              <a:ext cx="4172463" cy="511387"/>
              <a:chOff x="819150" y="2876548"/>
              <a:chExt cx="4172463" cy="51138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819150" y="2876550"/>
                <a:ext cx="1266825" cy="511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19842" y="2876550"/>
                <a:ext cx="2124074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278226" y="2876548"/>
                <a:ext cx="713387" cy="511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검색</a:t>
                </a: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28925" y="3273627"/>
              <a:ext cx="1266825" cy="1194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방문예정일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7532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24475" y="1773200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7221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출고처리 출고조회로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출고요청조회의 전체목록이 나열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 ▼</a:t>
            </a:r>
            <a:endParaRPr lang="en-US" altLang="ko-KR" sz="12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렌탈출고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렌탈출고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방출수리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방출수리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54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 두 개의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선택되어있어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98537"/>
              </p:ext>
            </p:extLst>
          </p:nvPr>
        </p:nvGraphicFramePr>
        <p:xfrm>
          <a:off x="1971675" y="2925548"/>
          <a:ext cx="4743450" cy="24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출고대상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9423" y="2298276"/>
            <a:ext cx="14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4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7678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출고처리 출고조회로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출고요청조회의 해당하는 세부 자산의 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출고요청조회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u="sng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렌탈출고</a:t>
            </a:r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렌탈출고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방출수리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방출수리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수리부속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497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 두 개의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상세목록이 선택되어있어 해당하는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상세정보가 출력됨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버튼클릭의 선택에 따라 등록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19" y="2393811"/>
            <a:ext cx="1838811" cy="22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43399" y="2359611"/>
            <a:ext cx="176041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출고대상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렌탈출고요청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6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212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출고처리 출고조회로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출고조회의 전체목록이 나열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 ▼</a:t>
            </a:r>
            <a:endParaRPr lang="en-US" altLang="ko-KR" sz="12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54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출고처리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 두 개의 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선택되어있어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16347"/>
              </p:ext>
            </p:extLst>
          </p:nvPr>
        </p:nvGraphicFramePr>
        <p:xfrm>
          <a:off x="1971675" y="2925548"/>
          <a:ext cx="4743450" cy="24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출고대상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5904" y="2298276"/>
            <a:ext cx="115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7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8753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출고처리 출고조회로 나뉘어 짐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출고조회가 기본으로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출고조회의 해당하는 세부 자산의 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</a:t>
            </a:r>
            <a:endParaRPr lang="ko-KR" altLang="en-US" sz="1200" b="1" u="sng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1200" b="1" u="sng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4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출고처리 및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 두 개의 영역으로 구분됨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출고조회가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나타나고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화살표 클릭 시 아래로 세부목록이 나타남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현재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상세목록이 선택되어있어 해당하는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상세정보가 출력됨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019" y="2393811"/>
            <a:ext cx="1838811" cy="22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43399" y="2359611"/>
            <a:ext cx="175080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출고대상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영업중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675" y="2141878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8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4163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자산을 검색하기 위한 체크박스 및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검색바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검색결과가 나오는 리스트가 존재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조건에 맞는 자산조회 모두가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자산의 상태를 분류할 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체크박스가 존재하고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키워드로 검색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있는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하단에는 검색한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결과를 나타내주는 리스트가 존재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조건에 맞은 결과가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나타내어 짐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 없이 검색할 경우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리스트가 나타나게 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인쇄란의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버튼을 클릭 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인쇄할 수 있음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51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599" y="2389118"/>
            <a:ext cx="1149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◆자산분류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599" y="2646218"/>
            <a:ext cx="1884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   출고   재고   신규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369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5151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02469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 rot="5400000">
            <a:off x="407414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 rot="5400000">
            <a:off x="825170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 rot="5400000">
            <a:off x="1207952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 rot="5400000">
            <a:off x="1625270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7599" y="3225256"/>
            <a:ext cx="1686926" cy="974568"/>
            <a:chOff x="227599" y="4342834"/>
            <a:chExt cx="1686926" cy="974568"/>
          </a:xfrm>
        </p:grpSpPr>
        <p:sp>
          <p:nvSpPr>
            <p:cNvPr id="19" name="TextBox 18"/>
            <p:cNvSpPr txBox="1"/>
            <p:nvPr/>
          </p:nvSpPr>
          <p:spPr>
            <a:xfrm>
              <a:off x="227599" y="4342834"/>
              <a:ext cx="1149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◆검색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7270" y="4619833"/>
              <a:ext cx="1597254" cy="3056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u="sng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315802" y="5011719"/>
              <a:ext cx="598723" cy="30568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37193"/>
              </p:ext>
            </p:extLst>
          </p:nvPr>
        </p:nvGraphicFramePr>
        <p:xfrm>
          <a:off x="1998605" y="2768524"/>
          <a:ext cx="4716520" cy="268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565"/>
                <a:gridCol w="589565"/>
                <a:gridCol w="589565"/>
                <a:gridCol w="589565"/>
                <a:gridCol w="589565"/>
                <a:gridCol w="589565"/>
                <a:gridCol w="589565"/>
                <a:gridCol w="589565"/>
              </a:tblGrid>
              <a:tr h="671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S/N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</a:t>
                      </a:r>
                      <a:r>
                        <a:rPr lang="en-US" altLang="ko-KR" sz="1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실버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블랙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767584" y="2209146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73728" y="4325258"/>
            <a:ext cx="1597254" cy="1161143"/>
            <a:chOff x="273728" y="4325258"/>
            <a:chExt cx="1597254" cy="1161143"/>
          </a:xfrm>
        </p:grpSpPr>
        <p:sp>
          <p:nvSpPr>
            <p:cNvPr id="25" name="직사각형 24"/>
            <p:cNvSpPr/>
            <p:nvPr/>
          </p:nvSpPr>
          <p:spPr>
            <a:xfrm>
              <a:off x="273728" y="4325258"/>
              <a:ext cx="1597254" cy="11611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실버정수기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블랙정수기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이것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것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02469" y="4325258"/>
              <a:ext cx="268513" cy="1161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602469" y="5196114"/>
              <a:ext cx="268513" cy="290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▼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196084" y="3502255"/>
            <a:ext cx="423080" cy="544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96084" y="4835085"/>
            <a:ext cx="423080" cy="544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96084" y="4169582"/>
            <a:ext cx="423080" cy="544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5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8843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자산을 검색하기 위한 체크박스 및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검색바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검색결과가 나오는 리스트가 존재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리스트에서 선택한 해당 자산의 상세정보가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상태를 분류할 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체크박스가 존재하고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키워드로 검색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있는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하단에는 검색한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결과를 나타내주는 리스트가 존재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검색 후 리스트에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나타난 해당하는 품목을 선택 시 해당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품목의 상세정보가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등록버튼으로 상태를 변경할 수 있음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051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599" y="2389118"/>
            <a:ext cx="1149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◆자산분류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599" y="2646218"/>
            <a:ext cx="174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   출고   재고   신규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2369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85151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02469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 rot="5400000">
            <a:off x="407414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 rot="5400000">
            <a:off x="825170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 rot="5400000">
            <a:off x="1207952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 rot="5400000">
            <a:off x="1625270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7599" y="3225256"/>
            <a:ext cx="1686926" cy="974568"/>
            <a:chOff x="227599" y="4342834"/>
            <a:chExt cx="1686926" cy="974568"/>
          </a:xfrm>
        </p:grpSpPr>
        <p:sp>
          <p:nvSpPr>
            <p:cNvPr id="19" name="TextBox 18"/>
            <p:cNvSpPr txBox="1"/>
            <p:nvPr/>
          </p:nvSpPr>
          <p:spPr>
            <a:xfrm>
              <a:off x="227599" y="4342834"/>
              <a:ext cx="1149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◆검색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7270" y="4619833"/>
              <a:ext cx="1597254" cy="3056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315802" y="5011719"/>
              <a:ext cx="598723" cy="30568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67584" y="2209146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73728" y="4325258"/>
            <a:ext cx="1597254" cy="1161143"/>
            <a:chOff x="273728" y="4325258"/>
            <a:chExt cx="1597254" cy="1161143"/>
          </a:xfrm>
        </p:grpSpPr>
        <p:sp>
          <p:nvSpPr>
            <p:cNvPr id="24" name="직사각형 23"/>
            <p:cNvSpPr/>
            <p:nvPr/>
          </p:nvSpPr>
          <p:spPr>
            <a:xfrm>
              <a:off x="273728" y="4325258"/>
              <a:ext cx="1597254" cy="11611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u="sng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en-US" altLang="ko-KR" sz="1200" b="1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실버정수기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블랙정수기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이것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것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02469" y="4325258"/>
              <a:ext cx="268513" cy="1161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02469" y="5196114"/>
              <a:ext cx="268513" cy="2902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▼</a:t>
              </a:r>
            </a:p>
          </p:txBody>
        </p:sp>
      </p:grpSp>
      <p:pic>
        <p:nvPicPr>
          <p:cNvPr id="2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9" y="2657095"/>
            <a:ext cx="1838811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68800" y="2593267"/>
            <a:ext cx="17508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W-123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2017-11-13</a:t>
            </a: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입고대기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요청상태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7822" y="52505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0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4355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조회로 구분됨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등록폼이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4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en-US" altLang="ko-KR" sz="14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실사계획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조회로 나뉘어짐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실사계획을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등록할 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폼이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취소버튼으로 분기가능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862" y="2209146"/>
            <a:ext cx="17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84359"/>
              </p:ext>
            </p:extLst>
          </p:nvPr>
        </p:nvGraphicFramePr>
        <p:xfrm>
          <a:off x="1998607" y="2793999"/>
          <a:ext cx="4716518" cy="236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792"/>
                <a:gridCol w="3768726"/>
              </a:tblGrid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실사대상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4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8158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조회로 구분됨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등록폼이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en-US" altLang="ko-KR" sz="1400" b="1" u="sng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실사계획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조회로 나뉘어짐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실사결과를 등록할 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실사결과 등록 폼이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취소버튼으로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분기가능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861" y="2209146"/>
            <a:ext cx="164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21674"/>
              </p:ext>
            </p:extLst>
          </p:nvPr>
        </p:nvGraphicFramePr>
        <p:xfrm>
          <a:off x="1971675" y="2732163"/>
          <a:ext cx="4743450" cy="230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370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4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망함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3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4479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조회로 구분됨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전체가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en-US" altLang="ko-KR" sz="14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b="1" u="sng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08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영역으로 자산등록 실사관리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조회로 나뉘어짐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실사결과에 대한 전체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조회결과를 나타냄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862" y="2209146"/>
            <a:ext cx="166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71640"/>
              </p:ext>
            </p:extLst>
          </p:nvPr>
        </p:nvGraphicFramePr>
        <p:xfrm>
          <a:off x="1974056" y="2735581"/>
          <a:ext cx="4743450" cy="2548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예외자산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망함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8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325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고객을 구분하기 위한 체크박스 및 검색을 위한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검색바가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존재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조건에 맞는 검색결과를 나타냄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1423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 실사관리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고객관리 세 부분으로 나뉨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현재 고객의 상태를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구분할 수 있는 체크박스와 고객을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검색할 수 있는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검색바가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조건에 맞는 결과를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아무런 키워드 없이 검색을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누를 시 전체결과가 조회됨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2584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599" y="2389118"/>
            <a:ext cx="1149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◆고객분류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599" y="2646218"/>
            <a:ext cx="168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렌탈신청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렌탈중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1806" y="2923217"/>
            <a:ext cx="130650" cy="13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 rot="5400000">
            <a:off x="644947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 rot="5400000">
            <a:off x="1404607" y="2963046"/>
            <a:ext cx="85048" cy="60324"/>
          </a:xfrm>
          <a:prstGeom prst="chevron">
            <a:avLst>
              <a:gd name="adj" fmla="val 7799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81064"/>
              </p:ext>
            </p:extLst>
          </p:nvPr>
        </p:nvGraphicFramePr>
        <p:xfrm>
          <a:off x="1998605" y="2768524"/>
          <a:ext cx="4716523" cy="268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89"/>
                <a:gridCol w="673789"/>
                <a:gridCol w="673789"/>
                <a:gridCol w="673789"/>
                <a:gridCol w="673789"/>
                <a:gridCol w="673789"/>
                <a:gridCol w="673789"/>
              </a:tblGrid>
              <a:tr h="67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010-1234-5678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서울시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~~~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endParaRPr lang="en-US" altLang="ko-KR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주세요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40154" y="2209146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고객관리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27599" y="3210742"/>
            <a:ext cx="1686926" cy="974568"/>
            <a:chOff x="227599" y="4342834"/>
            <a:chExt cx="1686926" cy="974568"/>
          </a:xfrm>
        </p:grpSpPr>
        <p:sp>
          <p:nvSpPr>
            <p:cNvPr id="17" name="TextBox 16"/>
            <p:cNvSpPr txBox="1"/>
            <p:nvPr/>
          </p:nvSpPr>
          <p:spPr>
            <a:xfrm>
              <a:off x="227599" y="4342834"/>
              <a:ext cx="1149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◆검색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7270" y="4619833"/>
              <a:ext cx="1597254" cy="30568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15802" y="5011719"/>
              <a:ext cx="598723" cy="30568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0698" y="2165057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5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2454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91125" y="179784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7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3200" b="1" dirty="0" smtClean="0"/>
              <a:t>EIS </a:t>
            </a:r>
            <a:r>
              <a:rPr lang="ko-KR" altLang="en-US" sz="3200" b="1" dirty="0" smtClean="0"/>
              <a:t>화면정의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9659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2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5144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Head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Detail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4475" y="1773200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1257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43174" y="2259014"/>
            <a:ext cx="4067175" cy="283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4475" y="1773200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7174" y="2259014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09649" y="2259014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62124" y="2259013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174" y="2542646"/>
            <a:ext cx="6353176" cy="30199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" y="2152650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회원관리 화면정의</a:t>
            </a:r>
            <a:endParaRPr lang="en-US" altLang="ko-KR" sz="3200" b="1" dirty="0" smtClean="0"/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2793</TotalTime>
  <Words>5415</Words>
  <Application>Microsoft Office PowerPoint</Application>
  <PresentationFormat>화면 슬라이드 쇼(4:3)</PresentationFormat>
  <Paragraphs>2571</Paragraphs>
  <Slides>61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ReMP : 화면정의서</vt:lpstr>
      <vt:lpstr>PowerPoint 프레젠테이션</vt:lpstr>
      <vt:lpstr>목차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125</cp:revision>
  <dcterms:created xsi:type="dcterms:W3CDTF">2017-11-05T09:42:13Z</dcterms:created>
  <dcterms:modified xsi:type="dcterms:W3CDTF">2017-11-14T03:35:40Z</dcterms:modified>
</cp:coreProperties>
</file>