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8"/>
  </p:notesMasterIdLst>
  <p:sldIdLst>
    <p:sldId id="256" r:id="rId2"/>
    <p:sldId id="282" r:id="rId3"/>
    <p:sldId id="257" r:id="rId4"/>
    <p:sldId id="272" r:id="rId5"/>
    <p:sldId id="269" r:id="rId6"/>
    <p:sldId id="310" r:id="rId7"/>
    <p:sldId id="270" r:id="rId8"/>
    <p:sldId id="271" r:id="rId9"/>
    <p:sldId id="273" r:id="rId10"/>
    <p:sldId id="333" r:id="rId11"/>
    <p:sldId id="334" r:id="rId12"/>
    <p:sldId id="335" r:id="rId13"/>
    <p:sldId id="336" r:id="rId14"/>
    <p:sldId id="337" r:id="rId15"/>
    <p:sldId id="338" r:id="rId16"/>
    <p:sldId id="341" r:id="rId17"/>
    <p:sldId id="283" r:id="rId18"/>
    <p:sldId id="342" r:id="rId19"/>
    <p:sldId id="343" r:id="rId20"/>
    <p:sldId id="339" r:id="rId21"/>
    <p:sldId id="340" r:id="rId22"/>
    <p:sldId id="287" r:id="rId23"/>
    <p:sldId id="288" r:id="rId24"/>
    <p:sldId id="285" r:id="rId25"/>
    <p:sldId id="286" r:id="rId26"/>
    <p:sldId id="274" r:id="rId27"/>
    <p:sldId id="293" r:id="rId28"/>
    <p:sldId id="294" r:id="rId29"/>
    <p:sldId id="289" r:id="rId30"/>
    <p:sldId id="290" r:id="rId31"/>
    <p:sldId id="291" r:id="rId32"/>
    <p:sldId id="292" r:id="rId33"/>
    <p:sldId id="275" r:id="rId34"/>
    <p:sldId id="351" r:id="rId35"/>
    <p:sldId id="352" r:id="rId36"/>
    <p:sldId id="353" r:id="rId37"/>
    <p:sldId id="355" r:id="rId38"/>
    <p:sldId id="356" r:id="rId39"/>
    <p:sldId id="357" r:id="rId40"/>
    <p:sldId id="358" r:id="rId41"/>
    <p:sldId id="359" r:id="rId42"/>
    <p:sldId id="361" r:id="rId43"/>
    <p:sldId id="360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46" r:id="rId52"/>
    <p:sldId id="347" r:id="rId53"/>
    <p:sldId id="348" r:id="rId54"/>
    <p:sldId id="349" r:id="rId55"/>
    <p:sldId id="350" r:id="rId56"/>
    <p:sldId id="27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A"/>
    <a:srgbClr val="FAFAFA"/>
    <a:srgbClr val="D9230F"/>
    <a:srgbClr val="325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 autoAdjust="0"/>
  </p:normalViewPr>
  <p:slideViewPr>
    <p:cSldViewPr snapToGrid="0" showGuides="1">
      <p:cViewPr varScale="1">
        <p:scale>
          <a:sx n="53" d="100"/>
          <a:sy n="53" d="100"/>
        </p:scale>
        <p:origin x="-96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C319-60FD-4326-BED6-1278F805FBAF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7821A-FB16-4299-A4DA-57E52C4A9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6E57B-5106-4899-8488-46CBAC855D1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skillshare.com/uploads/parentClasses/8acfd2309dedcb7a2deb75264ae64bf6/d6dbe86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5" y="1712399"/>
            <a:ext cx="9147735" cy="514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0" y="1712398"/>
            <a:ext cx="9144000" cy="6879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2997200" y="0"/>
            <a:ext cx="3073400" cy="68580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20"/>
          <p:cNvSpPr/>
          <p:nvPr userDrawn="1"/>
        </p:nvSpPr>
        <p:spPr>
          <a:xfrm>
            <a:off x="0" y="0"/>
            <a:ext cx="6019800" cy="6858000"/>
          </a:xfrm>
          <a:custGeom>
            <a:avLst/>
            <a:gdLst>
              <a:gd name="connsiteX0" fmla="*/ 0 w 6019800"/>
              <a:gd name="connsiteY0" fmla="*/ 0 h 6858000"/>
              <a:gd name="connsiteX1" fmla="*/ 2946400 w 6019800"/>
              <a:gd name="connsiteY1" fmla="*/ 0 h 6858000"/>
              <a:gd name="connsiteX2" fmla="*/ 6019800 w 6019800"/>
              <a:gd name="connsiteY2" fmla="*/ 6858000 h 6858000"/>
              <a:gd name="connsiteX3" fmla="*/ 2946400 w 6019800"/>
              <a:gd name="connsiteY3" fmla="*/ 6858000 h 6858000"/>
              <a:gd name="connsiteX4" fmla="*/ 0 w 60198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800" h="6858000">
                <a:moveTo>
                  <a:pt x="0" y="0"/>
                </a:moveTo>
                <a:lnTo>
                  <a:pt x="2946400" y="0"/>
                </a:lnTo>
                <a:lnTo>
                  <a:pt x="6019800" y="6858000"/>
                </a:lnTo>
                <a:lnTo>
                  <a:pt x="294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571" y="2463800"/>
            <a:ext cx="3996175" cy="1350276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570" y="3819161"/>
            <a:ext cx="3996175" cy="5295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부제목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서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문서이력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39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자유형 6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34999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 flipH="1">
            <a:off x="2295525" y="895350"/>
            <a:ext cx="0" cy="5553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2528475" y="895350"/>
            <a:ext cx="6410913" cy="5553074"/>
          </a:xfrm>
        </p:spPr>
        <p:txBody>
          <a:bodyPr anchor="t">
            <a:normAutofit/>
          </a:bodyPr>
          <a:lstStyle>
            <a:lvl1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>
              <a:buFont typeface="+mj-lt"/>
              <a:buNone/>
              <a:defRPr/>
            </a:lvl2pPr>
          </a:lstStyle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endParaRPr lang="en-US" altLang="ko-KR" dirty="0" smtClean="0"/>
          </a:p>
        </p:txBody>
      </p:sp>
      <p:sp>
        <p:nvSpPr>
          <p:cNvPr id="22" name="직사각형 21"/>
          <p:cNvSpPr/>
          <p:nvPr userDrawn="1"/>
        </p:nvSpPr>
        <p:spPr>
          <a:xfrm>
            <a:off x="314212" y="895350"/>
            <a:ext cx="17483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9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주요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주요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탬플릿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18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회원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회원관리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2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렌탈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렌탈관리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024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자산관리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자산관리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EIS 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 userDrawn="1"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25" name="자유형 24"/>
            <p:cNvSpPr/>
            <p:nvPr userDrawn="1"/>
          </p:nvSpPr>
          <p:spPr>
            <a:xfrm>
              <a:off x="5181600" y="0"/>
              <a:ext cx="1632472" cy="635000"/>
            </a:xfrm>
            <a:custGeom>
              <a:avLst/>
              <a:gdLst>
                <a:gd name="connsiteX0" fmla="*/ 47030 w 1632472"/>
                <a:gd name="connsiteY0" fmla="*/ 0 h 635000"/>
                <a:gd name="connsiteX1" fmla="*/ 1632472 w 1632472"/>
                <a:gd name="connsiteY1" fmla="*/ 0 h 635000"/>
                <a:gd name="connsiteX2" fmla="*/ 1553245 w 1632472"/>
                <a:gd name="connsiteY2" fmla="*/ 59245 h 635000"/>
                <a:gd name="connsiteX3" fmla="*/ 1151932 w 1632472"/>
                <a:gd name="connsiteY3" fmla="*/ 597105 h 635000"/>
                <a:gd name="connsiteX4" fmla="*/ 1138063 w 1632472"/>
                <a:gd name="connsiteY4" fmla="*/ 635000 h 635000"/>
                <a:gd name="connsiteX5" fmla="*/ 47030 w 1632472"/>
                <a:gd name="connsiteY5" fmla="*/ 635000 h 635000"/>
                <a:gd name="connsiteX6" fmla="*/ 22319 w 1632472"/>
                <a:gd name="connsiteY6" fmla="*/ 538896 h 635000"/>
                <a:gd name="connsiteX7" fmla="*/ 0 w 1632472"/>
                <a:gd name="connsiteY7" fmla="*/ 317500 h 635000"/>
                <a:gd name="connsiteX8" fmla="*/ 22319 w 1632472"/>
                <a:gd name="connsiteY8" fmla="*/ 96104 h 635000"/>
                <a:gd name="connsiteX9" fmla="*/ 47030 w 1632472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2472" h="635000">
                  <a:moveTo>
                    <a:pt x="47030" y="0"/>
                  </a:moveTo>
                  <a:lnTo>
                    <a:pt x="1632472" y="0"/>
                  </a:lnTo>
                  <a:lnTo>
                    <a:pt x="1553245" y="59245"/>
                  </a:lnTo>
                  <a:cubicBezTo>
                    <a:pt x="1379580" y="202566"/>
                    <a:pt x="1240900" y="386762"/>
                    <a:pt x="1151932" y="597105"/>
                  </a:cubicBezTo>
                  <a:lnTo>
                    <a:pt x="1138063" y="635000"/>
                  </a:lnTo>
                  <a:lnTo>
                    <a:pt x="47030" y="635000"/>
                  </a:lnTo>
                  <a:lnTo>
                    <a:pt x="22319" y="538896"/>
                  </a:lnTo>
                  <a:cubicBezTo>
                    <a:pt x="7685" y="467383"/>
                    <a:pt x="0" y="393339"/>
                    <a:pt x="0" y="317500"/>
                  </a:cubicBezTo>
                  <a:cubicBezTo>
                    <a:pt x="0" y="241661"/>
                    <a:pt x="7685" y="167617"/>
                    <a:pt x="22319" y="96104"/>
                  </a:cubicBezTo>
                  <a:lnTo>
                    <a:pt x="4703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 userDrawn="1"/>
          </p:nvSpPr>
          <p:spPr>
            <a:xfrm>
              <a:off x="7331671" y="0"/>
              <a:ext cx="707947" cy="635000"/>
            </a:xfrm>
            <a:custGeom>
              <a:avLst/>
              <a:gdLst>
                <a:gd name="connsiteX0" fmla="*/ 0 w 707947"/>
                <a:gd name="connsiteY0" fmla="*/ 0 h 635000"/>
                <a:gd name="connsiteX1" fmla="*/ 707947 w 707947"/>
                <a:gd name="connsiteY1" fmla="*/ 0 h 635000"/>
                <a:gd name="connsiteX2" fmla="*/ 692160 w 707947"/>
                <a:gd name="connsiteY2" fmla="*/ 32771 h 635000"/>
                <a:gd name="connsiteX3" fmla="*/ 605830 w 707947"/>
                <a:gd name="connsiteY3" fmla="*/ 460376 h 635000"/>
                <a:gd name="connsiteX4" fmla="*/ 611502 w 707947"/>
                <a:gd name="connsiteY4" fmla="*/ 572696 h 635000"/>
                <a:gd name="connsiteX5" fmla="*/ 621011 w 707947"/>
                <a:gd name="connsiteY5" fmla="*/ 635000 h 635000"/>
                <a:gd name="connsiteX6" fmla="*/ 0 w 707947"/>
                <a:gd name="connsiteY6" fmla="*/ 635000 h 635000"/>
                <a:gd name="connsiteX7" fmla="*/ 24711 w 707947"/>
                <a:gd name="connsiteY7" fmla="*/ 538896 h 635000"/>
                <a:gd name="connsiteX8" fmla="*/ 47030 w 707947"/>
                <a:gd name="connsiteY8" fmla="*/ 317500 h 635000"/>
                <a:gd name="connsiteX9" fmla="*/ 24711 w 707947"/>
                <a:gd name="connsiteY9" fmla="*/ 96104 h 635000"/>
                <a:gd name="connsiteX10" fmla="*/ 0 w 707947"/>
                <a:gd name="connsiteY10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47" h="635000">
                  <a:moveTo>
                    <a:pt x="0" y="0"/>
                  </a:moveTo>
                  <a:lnTo>
                    <a:pt x="707947" y="0"/>
                  </a:lnTo>
                  <a:lnTo>
                    <a:pt x="692160" y="32771"/>
                  </a:lnTo>
                  <a:cubicBezTo>
                    <a:pt x="636570" y="164200"/>
                    <a:pt x="605830" y="308698"/>
                    <a:pt x="605830" y="460376"/>
                  </a:cubicBezTo>
                  <a:cubicBezTo>
                    <a:pt x="605830" y="498296"/>
                    <a:pt x="607751" y="535766"/>
                    <a:pt x="611502" y="572696"/>
                  </a:cubicBezTo>
                  <a:lnTo>
                    <a:pt x="621011" y="635000"/>
                  </a:lnTo>
                  <a:lnTo>
                    <a:pt x="0" y="635000"/>
                  </a:lnTo>
                  <a:lnTo>
                    <a:pt x="24711" y="538896"/>
                  </a:lnTo>
                  <a:cubicBezTo>
                    <a:pt x="39345" y="467383"/>
                    <a:pt x="47030" y="393339"/>
                    <a:pt x="47030" y="317500"/>
                  </a:cubicBezTo>
                  <a:cubicBezTo>
                    <a:pt x="47030" y="241661"/>
                    <a:pt x="39345" y="167617"/>
                    <a:pt x="24711" y="96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 userDrawn="1"/>
          </p:nvSpPr>
          <p:spPr>
            <a:xfrm>
              <a:off x="8444978" y="0"/>
              <a:ext cx="699022" cy="635000"/>
            </a:xfrm>
            <a:custGeom>
              <a:avLst/>
              <a:gdLst>
                <a:gd name="connsiteX0" fmla="*/ 0 w 699022"/>
                <a:gd name="connsiteY0" fmla="*/ 0 h 635000"/>
                <a:gd name="connsiteX1" fmla="*/ 699022 w 699022"/>
                <a:gd name="connsiteY1" fmla="*/ 0 h 635000"/>
                <a:gd name="connsiteX2" fmla="*/ 699022 w 699022"/>
                <a:gd name="connsiteY2" fmla="*/ 635000 h 635000"/>
                <a:gd name="connsiteX3" fmla="*/ 494410 w 699022"/>
                <a:gd name="connsiteY3" fmla="*/ 635000 h 635000"/>
                <a:gd name="connsiteX4" fmla="*/ 480540 w 699022"/>
                <a:gd name="connsiteY4" fmla="*/ 597105 h 635000"/>
                <a:gd name="connsiteX5" fmla="*/ 79227 w 699022"/>
                <a:gd name="connsiteY5" fmla="*/ 59245 h 635000"/>
                <a:gd name="connsiteX6" fmla="*/ 0 w 699022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9022" h="635000">
                  <a:moveTo>
                    <a:pt x="0" y="0"/>
                  </a:moveTo>
                  <a:lnTo>
                    <a:pt x="699022" y="0"/>
                  </a:lnTo>
                  <a:lnTo>
                    <a:pt x="699022" y="635000"/>
                  </a:lnTo>
                  <a:lnTo>
                    <a:pt x="494410" y="635000"/>
                  </a:lnTo>
                  <a:lnTo>
                    <a:pt x="480540" y="597105"/>
                  </a:lnTo>
                  <a:cubicBezTo>
                    <a:pt x="391573" y="386762"/>
                    <a:pt x="252892" y="202566"/>
                    <a:pt x="79227" y="59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>
              <a:off x="0" y="0"/>
              <a:ext cx="5228630" cy="635000"/>
            </a:xfrm>
            <a:custGeom>
              <a:avLst/>
              <a:gdLst>
                <a:gd name="connsiteX0" fmla="*/ 0 w 5228630"/>
                <a:gd name="connsiteY0" fmla="*/ 0 h 635000"/>
                <a:gd name="connsiteX1" fmla="*/ 5228630 w 5228630"/>
                <a:gd name="connsiteY1" fmla="*/ 0 h 635000"/>
                <a:gd name="connsiteX2" fmla="*/ 5203919 w 5228630"/>
                <a:gd name="connsiteY2" fmla="*/ 96104 h 635000"/>
                <a:gd name="connsiteX3" fmla="*/ 5181600 w 5228630"/>
                <a:gd name="connsiteY3" fmla="*/ 317500 h 635000"/>
                <a:gd name="connsiteX4" fmla="*/ 5203919 w 5228630"/>
                <a:gd name="connsiteY4" fmla="*/ 538896 h 635000"/>
                <a:gd name="connsiteX5" fmla="*/ 5228630 w 5228630"/>
                <a:gd name="connsiteY5" fmla="*/ 635000 h 635000"/>
                <a:gd name="connsiteX6" fmla="*/ 0 w 5228630"/>
                <a:gd name="connsiteY6" fmla="*/ 635000 h 635000"/>
                <a:gd name="connsiteX7" fmla="*/ 0 w 522863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8630" h="635000">
                  <a:moveTo>
                    <a:pt x="0" y="0"/>
                  </a:moveTo>
                  <a:lnTo>
                    <a:pt x="5228630" y="0"/>
                  </a:lnTo>
                  <a:lnTo>
                    <a:pt x="5203919" y="96104"/>
                  </a:lnTo>
                  <a:cubicBezTo>
                    <a:pt x="5189285" y="167617"/>
                    <a:pt x="5181600" y="241661"/>
                    <a:pt x="5181600" y="317500"/>
                  </a:cubicBezTo>
                  <a:cubicBezTo>
                    <a:pt x="5181600" y="393339"/>
                    <a:pt x="5189285" y="467383"/>
                    <a:pt x="5203919" y="538896"/>
                  </a:cubicBezTo>
                  <a:lnTo>
                    <a:pt x="5228630" y="63500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 userDrawn="1"/>
          </p:nvSpPr>
          <p:spPr>
            <a:xfrm>
              <a:off x="6319664" y="0"/>
              <a:ext cx="1059037" cy="635000"/>
            </a:xfrm>
            <a:custGeom>
              <a:avLst/>
              <a:gdLst>
                <a:gd name="connsiteX0" fmla="*/ 494409 w 1059037"/>
                <a:gd name="connsiteY0" fmla="*/ 0 h 635000"/>
                <a:gd name="connsiteX1" fmla="*/ 1012007 w 1059037"/>
                <a:gd name="connsiteY1" fmla="*/ 0 h 635000"/>
                <a:gd name="connsiteX2" fmla="*/ 1036718 w 1059037"/>
                <a:gd name="connsiteY2" fmla="*/ 96104 h 635000"/>
                <a:gd name="connsiteX3" fmla="*/ 1059037 w 1059037"/>
                <a:gd name="connsiteY3" fmla="*/ 317500 h 635000"/>
                <a:gd name="connsiteX4" fmla="*/ 1036718 w 1059037"/>
                <a:gd name="connsiteY4" fmla="*/ 538896 h 635000"/>
                <a:gd name="connsiteX5" fmla="*/ 1012007 w 1059037"/>
                <a:gd name="connsiteY5" fmla="*/ 635000 h 635000"/>
                <a:gd name="connsiteX6" fmla="*/ 0 w 1059037"/>
                <a:gd name="connsiteY6" fmla="*/ 635000 h 635000"/>
                <a:gd name="connsiteX7" fmla="*/ 13869 w 1059037"/>
                <a:gd name="connsiteY7" fmla="*/ 597105 h 635000"/>
                <a:gd name="connsiteX8" fmla="*/ 415182 w 1059037"/>
                <a:gd name="connsiteY8" fmla="*/ 59245 h 635000"/>
                <a:gd name="connsiteX9" fmla="*/ 494409 w 1059037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037" h="635000">
                  <a:moveTo>
                    <a:pt x="494409" y="0"/>
                  </a:moveTo>
                  <a:lnTo>
                    <a:pt x="1012007" y="0"/>
                  </a:lnTo>
                  <a:lnTo>
                    <a:pt x="1036718" y="96104"/>
                  </a:lnTo>
                  <a:cubicBezTo>
                    <a:pt x="1051352" y="167617"/>
                    <a:pt x="1059037" y="241661"/>
                    <a:pt x="1059037" y="317500"/>
                  </a:cubicBezTo>
                  <a:cubicBezTo>
                    <a:pt x="1059037" y="393339"/>
                    <a:pt x="1051352" y="467383"/>
                    <a:pt x="1036718" y="538896"/>
                  </a:cubicBezTo>
                  <a:lnTo>
                    <a:pt x="1012007" y="635000"/>
                  </a:lnTo>
                  <a:lnTo>
                    <a:pt x="0" y="635000"/>
                  </a:lnTo>
                  <a:lnTo>
                    <a:pt x="13869" y="597105"/>
                  </a:lnTo>
                  <a:cubicBezTo>
                    <a:pt x="102837" y="386762"/>
                    <a:pt x="241517" y="202566"/>
                    <a:pt x="415182" y="59245"/>
                  </a:cubicBezTo>
                  <a:lnTo>
                    <a:pt x="4944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7937500" y="0"/>
              <a:ext cx="1001888" cy="635000"/>
            </a:xfrm>
            <a:custGeom>
              <a:avLst/>
              <a:gdLst>
                <a:gd name="connsiteX0" fmla="*/ 102117 w 1001888"/>
                <a:gd name="connsiteY0" fmla="*/ 0 h 635000"/>
                <a:gd name="connsiteX1" fmla="*/ 507478 w 1001888"/>
                <a:gd name="connsiteY1" fmla="*/ 0 h 635000"/>
                <a:gd name="connsiteX2" fmla="*/ 586705 w 1001888"/>
                <a:gd name="connsiteY2" fmla="*/ 59245 h 635000"/>
                <a:gd name="connsiteX3" fmla="*/ 988018 w 1001888"/>
                <a:gd name="connsiteY3" fmla="*/ 597105 h 635000"/>
                <a:gd name="connsiteX4" fmla="*/ 1001888 w 1001888"/>
                <a:gd name="connsiteY4" fmla="*/ 635000 h 635000"/>
                <a:gd name="connsiteX5" fmla="*/ 15181 w 1001888"/>
                <a:gd name="connsiteY5" fmla="*/ 635000 h 635000"/>
                <a:gd name="connsiteX6" fmla="*/ 5672 w 1001888"/>
                <a:gd name="connsiteY6" fmla="*/ 572696 h 635000"/>
                <a:gd name="connsiteX7" fmla="*/ 0 w 1001888"/>
                <a:gd name="connsiteY7" fmla="*/ 460376 h 635000"/>
                <a:gd name="connsiteX8" fmla="*/ 86330 w 1001888"/>
                <a:gd name="connsiteY8" fmla="*/ 32771 h 635000"/>
                <a:gd name="connsiteX9" fmla="*/ 102117 w 1001888"/>
                <a:gd name="connsiteY9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1888" h="635000">
                  <a:moveTo>
                    <a:pt x="102117" y="0"/>
                  </a:moveTo>
                  <a:lnTo>
                    <a:pt x="507478" y="0"/>
                  </a:lnTo>
                  <a:lnTo>
                    <a:pt x="586705" y="59245"/>
                  </a:lnTo>
                  <a:cubicBezTo>
                    <a:pt x="760370" y="202566"/>
                    <a:pt x="899051" y="386762"/>
                    <a:pt x="988018" y="597105"/>
                  </a:cubicBezTo>
                  <a:lnTo>
                    <a:pt x="1001888" y="635000"/>
                  </a:lnTo>
                  <a:lnTo>
                    <a:pt x="15181" y="635000"/>
                  </a:lnTo>
                  <a:lnTo>
                    <a:pt x="5672" y="572696"/>
                  </a:lnTo>
                  <a:cubicBezTo>
                    <a:pt x="1921" y="535766"/>
                    <a:pt x="0" y="498296"/>
                    <a:pt x="0" y="460376"/>
                  </a:cubicBezTo>
                  <a:cubicBezTo>
                    <a:pt x="0" y="308698"/>
                    <a:pt x="30740" y="164200"/>
                    <a:pt x="86330" y="32771"/>
                  </a:cubicBezTo>
                  <a:lnTo>
                    <a:pt x="10211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 userDrawn="1"/>
        </p:nvSpPr>
        <p:spPr>
          <a:xfrm>
            <a:off x="8108754" y="6292334"/>
            <a:ext cx="830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E75AEA7A-4944-4278-816E-2E7AF3949184}" type="slidenum">
              <a:rPr lang="ko-KR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pPr algn="r"/>
              <a:t>‹#›</a:t>
            </a:fld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52000" y="6266934"/>
            <a:ext cx="86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1615" y="55890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5. EIS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j-cs"/>
              </a:rPr>
              <a:t> 화면정의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5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8DBE-BF96-4C3E-B125-EB72D2531436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A7A-4944-4278-816E-2E7AF3949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571" y="2463800"/>
            <a:ext cx="4106629" cy="18542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ReMP</a:t>
            </a:r>
            <a:r>
              <a:rPr lang="en-US" altLang="ko-KR" dirty="0" smtClean="0"/>
              <a:t> :</a:t>
            </a:r>
            <a:br>
              <a:rPr lang="en-US" altLang="ko-KR" dirty="0" smtClean="0"/>
            </a:br>
            <a:r>
              <a:rPr lang="ko-KR" altLang="en-US" dirty="0" smtClean="0"/>
              <a:t>화면정의서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570" y="4292600"/>
            <a:ext cx="3996175" cy="529538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팀 팀장 이동훈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부팀장</a:t>
            </a:r>
            <a:r>
              <a:rPr lang="ko-KR" altLang="en-US" sz="2000" dirty="0" smtClean="0"/>
              <a:t> 김재림</a:t>
            </a:r>
            <a:endParaRPr lang="en-US" altLang="ko-KR" sz="2000" dirty="0"/>
          </a:p>
          <a:p>
            <a:r>
              <a:rPr lang="ko-KR" altLang="en-US" sz="2000" dirty="0" smtClean="0"/>
              <a:t>팀원 </a:t>
            </a:r>
            <a:r>
              <a:rPr lang="ko-KR" altLang="en-US" sz="2000" dirty="0" err="1" smtClean="0"/>
              <a:t>이원호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팀원 이민정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9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9436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화면 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400" y="2152650"/>
            <a:ext cx="656272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09837" y="3186111"/>
            <a:ext cx="2188420" cy="1808321"/>
            <a:chOff x="2509837" y="3186111"/>
            <a:chExt cx="2188420" cy="1808321"/>
          </a:xfrm>
        </p:grpSpPr>
        <p:grpSp>
          <p:nvGrpSpPr>
            <p:cNvPr id="17" name="그룹 16"/>
            <p:cNvGrpSpPr/>
            <p:nvPr/>
          </p:nvGrpSpPr>
          <p:grpSpPr>
            <a:xfrm>
              <a:off x="2519362" y="3186111"/>
              <a:ext cx="2128838" cy="1457325"/>
              <a:chOff x="6972300" y="3086100"/>
              <a:chExt cx="1828800" cy="145732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972300" y="3086100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72300" y="3609975"/>
                <a:ext cx="1828800" cy="41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비밀번호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72300" y="4124325"/>
                <a:ext cx="1828800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로그인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09837" y="4748211"/>
              <a:ext cx="2188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회원가입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88480" y="257702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</a:t>
            </a:r>
            <a:endParaRPr lang="ko-KR" altLang="en-US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3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3230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398" y="1676401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90800" y="2389186"/>
            <a:ext cx="2128838" cy="2848132"/>
            <a:chOff x="2590800" y="2389186"/>
            <a:chExt cx="2128838" cy="2848132"/>
          </a:xfrm>
        </p:grpSpPr>
        <p:grpSp>
          <p:nvGrpSpPr>
            <p:cNvPr id="3" name="그룹 2"/>
            <p:cNvGrpSpPr/>
            <p:nvPr/>
          </p:nvGrpSpPr>
          <p:grpSpPr>
            <a:xfrm>
              <a:off x="2590800" y="2924175"/>
              <a:ext cx="2128838" cy="1928811"/>
              <a:chOff x="2590800" y="2924175"/>
              <a:chExt cx="2128838" cy="192881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590800" y="2924175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이름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590800" y="3414711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생년월일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590800" y="3890961"/>
                <a:ext cx="2128838" cy="409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핸드폰번호</a:t>
                </a: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590800" y="4433886"/>
                <a:ext cx="2128838" cy="419100"/>
              </a:xfrm>
              <a:prstGeom prst="rect">
                <a:avLst/>
              </a:prstGeom>
              <a:solidFill>
                <a:srgbClr val="325788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아이디 찾기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024277" y="2389186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아이디 찾기</a:t>
              </a:r>
              <a:endParaRPr lang="en-US" altLang="ko-KR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59355" y="4991097"/>
              <a:ext cx="1391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 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7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0288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아이디찾기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60622" y="3125629"/>
            <a:ext cx="2209800" cy="1398746"/>
            <a:chOff x="2443161" y="3476625"/>
            <a:chExt cx="2209800" cy="1398746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4766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해당 정보의 아이디는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‘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dlalswjd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’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0632" y="462915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</a:t>
              </a:r>
              <a:r>
                <a:rPr lang="en-US" altLang="ko-KR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</a:t>
              </a:r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비밀번호 찾기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7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599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비밀번호찾기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2152651"/>
            <a:ext cx="6562724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90800" y="2924175"/>
            <a:ext cx="2128838" cy="2405060"/>
            <a:chOff x="2590800" y="2924175"/>
            <a:chExt cx="2128838" cy="2405060"/>
          </a:xfrm>
        </p:grpSpPr>
        <p:sp>
          <p:nvSpPr>
            <p:cNvPr id="13" name="직사각형 12"/>
            <p:cNvSpPr/>
            <p:nvPr/>
          </p:nvSpPr>
          <p:spPr>
            <a:xfrm>
              <a:off x="2590800" y="2924175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아이디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90800" y="3890960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90800" y="4367210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핸드폰번호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800" y="4910135"/>
              <a:ext cx="2128838" cy="419100"/>
            </a:xfrm>
            <a:prstGeom prst="rect">
              <a:avLst/>
            </a:prstGeom>
            <a:solidFill>
              <a:srgbClr val="32578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 찾기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90800" y="3422647"/>
              <a:ext cx="2128838" cy="409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3288" y="236303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 찾기</a:t>
            </a:r>
            <a:endParaRPr lang="en-US" altLang="ko-KR" dirty="0" smtClean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3288" y="5383197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아이디 찾기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2400" y="1685926"/>
            <a:ext cx="6562723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9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530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결과 화면입니다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3161" y="3110631"/>
            <a:ext cx="2209800" cy="1385875"/>
            <a:chOff x="2443161" y="3286125"/>
            <a:chExt cx="2209800" cy="1385875"/>
          </a:xfrm>
        </p:grpSpPr>
        <p:sp>
          <p:nvSpPr>
            <p:cNvPr id="11" name="직사각형 10"/>
            <p:cNvSpPr/>
            <p:nvPr/>
          </p:nvSpPr>
          <p:spPr>
            <a:xfrm>
              <a:off x="2443161" y="3286125"/>
              <a:ext cx="2209800" cy="1047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해당 정보의 임시비밀번호는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‘ref3923f’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입니다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4557" y="4425779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로그인 하러 가기</a:t>
              </a:r>
              <a:endParaRPr lang="ko-KR" altLang="en-US" sz="1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1497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비밀번호 찾기 한 후 로그인 했을 때 비밀번호 변경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3742" y="481183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6830" y="3346179"/>
            <a:ext cx="2013858" cy="915669"/>
            <a:chOff x="2939141" y="3139441"/>
            <a:chExt cx="2013858" cy="915669"/>
          </a:xfrm>
          <a:noFill/>
        </p:grpSpPr>
        <p:sp>
          <p:nvSpPr>
            <p:cNvPr id="16" name="직사각형 15"/>
            <p:cNvSpPr/>
            <p:nvPr/>
          </p:nvSpPr>
          <p:spPr>
            <a:xfrm>
              <a:off x="2939142" y="3139441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비밀번호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39141" y="3610610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비밀번호 확인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4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987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 정보수정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900" y="5229226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49462" y="2471056"/>
            <a:ext cx="2768600" cy="2707639"/>
            <a:chOff x="2844800" y="1788161"/>
            <a:chExt cx="2768600" cy="2707639"/>
          </a:xfrm>
        </p:grpSpPr>
        <p:sp>
          <p:nvSpPr>
            <p:cNvPr id="16" name="직사각형 15"/>
            <p:cNvSpPr/>
            <p:nvPr/>
          </p:nvSpPr>
          <p:spPr>
            <a:xfrm>
              <a:off x="5143500" y="3022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생년월일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휴대폰 번호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169988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110038" y="3403600"/>
              <a:ext cx="893762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나머지주소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4800" y="4152900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카드번호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56200" y="4165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수정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44800" y="2232661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이름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44800" y="1788161"/>
              <a:ext cx="2159000" cy="3302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아이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디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3604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신청한 권한을 승인하기 위한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2333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형식의 아이디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아이디에 대한 중복체크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최소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특수문자포함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확인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비밀번호와 일치하는 문자열 입력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우편번호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찾기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우편번호찾기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399" y="2140014"/>
            <a:ext cx="6562725" cy="355593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94026" y="2302052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(xxxx@xxx.com)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5093" y="2302052"/>
            <a:ext cx="1035016" cy="263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중복체크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94026" y="2812560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94026" y="3076298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94026" y="4641758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94026" y="4114282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294026" y="4378020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5093" y="4113733"/>
            <a:ext cx="1035016" cy="263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94026" y="5158695"/>
            <a:ext cx="2351068" cy="413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가입하기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94026" y="4905496"/>
            <a:ext cx="2351067" cy="252652"/>
            <a:chOff x="2294026" y="4795431"/>
            <a:chExt cx="2351067" cy="252652"/>
          </a:xfrm>
        </p:grpSpPr>
        <p:sp>
          <p:nvSpPr>
            <p:cNvPr id="19" name="직사각형 18"/>
            <p:cNvSpPr/>
            <p:nvPr/>
          </p:nvSpPr>
          <p:spPr>
            <a:xfrm>
              <a:off x="2294026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카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69129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호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07929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드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1098" y="4795431"/>
              <a:ext cx="575964" cy="2526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번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94026" y="3586806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294026" y="3850544"/>
            <a:ext cx="2351068" cy="263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휴대전화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9053" y="2565790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가능한 아이디 입니다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5277" y="3340036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비밀번호가 일치하지 않습니다</a:t>
            </a:r>
            <a:r>
              <a:rPr lang="en-US" altLang="ko-KR" sz="10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5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42385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비밀번호 변경을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3742" y="481183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6832" y="2844801"/>
            <a:ext cx="2013859" cy="1447255"/>
            <a:chOff x="2939141" y="2607855"/>
            <a:chExt cx="2013859" cy="1447255"/>
          </a:xfrm>
          <a:noFill/>
        </p:grpSpPr>
        <p:sp>
          <p:nvSpPr>
            <p:cNvPr id="13" name="직사각형 12"/>
            <p:cNvSpPr/>
            <p:nvPr/>
          </p:nvSpPr>
          <p:spPr>
            <a:xfrm>
              <a:off x="2939143" y="2607855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현재 비밀번호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39142" y="3139441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새 비밀번호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39141" y="3610610"/>
              <a:ext cx="2013857" cy="4445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새 비밀번호 확인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8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9536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마이페이지의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회원 탈퇴를 위한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1962" y="3733800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확인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1544" y="3208693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정말로 회원을 탈퇴 하시겠습니까</a:t>
            </a:r>
            <a:r>
              <a:rPr lang="en-US" altLang="ko-KR" sz="14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  <a:endParaRPr lang="ko-KR" altLang="en-US" sz="14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6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62967"/>
              </p:ext>
            </p:extLst>
          </p:nvPr>
        </p:nvGraphicFramePr>
        <p:xfrm>
          <a:off x="152403" y="701759"/>
          <a:ext cx="8782047" cy="551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2"/>
                <a:gridCol w="885825"/>
                <a:gridCol w="638175"/>
                <a:gridCol w="561975"/>
                <a:gridCol w="5158367"/>
                <a:gridCol w="1090033"/>
              </a:tblGrid>
              <a:tr h="266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2017-11-09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탬플릿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화면정의서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통합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최종취합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0148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0339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내부사용자가 내 정보 수정 전 비밀번호 확인하는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95562" y="3212737"/>
            <a:ext cx="1676400" cy="4445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 비밀번호 입력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19700" y="4749801"/>
            <a:ext cx="863600" cy="380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2400" y="1676401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0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490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내부사용자용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정보수정 화면입니다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49900" y="5229226"/>
            <a:ext cx="787400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70915" y="2254251"/>
            <a:ext cx="2755900" cy="3679824"/>
            <a:chOff x="2844800" y="1763027"/>
            <a:chExt cx="2755900" cy="3679824"/>
          </a:xfrm>
          <a:noFill/>
        </p:grpSpPr>
        <p:sp>
          <p:nvSpPr>
            <p:cNvPr id="16" name="직사각형 15"/>
            <p:cNvSpPr/>
            <p:nvPr/>
          </p:nvSpPr>
          <p:spPr>
            <a:xfrm>
              <a:off x="5143500" y="3022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44800" y="26035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생년월일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844800" y="30353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휴대폰번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호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44800" y="3403600"/>
              <a:ext cx="13462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주소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00" y="3403600"/>
              <a:ext cx="6985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우편번호찾기</a:t>
              </a:r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44800" y="3733800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나머지주소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44800" y="4114795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비밀번호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143500" y="340360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844800" y="4533895"/>
              <a:ext cx="2159000" cy="908956"/>
              <a:chOff x="2832100" y="4648195"/>
              <a:chExt cx="2159000" cy="908956"/>
            </a:xfrm>
            <a:grpFill/>
          </p:grpSpPr>
          <p:sp>
            <p:nvSpPr>
              <p:cNvPr id="33" name="직사각형 32"/>
              <p:cNvSpPr/>
              <p:nvPr/>
            </p:nvSpPr>
            <p:spPr>
              <a:xfrm>
                <a:off x="2832100" y="4648195"/>
                <a:ext cx="2159000" cy="361950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업무상태          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32100" y="5010145"/>
                <a:ext cx="2159000" cy="547006"/>
              </a:xfrm>
              <a:prstGeom prst="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업무중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휴가중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퇴사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ko-KR" altLang="en-US" sz="1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자리비움</a:t>
                </a:r>
                <a:endPara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2844800" y="2192203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이름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122091" y="4111620"/>
              <a:ext cx="4572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44800" y="1763027"/>
              <a:ext cx="2159000" cy="3302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사번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05903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companion_join.jsp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직원의 정보를 추가하는 기능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아이디와 비밀번호는 자동생성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기능을 포함함</a:t>
                      </a:r>
                      <a:endParaRPr lang="ko-KR" alt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52505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아이디를 선택하는 라디오박스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조회된 아이디의 순번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아이디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비밀번호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비밀번호는 플랫폼에서 자동생성기능 제공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비밀번호를 전송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성명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사용자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부서정보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사용자ㅇ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7679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980376" y="2496508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자동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9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528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companion_info.jsp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421256" y="2152650"/>
            <a:ext cx="4293868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◎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20170004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20170005</a:t>
            </a: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37195" y="3534636"/>
            <a:ext cx="85352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102030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20170001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이메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84769" y="406937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532931" y="4069378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5666275" y="407779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389059" y="3534636"/>
            <a:ext cx="1561190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84769" y="3801581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근무지위치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537196" y="3801581"/>
            <a:ext cx="241305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980376" y="4086860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761562" y="5197854"/>
            <a:ext cx="819150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5146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auto_change.jsp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권한추가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내부사용자의 권한을 조회 및 변경하는 기능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303" y="2984458"/>
            <a:ext cx="1975825" cy="16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2399" y="2160664"/>
            <a:ext cx="2270567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420899" y="2155372"/>
            <a:ext cx="4294225" cy="35352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1117" y="2310282"/>
            <a:ext cx="1611655" cy="3098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0246" y="2620097"/>
            <a:ext cx="1350881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권한그룹명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10246" y="2784717"/>
            <a:ext cx="1350881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상담사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영업담당자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출고관리자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5303" y="2620097"/>
            <a:ext cx="624945" cy="164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5305" y="2784716"/>
            <a:ext cx="624942" cy="27759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53918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경영지원팀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53918" y="2332628"/>
            <a:ext cx="1722286" cy="30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권한자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94332" y="2642445"/>
            <a:ext cx="1722286" cy="2441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김미숙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금미동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□ 영업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홍미선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94332" y="2332628"/>
            <a:ext cx="1363414" cy="3045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58779" y="2330281"/>
            <a:ext cx="358356" cy="3098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4285806" y="3271891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rot="5400000">
            <a:off x="4285806" y="3958735"/>
            <a:ext cx="479712" cy="17937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83768" y="2238375"/>
            <a:ext cx="4126582" cy="29241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76204" y="3022558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76204" y="3700462"/>
            <a:ext cx="518128" cy="6779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53075" y="5250612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3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8545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고객정보변경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시스템관리자가 고객의 회원정보를 조회하고 변경하는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567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권한요청을 선택하는 부분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권한요청의 조회된 순서번호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일괄승인하는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선택한 권한요청을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일괄반려하는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권한요청번호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(A00000000001~A99999999999)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요청부서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권한요청부서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부서번호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권한요청자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권한요청사유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요청권한그룹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관련권한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권한명칭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권한설명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권한설명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2399" y="2157946"/>
            <a:ext cx="2270924" cy="35380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421256" y="2152650"/>
            <a:ext cx="4293868" cy="3538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1139" y="2782479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9519" y="2308531"/>
            <a:ext cx="4041193" cy="27660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1139" y="2307679"/>
            <a:ext cx="1611908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1140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0365" y="2617732"/>
            <a:ext cx="1351094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0365" y="2782479"/>
            <a:ext cx="1351094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0752" y="2617732"/>
            <a:ext cx="309615" cy="164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752" y="2782478"/>
            <a:ext cx="309613" cy="27487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83668" y="2738407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537195" y="2738407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84769" y="3006204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37195" y="3006204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684769" y="3534636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카드번호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37195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684769" y="380243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37195" y="3802433"/>
            <a:ext cx="1841673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83668" y="2470610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537195" y="2470610"/>
            <a:ext cx="2405077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xxxx@xxxx.com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84769" y="4072116"/>
            <a:ext cx="853527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37195" y="4072115"/>
            <a:ext cx="2405077" cy="250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84769" y="4316908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상세주소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32931" y="4316907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15048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71360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388469" y="3534636"/>
            <a:ext cx="552181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684769" y="3278173"/>
            <a:ext cx="853527" cy="267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휴대전화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537195" y="3278173"/>
            <a:ext cx="2405076" cy="2677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684769" y="4567873"/>
            <a:ext cx="850650" cy="25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회원상태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534276" y="4567873"/>
            <a:ext cx="2409341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정지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일시정지  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681515" y="4567873"/>
            <a:ext cx="262102" cy="2509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▼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980376" y="2764305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980376" y="3032102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980376" y="330407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980376" y="3560534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8037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80376" y="4593827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53075" y="5197854"/>
            <a:ext cx="1027637" cy="3100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일괄변경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03047" y="230852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389616" y="3813651"/>
            <a:ext cx="562699" cy="216000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err="1" smtClean="0"/>
              <a:t>렌탈관리</a:t>
            </a:r>
            <a:r>
              <a:rPr lang="ko-KR" altLang="en-US" sz="3200" b="1" dirty="0" smtClean="0"/>
              <a:t> 화면정의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8007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일반고객이 보는 화면으로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가능한 제품들이 나열됨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349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 및 제품코드로 검색할 수 있게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선택하는 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키워드로 검색하는 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제품의 사진 및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제품을 신청하는 기능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8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osta\Desktop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kosta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07" y="2647666"/>
            <a:ext cx="1838811" cy="18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5208" y="4591100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30,000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77177" y="5348569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0207" y="4557189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실버정수기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63022" y="5342786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5207" y="4536925"/>
            <a:ext cx="149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B-123</a:t>
            </a: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랙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0,000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527176" y="5335338"/>
            <a:ext cx="1016842" cy="24039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6746" y="2239923"/>
            <a:ext cx="2108279" cy="2985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27176" y="2239925"/>
            <a:ext cx="1016842" cy="2985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618499" y="2239925"/>
            <a:ext cx="589736" cy="651951"/>
            <a:chOff x="7377112" y="3993374"/>
            <a:chExt cx="589736" cy="651951"/>
          </a:xfrm>
        </p:grpSpPr>
        <p:sp>
          <p:nvSpPr>
            <p:cNvPr id="23" name="직사각형 22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제품코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8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9121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렌탈서비스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일반고객이 보는 화면으로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렌탈신청을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한 제품의 상세 정보가 나열됨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1874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사진 및 상세내용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부가정보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제품의 부가적인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신청을 할 수 있는 버튼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화면으로 돌아가는 버튼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" y="2390047"/>
            <a:ext cx="2155980" cy="263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03343"/>
              </p:ext>
            </p:extLst>
          </p:nvPr>
        </p:nvGraphicFramePr>
        <p:xfrm>
          <a:off x="2634017" y="2390047"/>
          <a:ext cx="4081108" cy="2633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108"/>
              </a:tblGrid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7968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4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월 무료 </a:t>
                      </a:r>
                      <a:r>
                        <a:rPr lang="ko-KR" altLang="en-US" sz="14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직수관</a:t>
                      </a:r>
                      <a:r>
                        <a:rPr lang="ko-KR" altLang="en-US" sz="14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교체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4234274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신청하기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221" y="5268450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목록으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3032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1996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상담요청중인 고객의 전화번호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상담건과 관련된 상담내용 입력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렌탈상담과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관련된 내용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처리용 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상담과 관련된 내용 처리용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회수상담과 관련된 내용 처리용 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해당내용으로 저장하기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 카드결재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1099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탬플릿</a:t>
            </a:r>
            <a:endParaRPr lang="en-US" altLang="ko-KR" dirty="0" smtClean="0"/>
          </a:p>
          <a:p>
            <a:r>
              <a:rPr lang="ko-KR" altLang="en-US" dirty="0" smtClean="0"/>
              <a:t>회원관리 화면정의</a:t>
            </a:r>
            <a:endParaRPr lang="en-US" altLang="ko-KR" dirty="0" smtClean="0"/>
          </a:p>
          <a:p>
            <a:r>
              <a:rPr lang="ko-KR" altLang="en-US" dirty="0" err="1" smtClean="0"/>
              <a:t>렌탈관리</a:t>
            </a:r>
            <a:r>
              <a:rPr lang="ko-KR" altLang="en-US" dirty="0" smtClean="0"/>
              <a:t> 화면정의</a:t>
            </a:r>
            <a:endParaRPr lang="en-US" altLang="ko-KR" dirty="0" smtClean="0"/>
          </a:p>
          <a:p>
            <a:r>
              <a:rPr lang="ko-KR" altLang="en-US" dirty="0" smtClean="0"/>
              <a:t>자산관리 화면정의</a:t>
            </a:r>
            <a:endParaRPr lang="en-US" altLang="ko-KR" dirty="0" smtClean="0"/>
          </a:p>
          <a:p>
            <a:r>
              <a:rPr lang="en-US" altLang="ko-KR" dirty="0" smtClean="0"/>
              <a:t>EIS </a:t>
            </a:r>
            <a:r>
              <a:rPr lang="ko-KR" altLang="en-US" dirty="0" smtClean="0"/>
              <a:t>화면정의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8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4238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가입상태가 가입필요인 경우 활성화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 버튼을 클릭하여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모달창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고객에게 인도할 인도지 설정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초기화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결좌이체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카드결제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현금납부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429247" y="3254639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38575" y="3945734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662485" y="3945734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3874" y="430769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인도지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257299" y="430769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290763" y="430769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57301" y="461990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23874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결재방법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1257301" y="5296546"/>
            <a:ext cx="24574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납부계좌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1257301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계좌이체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076450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카드결제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895599" y="497481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현금납부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565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매월납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141247" y="4974811"/>
            <a:ext cx="57600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700972" y="4974811"/>
            <a:ext cx="5617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일시납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23874" y="529892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결재정보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3831821" y="4984337"/>
            <a:ext cx="733426" cy="3169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납부방법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3124199" y="3945734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838575" y="3623998"/>
            <a:ext cx="823911" cy="3196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660102" y="3623998"/>
            <a:ext cx="809625" cy="3178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467345" y="3623998"/>
            <a:ext cx="79533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영업중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23874" y="3945734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량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64445" y="3945734"/>
            <a:ext cx="176927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124199" y="362399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5469727" y="3945734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30106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4293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조회 시 자동입력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초기화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이상내용을 기록함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23874" y="402221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257299" y="4022215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290763" y="4022215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1" y="4334425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523874" y="4765165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용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243013" y="4765165"/>
            <a:ext cx="5005381" cy="6339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이상내용</a:t>
            </a:r>
          </a:p>
        </p:txBody>
      </p:sp>
    </p:spTree>
    <p:extLst>
      <p:ext uri="{BB962C8B-B14F-4D97-AF65-F5344CB8AC3E}">
        <p14:creationId xmlns:p14="http://schemas.microsoft.com/office/powerpoint/2010/main" val="39140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1267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customer_info.jsp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상담기록등록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상담사가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상담 시 사용하는 업무기록화면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상담의 내용은 일반상담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A/S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회수상담으로 구분되며 상담내용에 따라 탭이 바뀜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19900" y="1685926"/>
            <a:ext cx="23936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아이디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아이디정보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미필수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이름정보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생년월일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생년월일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현 가입상태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임시회원상태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고객회원상태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가입필요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가입이 필요한 상태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품목코드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품목명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품목명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시작일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종료일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종료일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 조회 시 자동입력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회원정보의 주소정보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우편번호 변경 시 주소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상세주소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회수관련정보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회수일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회수할 예정날짜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예정방문 시간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회수사유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만기회수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계약만료로 인한 회수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중도해약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계약해지로 인한 회수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기타사유로 인한 회수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기록함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2400" y="1685926"/>
            <a:ext cx="6562724" cy="44862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1176" y="5781675"/>
            <a:ext cx="847725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록</a:t>
            </a:r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9576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62051" y="2897453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14526" y="2897452"/>
            <a:ext cx="752475" cy="3571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회수상담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9576" y="3181085"/>
            <a:ext cx="6029324" cy="2533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9576" y="2114550"/>
            <a:ext cx="1133474" cy="704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조치사항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543050" y="2114550"/>
            <a:ext cx="489585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상담내용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09576" y="1792815"/>
            <a:ext cx="1133474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543051" y="1792815"/>
            <a:ext cx="122872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010-0000-0000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1825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일반상담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990974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렌탈상담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10123" y="1792815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629273" y="1792815"/>
            <a:ext cx="809628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▣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23874" y="3254639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257300" y="3254639"/>
            <a:ext cx="113347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390775" y="3254639"/>
            <a:ext cx="64294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124199" y="3254639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38575" y="3254639"/>
            <a:ext cx="82867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1999-01-01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91073" y="3254639"/>
            <a:ext cx="571497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가입상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</a:t>
            </a:r>
            <a:endParaRPr lang="ko-KR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3874" y="3623998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렌탈정보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38575" y="3607328"/>
            <a:ext cx="82391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62485" y="3607328"/>
            <a:ext cx="804860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종료일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124199" y="3607328"/>
            <a:ext cx="71437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렌탈기간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69727" y="3607328"/>
            <a:ext cx="792955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23874" y="4031740"/>
            <a:ext cx="733426" cy="633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57299" y="4031740"/>
            <a:ext cx="103346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우편번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90763" y="4031740"/>
            <a:ext cx="397191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57301" y="4343950"/>
            <a:ext cx="500538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57300" y="3623998"/>
            <a:ext cx="516731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품목코드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774031" y="3623998"/>
            <a:ext cx="125968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품목명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67001" y="3643314"/>
            <a:ext cx="338137" cy="285749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23874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회수요청일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257300" y="4768080"/>
            <a:ext cx="1033463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회수일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90764" y="4768080"/>
            <a:ext cx="742952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124199" y="4768081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회수사유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867147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만기회수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86296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중도해약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5505445" y="4768081"/>
            <a:ext cx="819149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○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23874" y="5196706"/>
            <a:ext cx="733426" cy="32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257300" y="5196705"/>
            <a:ext cx="5067294" cy="321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추가사항</a:t>
            </a:r>
          </a:p>
        </p:txBody>
      </p:sp>
    </p:spTree>
    <p:extLst>
      <p:ext uri="{BB962C8B-B14F-4D97-AF65-F5344CB8AC3E}">
        <p14:creationId xmlns:p14="http://schemas.microsoft.com/office/powerpoint/2010/main" val="23940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자산관리 화면정의</a:t>
            </a:r>
            <a:endParaRPr lang="en-US" altLang="ko-KR" sz="3200" b="1" dirty="0" smtClean="0"/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709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입고요청의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요청에서의 특정 키워드를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</a:t>
              </a:r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록</a:t>
              </a:r>
              <a:endPara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026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입고요청의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169" name="직사각형 168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회수영업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8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4041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입고요청조회는 신규자산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회수자산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방문수리자산으로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입고요청의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신규자산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회수자산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방출수리자산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169" name="직사각형 168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입고번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</a:t>
              </a: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방출수리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2" name="모서리가 둥근 직사각형 211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5" name="모서리가 둥근 직사각형 214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5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7412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입고관리자가 입고처리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입고조회는 점검대기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자산대기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등록대기로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자산의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자산의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대해서 특정 키워드를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대한 자산의 정보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2493" y="2234250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입고조회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점검대기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자산대기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등록대기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2851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입고번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739179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75507" y="316594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542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1755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68083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시리얼넘버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0285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917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75508" y="3498112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42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755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68083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JSG121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02851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9179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75507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9542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1755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68083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02851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39179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5507" y="417052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9542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1755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8083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2851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39179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75507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542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1755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68083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02851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39179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75507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9542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31755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68083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2851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39179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75507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9542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31755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68083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04411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0441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04411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04411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04411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04411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04411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45435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출고요청의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출고처리를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등록하는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출고대상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0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8414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출고요청의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방출수리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3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b="1" dirty="0" smtClean="0"/>
              <a:t>주요 </a:t>
            </a:r>
            <a:r>
              <a:rPr lang="ko-KR" altLang="en-US" sz="3200" b="1" dirty="0" err="1" smtClean="0"/>
              <a:t>탬플릿</a:t>
            </a:r>
            <a:endParaRPr lang="en-US" altLang="ko-KR" sz="3200" b="1" dirty="0" smtClean="0"/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7079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출고요청조회는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31986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출고요청의 상태를 선택하는 부분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입고요청조회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요청에서의 특정 키워드를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요청건에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대한 상태 및 정보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요청에대해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출고처리를 등록하는 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0057" y="2245111"/>
            <a:ext cx="1360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고요청조회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렌탈출고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방출수리출고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수리부속출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고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2102851" y="3163254"/>
            <a:ext cx="4570571" cy="2341314"/>
            <a:chOff x="2102851" y="3163254"/>
            <a:chExt cx="4570571" cy="2341314"/>
          </a:xfrm>
        </p:grpSpPr>
        <p:sp>
          <p:nvSpPr>
            <p:cNvPr id="30" name="직사각형 29"/>
            <p:cNvSpPr/>
            <p:nvPr/>
          </p:nvSpPr>
          <p:spPr>
            <a:xfrm>
              <a:off x="2102851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고번호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743613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제품명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384375" y="3165946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제품코드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008614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요청상태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49376" y="3163254"/>
              <a:ext cx="640762" cy="3348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요청일자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290138" y="3165946"/>
              <a:ext cx="640762" cy="332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시리얼넘버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02851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43613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정수기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84376" y="3498112"/>
              <a:ext cx="647147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W-123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08614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수리부속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출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649376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2017-</a:t>
              </a:r>
            </a:p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11-14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290138" y="349811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JSG121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02851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743613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84375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008614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649376" y="383297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0138" y="3832970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02851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3613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384375" y="417052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08614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649376" y="4167828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290138" y="4170520"/>
              <a:ext cx="640762" cy="329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102851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43613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84375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08614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649376" y="449999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290138" y="4499994"/>
              <a:ext cx="640762" cy="337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02851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3613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384375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008614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9376" y="4834852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290138" y="4837544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2851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43613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84375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008614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649376" y="5169710"/>
              <a:ext cx="640762" cy="334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90138" y="5172402"/>
              <a:ext cx="640762" cy="33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007100" y="353761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007099" y="387247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007099" y="4205983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6007098" y="4540841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007101" y="4875699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6007100" y="5210557"/>
              <a:ext cx="666321" cy="255856"/>
            </a:xfrm>
            <a:prstGeom prst="roundRect">
              <a:avLst/>
            </a:prstGeom>
            <a:solidFill>
              <a:srgbClr val="3257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8252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출고관리자가 출고처리 시 사용하는 업무화면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출고조회는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방출수리출고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수리부속출고로 분류된다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이동훈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079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자산의 상태를 선택하는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출고조회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자산의 상태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대해서 특정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키워드를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검색하는 기능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해당 조회에 대한 자산의 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2493" y="2234250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139" y="2377440"/>
            <a:ext cx="1576851" cy="3129820"/>
            <a:chOff x="291139" y="2430780"/>
            <a:chExt cx="1970321" cy="3100425"/>
          </a:xfrm>
        </p:grpSpPr>
        <p:sp>
          <p:nvSpPr>
            <p:cNvPr id="17" name="직사각형 16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영업중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방출수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582633" y="2675814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67666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02851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고번호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9179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75507" y="316594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542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31755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만료기간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68083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출고대상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0285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3917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75508" y="3498112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9542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31755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68083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02851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39179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75507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9542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631755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68083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02851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39179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5507" y="417052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9542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1755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8083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02851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39179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75507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99542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31755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68083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02851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39179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375507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99542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631755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68083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2851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739179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75507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99542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31755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268083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04411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904411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904411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04411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04411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04411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04411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69154" y="2055677"/>
            <a:ext cx="1467394" cy="235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고처리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고조회</a:t>
            </a:r>
          </a:p>
        </p:txBody>
      </p:sp>
    </p:spTree>
    <p:extLst>
      <p:ext uri="{BB962C8B-B14F-4D97-AF65-F5344CB8AC3E}">
        <p14:creationId xmlns:p14="http://schemas.microsoft.com/office/powerpoint/2010/main" val="14930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3599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자산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406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자산관리의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부분이다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자산관리 목록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최초입고일자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출고대상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인쇄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08" y="2416007"/>
            <a:ext cx="961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자산관리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2633" y="2505995"/>
            <a:ext cx="1605870" cy="3100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188503" y="2506847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6352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2680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69008" y="3036598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88927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최초입고일자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5256" y="3033906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1584" y="3036598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6352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32680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69009" y="3368764"/>
            <a:ext cx="642669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88927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11-14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25256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영업대기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61584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㈜동훈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352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132680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69008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88927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25256" y="37036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661584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6352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32680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769008" y="404117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388927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25256" y="403848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61584" y="4041172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96352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132680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769008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88927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25256" y="4370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661584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6352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32680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9008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88927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25256" y="470550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661584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297912" y="3036598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97912" y="336876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97912" y="370362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97912" y="4041172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297912" y="4370646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297912" y="470819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56308" y="5327638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934240" y="3028824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934240" y="336099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934240" y="369584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34240" y="4033398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34240" y="4362872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34240" y="470042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570568" y="3039290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570568" y="337145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70568" y="370631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570568" y="4043864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70568" y="437333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570568" y="471088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040107" y="3371456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인쇄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676435" y="3397110"/>
            <a:ext cx="424594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8649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3019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자산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자산을 검색하기 위한 체크박스 및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검색바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검색결과가 나오는 리스트가 존재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선택한 해당 자산의 상세정보가 나옴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2381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목록을 확인하고 선택 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컨텍스트에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확인 및 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검색 후 리스트에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나타난 해당하는 품목을 선택 시 해당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품목의 상세정보가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등록버튼으로 상태를 변경할 수 있음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599" y="2389118"/>
            <a:ext cx="1149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◆ 자산 등록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7584" y="2209146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9" y="2657095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368800" y="2959031"/>
            <a:ext cx="90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7822" y="52505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7769" y="5206283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7822" y="3358497"/>
            <a:ext cx="8226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437822" y="3688163"/>
            <a:ext cx="6206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W-123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24759" y="4050995"/>
            <a:ext cx="1040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2017-11-13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437822" y="4429629"/>
            <a:ext cx="7617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37822" y="4794403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입고대기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1139" y="2666118"/>
            <a:ext cx="1576851" cy="2540165"/>
            <a:chOff x="291139" y="2430780"/>
            <a:chExt cx="1970321" cy="3100425"/>
          </a:xfrm>
        </p:grpSpPr>
        <p:sp>
          <p:nvSpPr>
            <p:cNvPr id="25" name="직사각형 24"/>
            <p:cNvSpPr/>
            <p:nvPr/>
          </p:nvSpPr>
          <p:spPr>
            <a:xfrm>
              <a:off x="291139" y="2782479"/>
              <a:ext cx="382057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⊙○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○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1140" y="2430780"/>
              <a:ext cx="382056" cy="351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73196" y="2432130"/>
              <a:ext cx="1588264" cy="350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출고요청조회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73196" y="2782479"/>
              <a:ext cx="1588264" cy="27487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OJ001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OJ002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OJ003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37821" y="2954262"/>
            <a:ext cx="5705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OJ001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74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05768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자산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1531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 선택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등록된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자산의 목록을 확인하고 선택 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컨텍스트에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세부 내용 확인 및 변경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834" y="2152651"/>
            <a:ext cx="6554291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7888" y="2422482"/>
            <a:ext cx="10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자산변경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3" y="2778531"/>
            <a:ext cx="1838811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724653" y="2968542"/>
            <a:ext cx="9049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제품번호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입고일자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입고업체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자산상태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제품 가격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21282" y="5250595"/>
            <a:ext cx="743495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0834" y="15474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3675" y="3368008"/>
            <a:ext cx="82266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793675" y="3697674"/>
            <a:ext cx="6206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W-123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780612" y="4060506"/>
            <a:ext cx="1040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2017-11-13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93675" y="4439140"/>
            <a:ext cx="76174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㈜정수기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3675" y="4803914"/>
            <a:ext cx="80021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입고대기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0612" y="2968542"/>
            <a:ext cx="2632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5" y="5184533"/>
            <a:ext cx="6944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900,000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95554" y="5237329"/>
            <a:ext cx="743495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전체변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3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031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Rent_customer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rentCustomer.jsp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고객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206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신청한 고객의 정보를 나타냄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신청한 고객의 정보를 나타냄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버튼을 통한 신청 제품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 창으로 이동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6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51707"/>
              </p:ext>
            </p:extLst>
          </p:nvPr>
        </p:nvGraphicFramePr>
        <p:xfrm>
          <a:off x="336374" y="3043686"/>
          <a:ext cx="6300371" cy="176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53"/>
                <a:gridCol w="900053"/>
                <a:gridCol w="900053"/>
                <a:gridCol w="900053"/>
                <a:gridCol w="900053"/>
                <a:gridCol w="900053"/>
                <a:gridCol w="900053"/>
              </a:tblGrid>
              <a:tr h="6166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제품코드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만료기간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72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Alsk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A101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XX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강의장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5876472" y="3796373"/>
            <a:ext cx="666321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61711" y="4392911"/>
            <a:ext cx="666321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9952" y="2424590"/>
            <a:ext cx="150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신청 목록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4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0138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Rental_product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rentProduct.jsp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렌탈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제품 선택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2400" y="2152651"/>
            <a:ext cx="194990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9900" y="1685926"/>
            <a:ext cx="24352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영역이다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제품의 사진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횟수가 적은 순서대로 리스트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 버튼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상태가 출고 요청으로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02851" y="2152651"/>
            <a:ext cx="4612274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75507" y="2234250"/>
            <a:ext cx="157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렌탈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 선택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167640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2305" y="2207383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6816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제품코드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04494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33717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최초입고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70046" y="3163254"/>
            <a:ext cx="636328" cy="334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최근출고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06374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출고횟수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816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W-123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04494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정수기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33717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11-01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70046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2017-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12-13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706374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816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04494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33717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0046" y="383297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06374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6816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04494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33717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0046" y="416782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06374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6816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804494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33717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070046" y="449999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06374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16816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04494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33717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0046" y="483485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06374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6816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04494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33717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70046" y="5169710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706374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982789" y="3165946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982789" y="3498112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982789" y="3832970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982789" y="4170520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82789" y="449999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82789" y="4837544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82789" y="5172402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82217" y="2055677"/>
            <a:ext cx="2051544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자산조회 </a:t>
            </a:r>
            <a:r>
              <a:rPr lang="ko-KR" altLang="en-US" sz="120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렌탈등록</a:t>
            </a:r>
            <a:endParaRPr lang="ko-KR" altLang="en-US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8" name="Picture 2" descr="C:\Users\kosta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0" y="2971030"/>
            <a:ext cx="1734577" cy="203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모서리가 둥근 직사각형 80"/>
          <p:cNvSpPr/>
          <p:nvPr/>
        </p:nvSpPr>
        <p:spPr>
          <a:xfrm>
            <a:off x="6085481" y="3548176"/>
            <a:ext cx="468322" cy="255856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출고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42702" y="3161480"/>
            <a:ext cx="636328" cy="332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42702" y="3493646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900,000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42702" y="3828504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42702" y="4166054"/>
            <a:ext cx="636328" cy="329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42702" y="4495528"/>
            <a:ext cx="636328" cy="337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342702" y="4833078"/>
            <a:ext cx="636328" cy="3348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342702" y="5167936"/>
            <a:ext cx="636328" cy="3321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6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0831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Real_plan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Rplan.jsp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계획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실사결과 조회로 구분됨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실사계획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등록폼이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나타남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실사계획을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등록할 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실사계획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폼이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분기가능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86726"/>
              </p:ext>
            </p:extLst>
          </p:nvPr>
        </p:nvGraphicFramePr>
        <p:xfrm>
          <a:off x="1075503" y="3163254"/>
          <a:ext cx="4716518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792"/>
                <a:gridCol w="3768726"/>
              </a:tblGrid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</p:spTree>
    <p:extLst>
      <p:ext uri="{BB962C8B-B14F-4D97-AF65-F5344CB8AC3E}">
        <p14:creationId xmlns:p14="http://schemas.microsoft.com/office/powerpoint/2010/main" val="41661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489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Real_input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Rinput.jsp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등록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실사결과를 등록할 수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있는 실사결과 등록 폼이 나타남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및 취소버튼으로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분기가능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실자산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영업자산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수리자산으로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5644" y="2393812"/>
            <a:ext cx="164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등록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43400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3995" y="5199795"/>
            <a:ext cx="1016842" cy="3275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취소</a:t>
            </a:r>
            <a:endParaRPr lang="en-US" altLang="ko-KR" sz="12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47420"/>
              </p:ext>
            </p:extLst>
          </p:nvPr>
        </p:nvGraphicFramePr>
        <p:xfrm>
          <a:off x="587830" y="2939885"/>
          <a:ext cx="5953007" cy="1344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721"/>
                <a:gridCol w="1203721"/>
                <a:gridCol w="1181855"/>
                <a:gridCol w="1181855"/>
                <a:gridCol w="1181855"/>
              </a:tblGrid>
              <a:tr h="75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실사일자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자산상태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38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113690" y="3779499"/>
            <a:ext cx="961922" cy="3200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영업자산</a:t>
            </a:r>
          </a:p>
        </p:txBody>
      </p:sp>
      <p:sp>
        <p:nvSpPr>
          <p:cNvPr id="11" name="이등변 삼각형 10"/>
          <p:cNvSpPr/>
          <p:nvPr/>
        </p:nvSpPr>
        <p:spPr>
          <a:xfrm flipV="1">
            <a:off x="3700205" y="3859513"/>
            <a:ext cx="231675" cy="16003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2513" y="3321254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60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2404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real_detail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inquiry</a:t>
                      </a: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.jsp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 결과 조회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네비바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자산등록 실사관리 고객관리로 구분됨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이원호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9900" y="1685926"/>
            <a:ext cx="23647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네비바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실사관리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실사조회부분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디테일영역으로 실사결과에 대한 전체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조회결과를 나타냄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399" y="2152651"/>
            <a:ext cx="6562726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515" y="2209146"/>
            <a:ext cx="166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실사결과 조회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07914"/>
              </p:ext>
            </p:extLst>
          </p:nvPr>
        </p:nvGraphicFramePr>
        <p:xfrm>
          <a:off x="414753" y="2735581"/>
          <a:ext cx="6103617" cy="2770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493"/>
                <a:gridCol w="686493"/>
                <a:gridCol w="686493"/>
                <a:gridCol w="674023"/>
                <a:gridCol w="674023"/>
                <a:gridCol w="674023"/>
                <a:gridCol w="674023"/>
                <a:gridCol w="674023"/>
                <a:gridCol w="674023"/>
              </a:tblGrid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품목사항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종료기간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영업자산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합계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장부자산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W-123</a:t>
                      </a:r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정수기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2017/11/14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많음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저것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...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2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99" y="1685926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399" y="2152650"/>
            <a:ext cx="262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2399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실사관리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38252" y="2055677"/>
            <a:ext cx="2141300" cy="228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획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실사등록  실사조회</a:t>
            </a:r>
          </a:p>
        </p:txBody>
      </p:sp>
    </p:spTree>
    <p:extLst>
      <p:ext uri="{BB962C8B-B14F-4D97-AF65-F5344CB8AC3E}">
        <p14:creationId xmlns:p14="http://schemas.microsoft.com/office/powerpoint/2010/main" val="2943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75324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8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3923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점검내역작성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점검내역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내부수리기사에게 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점검자산 리스트를 헤드영역에 보여주고 검색 후 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영역에는 점검 등록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변경하는 화면을 보여준다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75302" y="2152650"/>
            <a:ext cx="2148798" cy="3556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324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신청일자제품코드는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자산고유번호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자사에서 부여한 코드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리스트는 신청일자가 내림차순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상태가점검대기인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항목을 보여준다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외부수리인 상태를 선택하면 수정기능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수리완료상태에 대해서는 조회만 가능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상태에는 점검대기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수리대기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수리완료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외부수리중이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점검분류에는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내부수리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외부수리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수리불가능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점검분류가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내부수리시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필요부품 항목이 생긴다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필요부품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박스에 부속품 코드와 부속품명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재고수량을 표기한다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부품을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추가버튼을 누르면  아래 행에 부속품명이 추가된다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등록버튼을 누르면 자산의 상태가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수리중으로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바뀐다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모든항목은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필수항목이다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24100" y="2152650"/>
            <a:ext cx="4391025" cy="35566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33900"/>
              </p:ext>
            </p:extLst>
          </p:nvPr>
        </p:nvGraphicFramePr>
        <p:xfrm>
          <a:off x="2558121" y="2323712"/>
          <a:ext cx="3480294" cy="288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875"/>
                <a:gridCol w="2076419"/>
              </a:tblGrid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제품코드 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신청일자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2017-11-12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점검분류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점검내용 </a:t>
                      </a:r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481215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  <a:tr h="2133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필요 부품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836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631223" y="5316993"/>
            <a:ext cx="674328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55345" y="4577067"/>
            <a:ext cx="810440" cy="22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부속품명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790" y="5433105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 2  3  4  5 &gt;</a:t>
            </a:r>
            <a:endParaRPr lang="ko-KR" altLang="en-US" sz="9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104871" y="4285845"/>
            <a:ext cx="1866455" cy="546941"/>
            <a:chOff x="2953660" y="4740357"/>
            <a:chExt cx="1866455" cy="546941"/>
          </a:xfrm>
          <a:noFill/>
        </p:grpSpPr>
        <p:sp>
          <p:nvSpPr>
            <p:cNvPr id="18" name="직사각형 17"/>
            <p:cNvSpPr/>
            <p:nvPr/>
          </p:nvSpPr>
          <p:spPr>
            <a:xfrm>
              <a:off x="2953660" y="4745832"/>
              <a:ext cx="1414493" cy="228598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  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37654" y="4740357"/>
              <a:ext cx="382461" cy="234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가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53660" y="4991096"/>
              <a:ext cx="1419257" cy="296202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코드 부속품명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–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재고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코드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부속품명 </a:t>
              </a:r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–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재고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00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965779" y="3341573"/>
            <a:ext cx="2015476" cy="231934"/>
          </a:xfrm>
          <a:prstGeom prst="rect">
            <a:avLst/>
          </a:prstGeom>
          <a:solidFill>
            <a:srgbClr val="FFFFF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내부수리           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v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655345" y="4869597"/>
            <a:ext cx="810440" cy="22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부속품명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5302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965776" y="3340445"/>
            <a:ext cx="2072639" cy="900366"/>
            <a:chOff x="4219574" y="3663062"/>
            <a:chExt cx="1306963" cy="900366"/>
          </a:xfrm>
          <a:solidFill>
            <a:srgbClr val="FFFFFA"/>
          </a:solidFill>
        </p:grpSpPr>
        <p:sp>
          <p:nvSpPr>
            <p:cNvPr id="36" name="직사각형 35"/>
            <p:cNvSpPr/>
            <p:nvPr/>
          </p:nvSpPr>
          <p:spPr>
            <a:xfrm>
              <a:off x="4219576" y="3663062"/>
              <a:ext cx="1306961" cy="26274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선택    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19574" y="3935489"/>
              <a:ext cx="1306961" cy="62793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내부수리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외부수리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수리불가능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473" y="2884038"/>
            <a:ext cx="2141627" cy="2493398"/>
            <a:chOff x="-89040" y="2376199"/>
            <a:chExt cx="2440913" cy="2493398"/>
          </a:xfrm>
        </p:grpSpPr>
        <p:sp>
          <p:nvSpPr>
            <p:cNvPr id="43" name="직사각형 42"/>
            <p:cNvSpPr/>
            <p:nvPr/>
          </p:nvSpPr>
          <p:spPr>
            <a:xfrm>
              <a:off x="345669" y="2526278"/>
              <a:ext cx="860063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-89040" y="2376199"/>
              <a:ext cx="2440913" cy="2493398"/>
              <a:chOff x="214939" y="2615467"/>
              <a:chExt cx="2440913" cy="249339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14939" y="2617733"/>
                <a:ext cx="1970320" cy="2485206"/>
                <a:chOff x="291139" y="2617732"/>
                <a:chExt cx="1970320" cy="2913473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291139" y="2782479"/>
                  <a:ext cx="243640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◎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○</a:t>
                  </a:r>
                  <a:endPara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25848" y="2617732"/>
                  <a:ext cx="860064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제품명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31275" y="2782478"/>
                  <a:ext cx="194573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4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5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91140" y="2617732"/>
                  <a:ext cx="243639" cy="16474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선택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39958" y="2617732"/>
                  <a:ext cx="185889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585912" y="2782479"/>
                  <a:ext cx="675547" cy="274872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2017-11-12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585912" y="2617734"/>
                  <a:ext cx="675547" cy="1647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신청일자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직사각형 38"/>
              <p:cNvSpPr/>
              <p:nvPr/>
            </p:nvSpPr>
            <p:spPr>
              <a:xfrm>
                <a:off x="2184195" y="2615467"/>
                <a:ext cx="471657" cy="1427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상태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184194" y="2762756"/>
                <a:ext cx="471658" cy="234610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점검대기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수리대기</a:t>
                </a:r>
                <a:endPara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46" name="직사각형 45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신청일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상태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9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4942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u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내부수리기사가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부속품을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19900" y="1685926"/>
            <a:ext cx="2238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점검대기자산조회 부속품주문 점검등록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부속품조회를 부속품 코드와 부속품 명으로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박스로 선택하여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부속품을 검색한다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부속품조회 화면의 아랫부분은 전체부속품의 리스트를 보여준다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 이하로 내려가면 재고주문요청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alert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안전재고량이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경우에는 관리하지 않음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부속품코드는 부모제품 제품명과 입고순서로 조합하여 만든다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2400" y="1676400"/>
            <a:ext cx="6562725" cy="4019549"/>
            <a:chOff x="152400" y="1676400"/>
            <a:chExt cx="6562725" cy="4019549"/>
          </a:xfrm>
          <a:noFill/>
        </p:grpSpPr>
        <p:sp>
          <p:nvSpPr>
            <p:cNvPr id="5" name="직사각형 4"/>
            <p:cNvSpPr/>
            <p:nvPr/>
          </p:nvSpPr>
          <p:spPr>
            <a:xfrm>
              <a:off x="152400" y="1676400"/>
              <a:ext cx="6562725" cy="47625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점검대기자산조회  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부속품 조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점검결과조회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52400" y="2152650"/>
              <a:ext cx="6562725" cy="354329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7377"/>
              </p:ext>
            </p:extLst>
          </p:nvPr>
        </p:nvGraphicFramePr>
        <p:xfrm>
          <a:off x="318633" y="3314699"/>
          <a:ext cx="6230257" cy="1431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571"/>
                <a:gridCol w="860477"/>
                <a:gridCol w="712119"/>
                <a:gridCol w="972457"/>
                <a:gridCol w="682172"/>
                <a:gridCol w="1018947"/>
                <a:gridCol w="841828"/>
                <a:gridCol w="696686"/>
              </a:tblGrid>
              <a:tr h="2862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 코드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제품명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제조사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 재고량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재고량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CHPSI-8500L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삼성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주문요청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ADSF124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K572LW33D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엘지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ADSF125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부속품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MW25B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29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733088" y="5181523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6  7  8  9  10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28925" y="2334098"/>
            <a:ext cx="4274769" cy="809633"/>
            <a:chOff x="1228924" y="2762243"/>
            <a:chExt cx="4274769" cy="809633"/>
          </a:xfrm>
        </p:grpSpPr>
        <p:grpSp>
          <p:nvGrpSpPr>
            <p:cNvPr id="10" name="그룹 9"/>
            <p:cNvGrpSpPr/>
            <p:nvPr/>
          </p:nvGrpSpPr>
          <p:grpSpPr>
            <a:xfrm>
              <a:off x="1228925" y="2762243"/>
              <a:ext cx="4274768" cy="314325"/>
              <a:chOff x="819150" y="2876550"/>
              <a:chExt cx="4274768" cy="31432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819150" y="2876550"/>
                <a:ext cx="1266825" cy="31432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전체검색    </a:t>
                </a:r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</a:t>
                </a:r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81226" y="2876550"/>
                <a:ext cx="2124074" cy="31432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380530" y="2876550"/>
                <a:ext cx="713388" cy="3143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검색</a:t>
                </a: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228924" y="3076568"/>
              <a:ext cx="1266825" cy="49530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 코드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부속품명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2400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8630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회수요청조회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13067"/>
              </p:ext>
            </p:extLst>
          </p:nvPr>
        </p:nvGraphicFramePr>
        <p:xfrm>
          <a:off x="2590987" y="2446918"/>
          <a:ext cx="3611882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938"/>
                <a:gridCol w="2611944"/>
              </a:tblGrid>
              <a:tr h="185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제품정보</a:t>
                      </a:r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정수기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9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제품코드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제조사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웅진 </a:t>
                      </a:r>
                      <a:r>
                        <a:rPr lang="ko-KR" altLang="en-US" sz="9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코웨이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제조일 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2017-01</a:t>
                      </a:r>
                      <a:endParaRPr lang="ko-KR" altLang="en-US" sz="9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905878" y="5315992"/>
            <a:ext cx="593982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939" y="2975873"/>
            <a:ext cx="1970320" cy="2213347"/>
            <a:chOff x="214939" y="2617733"/>
            <a:chExt cx="1970320" cy="2485206"/>
          </a:xfrm>
        </p:grpSpPr>
        <p:sp>
          <p:nvSpPr>
            <p:cNvPr id="22" name="직사각형 21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4939" y="2617733"/>
              <a:ext cx="1970320" cy="2485206"/>
              <a:chOff x="291139" y="2617732"/>
              <a:chExt cx="1970320" cy="291347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5912" y="2782479"/>
                <a:ext cx="675547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이민정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85912" y="2617734"/>
                <a:ext cx="675547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34" name="직사각형 33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96445"/>
              </p:ext>
            </p:extLst>
          </p:nvPr>
        </p:nvGraphicFramePr>
        <p:xfrm>
          <a:off x="2660902" y="3856079"/>
          <a:ext cx="3580637" cy="1727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23"/>
                <a:gridCol w="2650614"/>
              </a:tblGrid>
              <a:tr h="26463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고객정보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연락처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010-1844-9600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주소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 금천구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렌탈기간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2017-07-14 ~ 2018-07-13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신청일자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 예정 일시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13:00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48071" y="2281326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as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8677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75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319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요청조회   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회수요청조회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939" y="2975873"/>
            <a:ext cx="1970320" cy="2213347"/>
            <a:chOff x="214939" y="2617733"/>
            <a:chExt cx="1970320" cy="2485206"/>
          </a:xfrm>
        </p:grpSpPr>
        <p:sp>
          <p:nvSpPr>
            <p:cNvPr id="22" name="직사각형 21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4939" y="2617733"/>
              <a:ext cx="1970320" cy="2485206"/>
              <a:chOff x="291139" y="2617732"/>
              <a:chExt cx="1970320" cy="291347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5912" y="2782479"/>
                <a:ext cx="675547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이민정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85912" y="2617734"/>
                <a:ext cx="675547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34" name="직사각형 33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14835" y="2280318"/>
            <a:ext cx="18517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as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53480"/>
              </p:ext>
            </p:extLst>
          </p:nvPr>
        </p:nvGraphicFramePr>
        <p:xfrm>
          <a:off x="2919409" y="2818004"/>
          <a:ext cx="2990851" cy="224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1"/>
                <a:gridCol w="2179320"/>
              </a:tblGrid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방문일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6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As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내역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9480">
                <a:tc gridSpan="2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3756658" y="3657933"/>
            <a:ext cx="2126360" cy="681772"/>
            <a:chOff x="3707431" y="3638550"/>
            <a:chExt cx="1285876" cy="836531"/>
          </a:xfrm>
          <a:noFill/>
        </p:grpSpPr>
        <p:sp>
          <p:nvSpPr>
            <p:cNvPr id="39" name="직사각형 38"/>
            <p:cNvSpPr/>
            <p:nvPr/>
          </p:nvSpPr>
          <p:spPr>
            <a:xfrm>
              <a:off x="3707432" y="3638550"/>
              <a:ext cx="1285875" cy="35242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   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</a:t>
              </a:r>
              <a:endPara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707431" y="3975392"/>
              <a:ext cx="1285875" cy="499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수리완료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회수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추후검점</a:t>
              </a:r>
              <a:endPara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5905878" y="5315992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5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40622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회수조회하는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051001"/>
              </p:ext>
            </p:extLst>
          </p:nvPr>
        </p:nvGraphicFramePr>
        <p:xfrm>
          <a:off x="2657662" y="2446918"/>
          <a:ext cx="3381188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844"/>
                <a:gridCol w="2641344"/>
              </a:tblGrid>
              <a:tr h="18514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제품정보</a:t>
                      </a:r>
                      <a:endParaRPr lang="en-US" altLang="ko-KR" sz="11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품목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정수기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제품코드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a1038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제조사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웅진 </a:t>
                      </a:r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코웨이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1854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제조일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2017-01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5905878" y="5315992"/>
            <a:ext cx="593982" cy="29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939" y="2975873"/>
            <a:ext cx="1970320" cy="2213347"/>
            <a:chOff x="214939" y="2617733"/>
            <a:chExt cx="1970320" cy="2485206"/>
          </a:xfrm>
        </p:grpSpPr>
        <p:sp>
          <p:nvSpPr>
            <p:cNvPr id="22" name="직사각형 21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4939" y="2617733"/>
              <a:ext cx="1970320" cy="2485206"/>
              <a:chOff x="291139" y="2617732"/>
              <a:chExt cx="1970320" cy="291347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5912" y="2782479"/>
                <a:ext cx="675547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이민정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85912" y="2617734"/>
                <a:ext cx="675547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34" name="직사각형 33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30195"/>
              </p:ext>
            </p:extLst>
          </p:nvPr>
        </p:nvGraphicFramePr>
        <p:xfrm>
          <a:off x="2688588" y="3983199"/>
          <a:ext cx="3388361" cy="1727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407"/>
                <a:gridCol w="2249954"/>
              </a:tblGrid>
              <a:tr h="26463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고객정보</a:t>
                      </a:r>
                      <a:endParaRPr lang="ko-KR" altLang="en-US" sz="11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연락처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010-1844-9600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주소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서울시 금천구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렌탈기간</a:t>
                      </a:r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2017-07-14 ~ 2018-07-13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회수 신청일자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  <a:tr h="2315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 예정 일시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13:00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551891" y="2301479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회수조회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4423" y="1685926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4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69284"/>
              </p:ext>
            </p:extLst>
          </p:nvPr>
        </p:nvGraphicFramePr>
        <p:xfrm>
          <a:off x="2914649" y="2637602"/>
          <a:ext cx="2991229" cy="2359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1"/>
                <a:gridCol w="217207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방문일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2017-11-13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고객명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이민정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4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제품명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CHPSI-8500L</a:t>
                      </a:r>
                      <a:endParaRPr lang="ko-KR" altLang="en-US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회수 내역 </a:t>
                      </a:r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 사항 없음</a:t>
                      </a:r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16901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회수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회수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 조회</a:t>
                      </a:r>
                      <a:endParaRPr lang="ko-KR" altLang="en-US" sz="10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2017-11-13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방문기사가 회수요청 조회하는 화면이다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이민정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요청조회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회수요청조회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2114550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2157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고객명으로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방문예정일로 조회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화면은 당일날짜가 방문예정일인 리스트를 보여준다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6949" y="2152651"/>
            <a:ext cx="4448175" cy="354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407" y="5291940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2  3  4  5  &gt;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14939" y="2975873"/>
            <a:ext cx="1970320" cy="2213347"/>
            <a:chOff x="214939" y="2617733"/>
            <a:chExt cx="1970320" cy="2485206"/>
          </a:xfrm>
        </p:grpSpPr>
        <p:sp>
          <p:nvSpPr>
            <p:cNvPr id="22" name="직사각형 21"/>
            <p:cNvSpPr/>
            <p:nvPr/>
          </p:nvSpPr>
          <p:spPr>
            <a:xfrm>
              <a:off x="785813" y="2759619"/>
              <a:ext cx="723899" cy="234331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CHPSI-8500L</a:t>
              </a: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214939" y="2617733"/>
              <a:ext cx="1970320" cy="2485206"/>
              <a:chOff x="291139" y="2617732"/>
              <a:chExt cx="1970320" cy="2913473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91139" y="2782479"/>
                <a:ext cx="309613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◎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○</a:t>
                </a:r>
                <a:endPara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2013" y="2617732"/>
                <a:ext cx="723899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제품명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00752" y="2782478"/>
                <a:ext cx="261261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91140" y="2617732"/>
                <a:ext cx="309615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선택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00752" y="2617732"/>
                <a:ext cx="261261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585912" y="2782479"/>
                <a:ext cx="675547" cy="2748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이민정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585912" y="2617734"/>
                <a:ext cx="675547" cy="1647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고객명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801053" y="2216937"/>
            <a:ext cx="1078859" cy="2869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93522" y="2201848"/>
            <a:ext cx="358412" cy="309204"/>
          </a:xfrm>
          <a:prstGeom prst="roundRect">
            <a:avLst/>
          </a:prstGeom>
          <a:solidFill>
            <a:srgbClr val="32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</a:t>
            </a:r>
            <a:r>
              <a:rPr lang="ko-KR" altLang="en-US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endParaRPr lang="ko-KR" altLang="en-US" sz="10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4437" y="2220789"/>
            <a:ext cx="589736" cy="651951"/>
            <a:chOff x="7377112" y="3993374"/>
            <a:chExt cx="589736" cy="651951"/>
          </a:xfrm>
        </p:grpSpPr>
        <p:sp>
          <p:nvSpPr>
            <p:cNvPr id="34" name="직사각형 33"/>
            <p:cNvSpPr/>
            <p:nvPr/>
          </p:nvSpPr>
          <p:spPr>
            <a:xfrm>
              <a:off x="7377112" y="4289350"/>
              <a:ext cx="589736" cy="3559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제품명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고객명</a:t>
              </a:r>
              <a:endPara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77112" y="3993374"/>
              <a:ext cx="589736" cy="28310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선택  </a:t>
              </a:r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V</a:t>
              </a:r>
              <a:endPara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759179" y="227054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조회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&gt;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방문결과등록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05878" y="5315992"/>
            <a:ext cx="561975" cy="268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회수완료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6687" y="169545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6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3200" b="1" dirty="0" smtClean="0"/>
              <a:t>EIS </a:t>
            </a:r>
            <a:r>
              <a:rPr lang="ko-KR" altLang="en-US" sz="3200" b="1" dirty="0" smtClean="0"/>
              <a:t>화면정의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05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24547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plain-red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plain.jsp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변경되며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조각페이지를 로딩하여 화면에 표시함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rgbClr val="D92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   …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endParaRPr lang="ko-KR" altLang="en-US" sz="9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2400" y="2152651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29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91125" y="179784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7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51446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head_detail.jsp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152400" y="2152651"/>
            <a:ext cx="181927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Head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헤드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71675" y="2152651"/>
            <a:ext cx="4743450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Detail Contents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12573"/>
              </p:ext>
            </p:extLst>
          </p:nvPr>
        </p:nvGraphicFramePr>
        <p:xfrm>
          <a:off x="152403" y="701759"/>
          <a:ext cx="8804296" cy="86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78"/>
                <a:gridCol w="1410487"/>
                <a:gridCol w="956426"/>
                <a:gridCol w="1478113"/>
                <a:gridCol w="937105"/>
                <a:gridCol w="1371844"/>
                <a:gridCol w="125591"/>
                <a:gridCol w="734226"/>
                <a:gridCol w="921026"/>
              </a:tblGrid>
              <a:tr h="28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탬플릿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파일명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tap_contents.jsp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2017-11-00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화면설명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풋터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영역으로 분리되는 레이아웃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네비영역은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권한에 의해서 유동적으로 변경됨</a:t>
                      </a:r>
                      <a:endParaRPr lang="en-US" altLang="ko-KR" sz="10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디테일 내용을 선택하기 위한 정보가 표기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컨텐츠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영역은 선택된 자료의 세부 내용</a:t>
                      </a:r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작성자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김재림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9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버전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52400" y="5695950"/>
            <a:ext cx="6562725" cy="4762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Ⓒ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GIST corp. ltd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43174" y="2259014"/>
            <a:ext cx="4067175" cy="2836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9900" y="1685926"/>
            <a:ext cx="1491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2-1.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네비게이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2-2.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탭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컨텐츠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풋터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영역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2400" y="1676400"/>
            <a:ext cx="6562725" cy="4762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ReMP</a:t>
            </a:r>
            <a:r>
              <a:rPr lang="en-US" altLang="ko-KR" sz="16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회원관리   자산관리   </a:t>
            </a:r>
            <a:r>
              <a:rPr lang="ko-KR" altLang="en-US" sz="1100" b="1" dirty="0" err="1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렌탈관리</a:t>
            </a:r>
            <a:r>
              <a:rPr lang="ko-KR" altLang="en-US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100" b="1" dirty="0" smtClean="0">
                <a:gradFill>
                  <a:gsLst>
                    <a:gs pos="0">
                      <a:schemeClr val="bg1"/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EIS</a:t>
            </a:r>
            <a:endParaRPr lang="ko-KR" altLang="en-US" sz="1100" b="1" dirty="0" smtClean="0">
              <a:gradFill>
                <a:gsLst>
                  <a:gs pos="0">
                    <a:schemeClr val="bg1"/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4475" y="1773200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1.Navi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7174" y="2259014"/>
            <a:ext cx="752475" cy="3571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9649" y="2259014"/>
            <a:ext cx="752475" cy="357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62124" y="2259013"/>
            <a:ext cx="752475" cy="357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174" y="2542646"/>
            <a:ext cx="6353176" cy="30199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2-1. Tap Contents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2400" y="2152650"/>
            <a:ext cx="6562725" cy="35433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24475" y="5817394"/>
            <a:ext cx="876300" cy="233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3.Footer</a:t>
            </a: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탬플릿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3200" b="1" dirty="0" smtClean="0"/>
              <a:t>회원관리 화면정의</a:t>
            </a:r>
            <a:endParaRPr lang="en-US" altLang="ko-KR" sz="3200" b="1" dirty="0" smtClean="0"/>
          </a:p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렌탈관리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자산관리 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EIS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화면정의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4963</Words>
  <Application>Microsoft Office PowerPoint</Application>
  <PresentationFormat>화면 슬라이드 쇼(4:3)</PresentationFormat>
  <Paragraphs>2417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ReMP : 화면정의서</vt:lpstr>
      <vt:lpstr>PowerPoint 프레젠테이션</vt:lpstr>
      <vt:lpstr>목차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목차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all-ball</dc:creator>
  <cp:lastModifiedBy>kosta</cp:lastModifiedBy>
  <cp:revision>185</cp:revision>
  <dcterms:created xsi:type="dcterms:W3CDTF">2017-11-05T09:42:13Z</dcterms:created>
  <dcterms:modified xsi:type="dcterms:W3CDTF">2017-11-16T01:38:07Z</dcterms:modified>
</cp:coreProperties>
</file>