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2" r:id="rId6"/>
  </p:sldIdLst>
  <p:sldSz cx="12001500" cy="8486775"/>
  <p:notesSz cx="8486775" cy="12001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62" y="1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028572" y="204787"/>
            <a:ext cx="2580952" cy="1323810"/>
            <a:chOff x="4295238" y="1152381"/>
            <a:chExt cx="2580952" cy="13238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5238" y="1152381"/>
              <a:ext cx="2580952" cy="132381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609524" y="7561905"/>
            <a:ext cx="1419048" cy="561905"/>
            <a:chOff x="9609524" y="7561905"/>
            <a:chExt cx="1419048" cy="56190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9524" y="7561905"/>
              <a:ext cx="1419048" cy="5619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0D39764-8AB7-42BA-87BA-077471F7FB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567814"/>
            <a:ext cx="7001963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AE8FEE-29C8-4AEF-A4DD-DFE65E2145B0}"/>
              </a:ext>
            </a:extLst>
          </p:cNvPr>
          <p:cNvSpPr txBox="1"/>
          <p:nvPr/>
        </p:nvSpPr>
        <p:spPr>
          <a:xfrm>
            <a:off x="742950" y="481971"/>
            <a:ext cx="388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EDA </a:t>
            </a:r>
            <a:r>
              <a:rPr lang="ko-KR" altLang="en-US" sz="4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과정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F4385CC-EE2E-4EAD-B509-F61441E9170A}"/>
              </a:ext>
            </a:extLst>
          </p:cNvPr>
          <p:cNvSpPr/>
          <p:nvPr/>
        </p:nvSpPr>
        <p:spPr>
          <a:xfrm>
            <a:off x="2038350" y="1872614"/>
            <a:ext cx="3657600" cy="6181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77C81-1201-4807-AAE7-F71B84D4DEB1}"/>
              </a:ext>
            </a:extLst>
          </p:cNvPr>
          <p:cNvSpPr txBox="1"/>
          <p:nvPr/>
        </p:nvSpPr>
        <p:spPr>
          <a:xfrm>
            <a:off x="3181350" y="4891026"/>
            <a:ext cx="807720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주 이동 시간 </a:t>
            </a:r>
            <a:r>
              <a:rPr lang="en-US" altLang="ko-KR" sz="2800" b="1" u="sng" dirty="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r>
            <a:r>
              <a:rPr lang="ko-KR" altLang="en-US" sz="2800" b="1" u="sng" dirty="0">
                <a:latin typeface="바탕" panose="02030600000101010101" pitchFamily="18" charset="-127"/>
                <a:ea typeface="바탕" panose="02030600000101010101" pitchFamily="18" charset="-127"/>
              </a:rPr>
              <a:t>시</a:t>
            </a:r>
            <a:r>
              <a:rPr lang="en-US" altLang="ko-KR" sz="2800" b="1" u="sng" dirty="0">
                <a:latin typeface="바탕" panose="02030600000101010101" pitchFamily="18" charset="-127"/>
                <a:ea typeface="바탕" panose="02030600000101010101" pitchFamily="18" charset="-127"/>
              </a:rPr>
              <a:t>~ 18</a:t>
            </a:r>
            <a:r>
              <a:rPr lang="ko-KR" altLang="en-US" sz="2800" b="1" u="sng" dirty="0">
                <a:latin typeface="바탕" panose="02030600000101010101" pitchFamily="18" charset="-127"/>
                <a:ea typeface="바탕" panose="02030600000101010101" pitchFamily="18" charset="-127"/>
              </a:rPr>
              <a:t>시</a:t>
            </a:r>
            <a:endParaRPr lang="en-US" altLang="ko-KR" sz="2800" b="1" u="sng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endParaRPr lang="en-US" altLang="ko-KR" sz="2800" b="1" u="sng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귀경길에 영향을 주는 </a:t>
            </a:r>
            <a:r>
              <a:rPr lang="en-US" altLang="ko-KR" sz="2800" b="1" u="sng" dirty="0">
                <a:latin typeface="바탕" panose="02030600000101010101" pitchFamily="18" charset="-127"/>
                <a:ea typeface="바탕" panose="02030600000101010101" pitchFamily="18" charset="-127"/>
              </a:rPr>
              <a:t>D-3, D-2, D-1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일 데이터 채택</a:t>
            </a:r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20, 21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년도 삭제 </a:t>
            </a:r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800" b="1" u="sng" dirty="0">
                <a:latin typeface="바탕" panose="02030600000101010101" pitchFamily="18" charset="-127"/>
                <a:ea typeface="바탕" panose="02030600000101010101" pitchFamily="18" charset="-127"/>
              </a:rPr>
              <a:t>코로나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로 인한 이동인구 감소</a:t>
            </a:r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22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년도와 연휴 길이가 </a:t>
            </a:r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일로 같은 </a:t>
            </a:r>
            <a:r>
              <a:rPr lang="en-US" altLang="ko-KR" sz="2800" b="1" u="sng" dirty="0">
                <a:latin typeface="바탕" panose="02030600000101010101" pitchFamily="18" charset="-127"/>
                <a:ea typeface="바탕" panose="02030600000101010101" pitchFamily="18" charset="-127"/>
              </a:rPr>
              <a:t>2019</a:t>
            </a:r>
            <a:r>
              <a:rPr lang="ko-KR" altLang="en-US" sz="2800" b="1" u="sng" dirty="0">
                <a:latin typeface="바탕" panose="02030600000101010101" pitchFamily="18" charset="-127"/>
                <a:ea typeface="바탕" panose="02030600000101010101" pitchFamily="18" charset="-127"/>
              </a:rPr>
              <a:t>년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 채택</a:t>
            </a:r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</a:p>
          <a:p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028572" y="204787"/>
            <a:ext cx="2580952" cy="1323810"/>
            <a:chOff x="4295238" y="1152381"/>
            <a:chExt cx="2580952" cy="13238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5238" y="1152381"/>
              <a:ext cx="2580952" cy="132381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609524" y="7561905"/>
            <a:ext cx="1419048" cy="561905"/>
            <a:chOff x="9609524" y="7561905"/>
            <a:chExt cx="1419048" cy="56190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9524" y="7561905"/>
              <a:ext cx="1419048" cy="56190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4AE8FEE-29C8-4AEF-A4DD-DFE65E2145B0}"/>
              </a:ext>
            </a:extLst>
          </p:cNvPr>
          <p:cNvSpPr txBox="1"/>
          <p:nvPr/>
        </p:nvSpPr>
        <p:spPr>
          <a:xfrm>
            <a:off x="742950" y="481971"/>
            <a:ext cx="388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4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77C81-1201-4807-AAE7-F71B84D4DEB1}"/>
              </a:ext>
            </a:extLst>
          </p:cNvPr>
          <p:cNvSpPr txBox="1"/>
          <p:nvPr/>
        </p:nvSpPr>
        <p:spPr>
          <a:xfrm>
            <a:off x="4258476" y="5942701"/>
            <a:ext cx="73914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u="sng" dirty="0">
                <a:latin typeface="바탕" panose="02030600000101010101" pitchFamily="18" charset="-127"/>
                <a:ea typeface="바탕" panose="02030600000101010101" pitchFamily="18" charset="-127"/>
              </a:rPr>
              <a:t>D-3</a:t>
            </a:r>
            <a:r>
              <a:rPr lang="ko-KR" altLang="en-US" sz="2800" b="1" u="sng" dirty="0">
                <a:latin typeface="바탕" panose="02030600000101010101" pitchFamily="18" charset="-127"/>
                <a:ea typeface="바탕" panose="02030600000101010101" pitchFamily="18" charset="-127"/>
              </a:rPr>
              <a:t>일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에서 </a:t>
            </a:r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19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년</a:t>
            </a:r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, 22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년 </a:t>
            </a:r>
            <a:r>
              <a:rPr lang="ko-KR" altLang="en-US" sz="2800" b="1" u="sng" dirty="0">
                <a:latin typeface="바탕" panose="02030600000101010101" pitchFamily="18" charset="-127"/>
                <a:ea typeface="바탕" panose="02030600000101010101" pitchFamily="18" charset="-127"/>
              </a:rPr>
              <a:t>비슷한 교통량 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그래프</a:t>
            </a:r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이를 토대로 </a:t>
            </a:r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22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년 </a:t>
            </a:r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D-2, D-1 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일의  교통량 예측</a:t>
            </a:r>
            <a:b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2800" b="1" u="sng" dirty="0"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D-3</a:t>
            </a:r>
            <a:r>
              <a:rPr lang="ko-KR" altLang="en-US" sz="2800" b="1" u="sng" dirty="0"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일 교통량의 차이를 이용</a:t>
            </a:r>
            <a:endParaRPr lang="en-US" altLang="ko-KR" sz="2400" b="1" u="sng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B82A89-015E-454E-BB4D-8E4A30266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728787"/>
            <a:ext cx="5943599" cy="38045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1C4B15-3C05-4CED-9082-7FAAC12E94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0" y="1736029"/>
            <a:ext cx="5268127" cy="381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0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028572" y="204787"/>
            <a:ext cx="2580952" cy="1323810"/>
            <a:chOff x="4295238" y="1152381"/>
            <a:chExt cx="2580952" cy="13238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5238" y="1152381"/>
              <a:ext cx="2580952" cy="132381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609524" y="7561905"/>
            <a:ext cx="1419048" cy="561905"/>
            <a:chOff x="9609524" y="7561905"/>
            <a:chExt cx="1419048" cy="56190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9524" y="7561905"/>
              <a:ext cx="1419048" cy="56190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4AE8FEE-29C8-4AEF-A4DD-DFE65E2145B0}"/>
              </a:ext>
            </a:extLst>
          </p:cNvPr>
          <p:cNvSpPr txBox="1"/>
          <p:nvPr/>
        </p:nvSpPr>
        <p:spPr>
          <a:xfrm>
            <a:off x="742950" y="481971"/>
            <a:ext cx="388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ML</a:t>
            </a:r>
            <a:r>
              <a:rPr lang="ko-KR" altLang="en-US" sz="4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모델선정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77C81-1201-4807-AAE7-F71B84D4DEB1}"/>
              </a:ext>
            </a:extLst>
          </p:cNvPr>
          <p:cNvSpPr txBox="1"/>
          <p:nvPr/>
        </p:nvSpPr>
        <p:spPr>
          <a:xfrm>
            <a:off x="5848350" y="3344921"/>
            <a:ext cx="5761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2800" b="1" u="sng" dirty="0">
                <a:latin typeface="바탕" panose="02030600000101010101" pitchFamily="18" charset="-127"/>
                <a:ea typeface="바탕" panose="02030600000101010101" pitchFamily="18" charset="-127"/>
              </a:rPr>
              <a:t>Linear Regression </a:t>
            </a:r>
            <a:r>
              <a:rPr lang="ko-KR" altLang="en-US" sz="2800" b="1" u="sng" dirty="0">
                <a:latin typeface="바탕" panose="02030600000101010101" pitchFamily="18" charset="-127"/>
                <a:ea typeface="바탕" panose="02030600000101010101" pitchFamily="18" charset="-127"/>
              </a:rPr>
              <a:t>모델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을 채택 </a:t>
            </a:r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여러 번의 </a:t>
            </a:r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R2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스코어로 </a:t>
            </a:r>
            <a:r>
              <a:rPr lang="ko-KR" altLang="en-US" sz="2800" b="1" u="sng" dirty="0">
                <a:latin typeface="바탕" panose="02030600000101010101" pitchFamily="18" charset="-127"/>
                <a:ea typeface="바탕" panose="02030600000101010101" pitchFamily="18" charset="-127"/>
              </a:rPr>
              <a:t>성능 확인</a:t>
            </a:r>
            <a:endParaRPr lang="en-US" altLang="ko-KR" sz="2400" b="1" u="sng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9A4732-0A7D-4899-A7D4-35E96FE1B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40" y="1728787"/>
            <a:ext cx="4099816" cy="47760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89B7A12-2826-456F-B57D-A7DAF1796BD2}"/>
              </a:ext>
            </a:extLst>
          </p:cNvPr>
          <p:cNvSpPr/>
          <p:nvPr/>
        </p:nvSpPr>
        <p:spPr>
          <a:xfrm>
            <a:off x="1348740" y="1728787"/>
            <a:ext cx="137541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C0BE78-599A-4328-9BBB-180B79044443}"/>
              </a:ext>
            </a:extLst>
          </p:cNvPr>
          <p:cNvSpPr/>
          <p:nvPr/>
        </p:nvSpPr>
        <p:spPr>
          <a:xfrm>
            <a:off x="3181350" y="2185987"/>
            <a:ext cx="609600" cy="705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A8F0AC-CD56-45D2-AF21-877A1E097FCA}"/>
              </a:ext>
            </a:extLst>
          </p:cNvPr>
          <p:cNvSpPr/>
          <p:nvPr/>
        </p:nvSpPr>
        <p:spPr>
          <a:xfrm>
            <a:off x="3208020" y="3422451"/>
            <a:ext cx="609600" cy="705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8E0EB2-B4DD-4602-91DE-082D0974FB74}"/>
              </a:ext>
            </a:extLst>
          </p:cNvPr>
          <p:cNvSpPr/>
          <p:nvPr/>
        </p:nvSpPr>
        <p:spPr>
          <a:xfrm>
            <a:off x="3219450" y="4634242"/>
            <a:ext cx="609600" cy="705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A943DD-D4D6-4B60-B6D5-654C4FE020BF}"/>
              </a:ext>
            </a:extLst>
          </p:cNvPr>
          <p:cNvSpPr/>
          <p:nvPr/>
        </p:nvSpPr>
        <p:spPr>
          <a:xfrm>
            <a:off x="3230880" y="5769199"/>
            <a:ext cx="609600" cy="705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A501B3-BE4C-4AAC-B987-716490E1D8F7}"/>
              </a:ext>
            </a:extLst>
          </p:cNvPr>
          <p:cNvSpPr/>
          <p:nvPr/>
        </p:nvSpPr>
        <p:spPr>
          <a:xfrm>
            <a:off x="1337310" y="2952914"/>
            <a:ext cx="137541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8991C6-EBBF-45E9-8EE1-F0D271E72EFC}"/>
              </a:ext>
            </a:extLst>
          </p:cNvPr>
          <p:cNvSpPr/>
          <p:nvPr/>
        </p:nvSpPr>
        <p:spPr>
          <a:xfrm>
            <a:off x="1348740" y="4177042"/>
            <a:ext cx="137541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F31AE9-2369-4378-ACC1-65552D218C63}"/>
              </a:ext>
            </a:extLst>
          </p:cNvPr>
          <p:cNvSpPr/>
          <p:nvPr/>
        </p:nvSpPr>
        <p:spPr>
          <a:xfrm>
            <a:off x="1348740" y="5401169"/>
            <a:ext cx="137541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1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028572" y="204787"/>
            <a:ext cx="2580952" cy="1323810"/>
            <a:chOff x="4295238" y="1152381"/>
            <a:chExt cx="2580952" cy="13238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5238" y="1152381"/>
              <a:ext cx="2580952" cy="132381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609524" y="7561905"/>
            <a:ext cx="1419048" cy="561905"/>
            <a:chOff x="9609524" y="7561905"/>
            <a:chExt cx="1419048" cy="56190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9524" y="7561905"/>
              <a:ext cx="1419048" cy="56190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4AE8FEE-29C8-4AEF-A4DD-DFE65E2145B0}"/>
              </a:ext>
            </a:extLst>
          </p:cNvPr>
          <p:cNvSpPr txBox="1"/>
          <p:nvPr/>
        </p:nvSpPr>
        <p:spPr>
          <a:xfrm>
            <a:off x="742950" y="481971"/>
            <a:ext cx="388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4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77C81-1201-4807-AAE7-F71B84D4DEB1}"/>
              </a:ext>
            </a:extLst>
          </p:cNvPr>
          <p:cNvSpPr txBox="1"/>
          <p:nvPr/>
        </p:nvSpPr>
        <p:spPr>
          <a:xfrm>
            <a:off x="5584081" y="6460951"/>
            <a:ext cx="54102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22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년도 </a:t>
            </a:r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9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월</a:t>
            </a:r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9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월</a:t>
            </a:r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(D-1)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일</a:t>
            </a:r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             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서울</a:t>
            </a:r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부산 예상 소요시간</a:t>
            </a:r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  <a:p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          </a:t>
            </a:r>
            <a:r>
              <a:rPr lang="en-US" altLang="ko-KR" sz="2800" b="1" u="sng" dirty="0"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8</a:t>
            </a:r>
            <a:r>
              <a:rPr lang="ko-KR" altLang="en-US" sz="2800" b="1" u="sng" dirty="0"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시간 </a:t>
            </a:r>
            <a:r>
              <a:rPr lang="en-US" altLang="ko-KR" sz="2800" b="1" u="sng" dirty="0"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18</a:t>
            </a:r>
            <a:r>
              <a:rPr lang="ko-KR" altLang="en-US" sz="2800" b="1" u="sng" dirty="0"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분 </a:t>
            </a:r>
            <a:r>
              <a:rPr lang="en-US" altLang="ko-KR" sz="2800" b="1" u="sng" dirty="0"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(498</a:t>
            </a:r>
            <a:r>
              <a:rPr lang="ko-KR" altLang="en-US" sz="2800" b="1" u="sng" dirty="0"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분</a:t>
            </a:r>
            <a:r>
              <a:rPr lang="en-US" altLang="ko-KR" sz="2800" b="1" u="sng" dirty="0">
                <a:latin typeface="바탕" panose="02030600000101010101" pitchFamily="18" charset="-127"/>
                <a:ea typeface="바탕" panose="02030600000101010101" pitchFamily="18" charset="-127"/>
                <a:sym typeface="Wingdings" panose="05000000000000000000" pitchFamily="2" charset="2"/>
              </a:rPr>
              <a:t>)</a:t>
            </a:r>
            <a:endParaRPr lang="en-US" altLang="ko-KR" sz="2400" b="1" u="sng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1018DF-8390-497D-A559-BFD4225EF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9" y="1550504"/>
            <a:ext cx="7315201" cy="491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6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028572" y="204787"/>
            <a:ext cx="2580952" cy="1323810"/>
            <a:chOff x="4295238" y="1152381"/>
            <a:chExt cx="2580952" cy="13238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5238" y="1152381"/>
              <a:ext cx="2580952" cy="132381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609524" y="7561905"/>
            <a:ext cx="1419048" cy="561905"/>
            <a:chOff x="9609524" y="7561905"/>
            <a:chExt cx="1419048" cy="56190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9524" y="7561905"/>
              <a:ext cx="1419048" cy="56190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4AE8FEE-29C8-4AEF-A4DD-DFE65E2145B0}"/>
              </a:ext>
            </a:extLst>
          </p:cNvPr>
          <p:cNvSpPr txBox="1"/>
          <p:nvPr/>
        </p:nvSpPr>
        <p:spPr>
          <a:xfrm>
            <a:off x="742950" y="481971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5. 22</a:t>
            </a:r>
            <a:r>
              <a:rPr lang="ko-KR" altLang="en-US" sz="4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 </a:t>
            </a:r>
            <a:r>
              <a:rPr lang="en-US" altLang="ko-KR" sz="4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sz="4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 </a:t>
            </a:r>
            <a:r>
              <a:rPr lang="en-US" altLang="ko-KR" sz="4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sz="4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 전체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34EE4E-FCAD-4C01-A5A6-D9556D642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1881187"/>
            <a:ext cx="4145395" cy="581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7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128</Words>
  <Application>Microsoft Office PowerPoint</Application>
  <PresentationFormat>사용자 지정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?? ??</vt:lpstr>
      <vt:lpstr>HY헤드라인M</vt:lpstr>
      <vt:lpstr>바탕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박동환</cp:lastModifiedBy>
  <cp:revision>6</cp:revision>
  <dcterms:created xsi:type="dcterms:W3CDTF">2022-09-08T19:51:56Z</dcterms:created>
  <dcterms:modified xsi:type="dcterms:W3CDTF">2022-09-08T11:31:58Z</dcterms:modified>
</cp:coreProperties>
</file>