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67" r:id="rId3"/>
    <p:sldId id="466" r:id="rId4"/>
    <p:sldId id="45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0EC"/>
    <a:srgbClr val="257975"/>
    <a:srgbClr val="2F9994"/>
    <a:srgbClr val="89DBD7"/>
    <a:srgbClr val="A5DDD9"/>
    <a:srgbClr val="6CD2CD"/>
    <a:srgbClr val="BBE7E1"/>
    <a:srgbClr val="F8CBAD"/>
    <a:srgbClr val="EBF8F6"/>
    <a:srgbClr val="37B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8000" autoAdjust="0"/>
  </p:normalViewPr>
  <p:slideViewPr>
    <p:cSldViewPr snapToGrid="0">
      <p:cViewPr varScale="1">
        <p:scale>
          <a:sx n="71" d="100"/>
          <a:sy n="71" d="100"/>
        </p:scale>
        <p:origin x="10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7298-ED03-4186-8270-783A09B991D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D5759-B976-4F4C-A29C-C50E90ADC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7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D5759-B976-4F4C-A29C-C50E90ADC5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3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5759-B976-4F4C-A29C-C50E90ADC5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4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5759-B976-4F4C-A29C-C50E90ADC5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0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5759-B976-4F4C-A29C-C50E90ADC5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6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0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4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 userDrawn="1"/>
        </p:nvSpPr>
        <p:spPr>
          <a:xfrm>
            <a:off x="120769" y="619297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9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6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7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0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4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9EA2-55BD-42D9-A3B3-20D6D22715F0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81776" y="2127613"/>
            <a:ext cx="4432341" cy="2122098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9"/>
          <p:cNvSpPr/>
          <p:nvPr/>
        </p:nvSpPr>
        <p:spPr>
          <a:xfrm>
            <a:off x="7321549" y="448575"/>
            <a:ext cx="4331987" cy="6409426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4217942" y="-8626"/>
            <a:ext cx="2265229" cy="646183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4400667" y="-8626"/>
            <a:ext cx="1899057" cy="53968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83984" y="198017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826825" y="131806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214368" y="1483926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39920" y="495681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562623" y="6396208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8466349" y="3823341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719198" y="2095732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2003126" y="6844353"/>
            <a:ext cx="192658" cy="4787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930495" y="6348"/>
            <a:ext cx="1593915" cy="1324675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50303"/>
            <a:ext cx="4215744" cy="2405236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-1" y="1726858"/>
            <a:ext cx="1173899" cy="368563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797208" y="2449442"/>
            <a:ext cx="3789742" cy="4400025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64623" y="5056782"/>
            <a:ext cx="1147573" cy="1792559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39920" y="2389311"/>
            <a:ext cx="2612731" cy="11552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408681" y="234123"/>
            <a:ext cx="1693238" cy="453525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80687" y="2567330"/>
            <a:ext cx="2208121" cy="1698552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307265" y="5231391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1100824" y="5460954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468961" y="5323138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262520" y="5552705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630658" y="5414892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666404" y="5780965"/>
            <a:ext cx="1026712" cy="624643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424217" y="5644456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339063" y="1520038"/>
            <a:ext cx="1091331" cy="119663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2101344" y="5927380"/>
            <a:ext cx="854397" cy="911836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796787" y="3885843"/>
            <a:ext cx="5690338" cy="1952843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64617" y="4834689"/>
            <a:ext cx="757470" cy="203428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664626" y="1181897"/>
            <a:ext cx="5744534" cy="649698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2139879" y="729768"/>
            <a:ext cx="242755" cy="172245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943544" y="4608031"/>
            <a:ext cx="212537" cy="217573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433668" y="4752492"/>
            <a:ext cx="2014566" cy="1023400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10324216" y="1430893"/>
            <a:ext cx="216566" cy="178289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4665549" y="383353"/>
            <a:ext cx="242755" cy="173253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852511" y="972103"/>
            <a:ext cx="236712" cy="202464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9627610" y="332485"/>
            <a:ext cx="120874" cy="101736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4071" y="3125504"/>
            <a:ext cx="4212345" cy="3924672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810543" y="2070580"/>
            <a:ext cx="5697943" cy="2135930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09212" y="2496773"/>
            <a:ext cx="5271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빅프로젝트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과제도출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DX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개요서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양식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849" y="215054"/>
            <a:ext cx="1489476" cy="3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8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2F0C4-D8EA-4E92-AC64-031FCF652857}"/>
              </a:ext>
            </a:extLst>
          </p:cNvPr>
          <p:cNvSpPr txBox="1"/>
          <p:nvPr/>
        </p:nvSpPr>
        <p:spPr>
          <a:xfrm>
            <a:off x="134653" y="101758"/>
            <a:ext cx="1195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템플릿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44A028-1C31-4959-A713-66D74A22A3E9}"/>
              </a:ext>
            </a:extLst>
          </p:cNvPr>
          <p:cNvSpPr/>
          <p:nvPr/>
        </p:nvSpPr>
        <p:spPr>
          <a:xfrm>
            <a:off x="685800" y="1035198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4070BE-DEB2-49CC-B358-75A3C7EA8E32}"/>
              </a:ext>
            </a:extLst>
          </p:cNvPr>
          <p:cNvSpPr/>
          <p:nvPr/>
        </p:nvSpPr>
        <p:spPr>
          <a:xfrm>
            <a:off x="685800" y="1870559"/>
            <a:ext cx="1885950" cy="134157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7033C-67C4-4BF2-82C5-7C6C4BD25675}"/>
              </a:ext>
            </a:extLst>
          </p:cNvPr>
          <p:cNvSpPr/>
          <p:nvPr/>
        </p:nvSpPr>
        <p:spPr>
          <a:xfrm>
            <a:off x="685800" y="3291153"/>
            <a:ext cx="1885950" cy="1157785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데이터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1E219BA-98AD-4A27-BABC-7CB51B22BD41}"/>
              </a:ext>
            </a:extLst>
          </p:cNvPr>
          <p:cNvSpPr/>
          <p:nvPr/>
        </p:nvSpPr>
        <p:spPr>
          <a:xfrm>
            <a:off x="685800" y="5430014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6C8C67-AEE6-45A4-83FD-94354D1E9A8D}"/>
              </a:ext>
            </a:extLst>
          </p:cNvPr>
          <p:cNvSpPr/>
          <p:nvPr/>
        </p:nvSpPr>
        <p:spPr>
          <a:xfrm>
            <a:off x="685800" y="4571316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 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6B84E9A-2B9E-44F7-956B-1AAF1F16B302}"/>
              </a:ext>
            </a:extLst>
          </p:cNvPr>
          <p:cNvSpPr/>
          <p:nvPr/>
        </p:nvSpPr>
        <p:spPr>
          <a:xfrm>
            <a:off x="2838450" y="1035199"/>
            <a:ext cx="8505825" cy="739216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5EDF94-BD7F-4952-9015-51A723AF5F19}"/>
              </a:ext>
            </a:extLst>
          </p:cNvPr>
          <p:cNvSpPr/>
          <p:nvPr/>
        </p:nvSpPr>
        <p:spPr>
          <a:xfrm>
            <a:off x="2838450" y="1870559"/>
            <a:ext cx="8505825" cy="1341578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25D1AF-7717-429B-9CD5-2389CEC020D4}"/>
              </a:ext>
            </a:extLst>
          </p:cNvPr>
          <p:cNvSpPr/>
          <p:nvPr/>
        </p:nvSpPr>
        <p:spPr>
          <a:xfrm>
            <a:off x="2838450" y="3291154"/>
            <a:ext cx="8505825" cy="1157784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1BB494-4791-4904-BE3E-EF4760AA58B6}"/>
              </a:ext>
            </a:extLst>
          </p:cNvPr>
          <p:cNvSpPr/>
          <p:nvPr/>
        </p:nvSpPr>
        <p:spPr>
          <a:xfrm>
            <a:off x="2838450" y="5443883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F411E7-C96F-4640-B14B-E992518832FA}"/>
              </a:ext>
            </a:extLst>
          </p:cNvPr>
          <p:cNvSpPr/>
          <p:nvPr/>
        </p:nvSpPr>
        <p:spPr>
          <a:xfrm>
            <a:off x="5286375" y="5443883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ADDCAE-F2EA-4379-B81C-3A3837A752A5}"/>
              </a:ext>
            </a:extLst>
          </p:cNvPr>
          <p:cNvSpPr/>
          <p:nvPr/>
        </p:nvSpPr>
        <p:spPr>
          <a:xfrm>
            <a:off x="2838450" y="4558057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35EF48-76C6-4F01-8137-DF0B043090D2}"/>
              </a:ext>
            </a:extLst>
          </p:cNvPr>
          <p:cNvSpPr/>
          <p:nvPr/>
        </p:nvSpPr>
        <p:spPr>
          <a:xfrm>
            <a:off x="5286375" y="4558057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65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2F0C4-D8EA-4E92-AC64-031FCF652857}"/>
              </a:ext>
            </a:extLst>
          </p:cNvPr>
          <p:cNvSpPr txBox="1"/>
          <p:nvPr/>
        </p:nvSpPr>
        <p:spPr>
          <a:xfrm>
            <a:off x="134653" y="63658"/>
            <a:ext cx="1195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 방법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16DD22-D978-4CD9-8BBB-6580A7C208E8}"/>
              </a:ext>
            </a:extLst>
          </p:cNvPr>
          <p:cNvSpPr/>
          <p:nvPr/>
        </p:nvSpPr>
        <p:spPr>
          <a:xfrm>
            <a:off x="504825" y="1098015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08777-5980-49F1-AF0E-B0BE57B1944A}"/>
              </a:ext>
            </a:extLst>
          </p:cNvPr>
          <p:cNvSpPr/>
          <p:nvPr/>
        </p:nvSpPr>
        <p:spPr>
          <a:xfrm>
            <a:off x="504825" y="1970225"/>
            <a:ext cx="1885950" cy="134157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DF61E3-928C-4016-AA14-E847E344EE78}"/>
              </a:ext>
            </a:extLst>
          </p:cNvPr>
          <p:cNvSpPr/>
          <p:nvPr/>
        </p:nvSpPr>
        <p:spPr>
          <a:xfrm>
            <a:off x="504825" y="3390819"/>
            <a:ext cx="1885950" cy="1157785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데이터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0D7DBF-D785-4B07-98CD-73217D60BD0F}"/>
              </a:ext>
            </a:extLst>
          </p:cNvPr>
          <p:cNvSpPr/>
          <p:nvPr/>
        </p:nvSpPr>
        <p:spPr>
          <a:xfrm>
            <a:off x="504825" y="5511315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B07A83-4F50-4875-8C8A-5C3849A07740}"/>
              </a:ext>
            </a:extLst>
          </p:cNvPr>
          <p:cNvSpPr/>
          <p:nvPr/>
        </p:nvSpPr>
        <p:spPr>
          <a:xfrm>
            <a:off x="504825" y="4680507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 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9CA430-9D69-4C0E-8255-363E17FDAFB2}"/>
              </a:ext>
            </a:extLst>
          </p:cNvPr>
          <p:cNvSpPr/>
          <p:nvPr/>
        </p:nvSpPr>
        <p:spPr>
          <a:xfrm>
            <a:off x="2657475" y="1098016"/>
            <a:ext cx="8505825" cy="739216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59F662-F424-4F69-ABBC-3BADE8C6E309}"/>
              </a:ext>
            </a:extLst>
          </p:cNvPr>
          <p:cNvSpPr txBox="1"/>
          <p:nvPr/>
        </p:nvSpPr>
        <p:spPr>
          <a:xfrm>
            <a:off x="2752725" y="1178182"/>
            <a:ext cx="627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의료소비자 위치기반 의료비 비급여대상 가격 비교 제공 솔루션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비급여 대상의 경우 병원이 가격을 임의로 지정 가능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86C40A-D985-4DBB-9EB8-F988E879420B}"/>
              </a:ext>
            </a:extLst>
          </p:cNvPr>
          <p:cNvSpPr/>
          <p:nvPr/>
        </p:nvSpPr>
        <p:spPr>
          <a:xfrm>
            <a:off x="2657475" y="1970225"/>
            <a:ext cx="8505825" cy="1341578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2D1B9B-2BF6-442A-944E-F374BDC8210B}"/>
              </a:ext>
            </a:extLst>
          </p:cNvPr>
          <p:cNvSpPr txBox="1"/>
          <p:nvPr/>
        </p:nvSpPr>
        <p:spPr>
          <a:xfrm>
            <a:off x="2752725" y="2066548"/>
            <a:ext cx="8515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의료소비자 위치기반 인근 병원의 비급여 가격 정보 제공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-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가까운 병원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낮은 가격순으로 정보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이해하기 쉬운 용어로 제공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스카이조스터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대상포진예방접종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9144F1-9D38-4A33-ACD0-FDB021868700}"/>
              </a:ext>
            </a:extLst>
          </p:cNvPr>
          <p:cNvSpPr txBox="1"/>
          <p:nvPr/>
        </p:nvSpPr>
        <p:spPr>
          <a:xfrm>
            <a:off x="2752724" y="2627372"/>
            <a:ext cx="627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정보 수정 기능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(OCR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등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 등급 정보 제공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DF27CE-3565-4758-8FC9-A273CAEA2A7A}"/>
              </a:ext>
            </a:extLst>
          </p:cNvPr>
          <p:cNvSpPr/>
          <p:nvPr/>
        </p:nvSpPr>
        <p:spPr>
          <a:xfrm>
            <a:off x="2657475" y="3390820"/>
            <a:ext cx="8505825" cy="1157784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8874BF-9136-4F69-A8A2-CA7C72A651A0}"/>
              </a:ext>
            </a:extLst>
          </p:cNvPr>
          <p:cNvSpPr txBox="1"/>
          <p:nvPr/>
        </p:nvSpPr>
        <p:spPr>
          <a:xfrm>
            <a:off x="2752725" y="3487220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만여개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위치 데이터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비급여 항목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(600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병원별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가격 데이터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병원평가정보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A3D1EA-FC90-4B93-9B5A-F05D72C83C34}"/>
              </a:ext>
            </a:extLst>
          </p:cNvPr>
          <p:cNvSpPr txBox="1"/>
          <p:nvPr/>
        </p:nvSpPr>
        <p:spPr>
          <a:xfrm>
            <a:off x="2752724" y="5604201"/>
            <a:ext cx="218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 관리에 관심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고객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486C2F-4087-44EA-A514-B193F4C9480A}"/>
              </a:ext>
            </a:extLst>
          </p:cNvPr>
          <p:cNvSpPr/>
          <p:nvPr/>
        </p:nvSpPr>
        <p:spPr>
          <a:xfrm>
            <a:off x="2657475" y="5525184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E5CAC8-1DB3-4CCF-A16C-B831E502A9A7}"/>
              </a:ext>
            </a:extLst>
          </p:cNvPr>
          <p:cNvSpPr/>
          <p:nvPr/>
        </p:nvSpPr>
        <p:spPr>
          <a:xfrm>
            <a:off x="5105400" y="5525184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EBE6B5-629F-4817-9204-D459D72B0732}"/>
              </a:ext>
            </a:extLst>
          </p:cNvPr>
          <p:cNvSpPr/>
          <p:nvPr/>
        </p:nvSpPr>
        <p:spPr>
          <a:xfrm>
            <a:off x="2657475" y="4667248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77150E-4D8C-4B2A-BF32-85AC2DC556FA}"/>
              </a:ext>
            </a:extLst>
          </p:cNvPr>
          <p:cNvSpPr/>
          <p:nvPr/>
        </p:nvSpPr>
        <p:spPr>
          <a:xfrm>
            <a:off x="5105400" y="4667248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2D81A1-2098-4F11-8F01-25FDB0C82325}"/>
              </a:ext>
            </a:extLst>
          </p:cNvPr>
          <p:cNvSpPr txBox="1"/>
          <p:nvPr/>
        </p:nvSpPr>
        <p:spPr>
          <a:xfrm>
            <a:off x="2752724" y="4848909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보험사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실손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96884F-D77B-4FE4-B845-F730750E6D46}"/>
              </a:ext>
            </a:extLst>
          </p:cNvPr>
          <p:cNvSpPr txBox="1"/>
          <p:nvPr/>
        </p:nvSpPr>
        <p:spPr>
          <a:xfrm>
            <a:off x="5105400" y="5604201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병원별로 가격이 상이 하기때문에 가장 싸면서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등급도 좋은 병원을 선택하고 싶어요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A8AC3C-B1C7-4382-B4A3-A03B83827402}"/>
              </a:ext>
            </a:extLst>
          </p:cNvPr>
          <p:cNvSpPr txBox="1"/>
          <p:nvPr/>
        </p:nvSpPr>
        <p:spPr>
          <a:xfrm>
            <a:off x="5105400" y="4754343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보험료 청구 비용의 부담을 줄이고 싶어요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가입 고객에게 서비스를 주고 싶어요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D39889E-2BA1-441E-9F92-7F5BDBA401A1}"/>
              </a:ext>
            </a:extLst>
          </p:cNvPr>
          <p:cNvSpPr/>
          <p:nvPr/>
        </p:nvSpPr>
        <p:spPr>
          <a:xfrm>
            <a:off x="4705350" y="3481429"/>
            <a:ext cx="676275" cy="6762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A9CBA0-7739-4474-8276-E4157EBF465A}"/>
              </a:ext>
            </a:extLst>
          </p:cNvPr>
          <p:cNvSpPr/>
          <p:nvPr/>
        </p:nvSpPr>
        <p:spPr>
          <a:xfrm>
            <a:off x="4705350" y="2138047"/>
            <a:ext cx="676275" cy="6762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E382135-2610-431E-A1E8-51CC94570C2B}"/>
              </a:ext>
            </a:extLst>
          </p:cNvPr>
          <p:cNvSpPr/>
          <p:nvPr/>
        </p:nvSpPr>
        <p:spPr>
          <a:xfrm>
            <a:off x="4705348" y="5102350"/>
            <a:ext cx="676275" cy="6762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903B17E-7139-4113-8F54-8E8547804991}"/>
              </a:ext>
            </a:extLst>
          </p:cNvPr>
          <p:cNvSpPr/>
          <p:nvPr/>
        </p:nvSpPr>
        <p:spPr>
          <a:xfrm>
            <a:off x="4705349" y="1077238"/>
            <a:ext cx="676275" cy="6762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39A3D2-4F53-42D3-9112-C91CE5CFE920}"/>
              </a:ext>
            </a:extLst>
          </p:cNvPr>
          <p:cNvSpPr/>
          <p:nvPr/>
        </p:nvSpPr>
        <p:spPr>
          <a:xfrm>
            <a:off x="6019800" y="803145"/>
            <a:ext cx="5886449" cy="92333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데이터셋과 </a:t>
            </a:r>
            <a:r>
              <a:rPr lang="en-US" altLang="ko-KR" dirty="0"/>
              <a:t>2.</a:t>
            </a:r>
            <a:r>
              <a:rPr lang="ko-KR" altLang="en-US" dirty="0"/>
              <a:t>기능을 기반으로 </a:t>
            </a:r>
            <a:r>
              <a:rPr lang="en-US" altLang="ko-KR" dirty="0"/>
              <a:t>DX</a:t>
            </a:r>
            <a:r>
              <a:rPr lang="ko-KR" altLang="en-US" dirty="0"/>
              <a:t>솔루션명을 </a:t>
            </a:r>
            <a:endParaRPr lang="en-US" altLang="ko-KR" dirty="0"/>
          </a:p>
          <a:p>
            <a:pPr algn="ctr"/>
            <a:r>
              <a:rPr lang="ko-KR" altLang="en-US" dirty="0"/>
              <a:t>정합니다</a:t>
            </a:r>
            <a:r>
              <a:rPr lang="en-US" altLang="ko-KR" dirty="0"/>
              <a:t>.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FD417C6-963A-46AD-A749-73A8C7F68CD1}"/>
              </a:ext>
            </a:extLst>
          </p:cNvPr>
          <p:cNvSpPr/>
          <p:nvPr/>
        </p:nvSpPr>
        <p:spPr>
          <a:xfrm>
            <a:off x="6000750" y="2108120"/>
            <a:ext cx="5886449" cy="92333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관심있는 오픈데이터</a:t>
            </a:r>
            <a:r>
              <a:rPr lang="en-US" altLang="ko-KR" dirty="0"/>
              <a:t>(</a:t>
            </a:r>
            <a:r>
              <a:rPr lang="ko-KR" altLang="en-US" dirty="0" err="1"/>
              <a:t>공공등</a:t>
            </a:r>
            <a:r>
              <a:rPr lang="en-US" altLang="ko-KR" dirty="0"/>
              <a:t>) </a:t>
            </a:r>
            <a:r>
              <a:rPr lang="ko-KR" altLang="en-US" dirty="0"/>
              <a:t>를 가지고</a:t>
            </a:r>
            <a:endParaRPr lang="en-US" altLang="ko-KR" dirty="0"/>
          </a:p>
          <a:p>
            <a:pPr algn="ctr"/>
            <a:r>
              <a:rPr lang="ko-KR" altLang="en-US" dirty="0"/>
              <a:t>어떤 기능을 제공할지 </a:t>
            </a:r>
            <a:r>
              <a:rPr lang="ko-KR" altLang="en-US" dirty="0" err="1"/>
              <a:t>아이디에이션합니다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기능을 추가하면서 공공데이터셋을 확인합니다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29751E-BA5E-4066-890B-02EEDDCC7C24}"/>
              </a:ext>
            </a:extLst>
          </p:cNvPr>
          <p:cNvSpPr/>
          <p:nvPr/>
        </p:nvSpPr>
        <p:spPr>
          <a:xfrm>
            <a:off x="6000750" y="3425447"/>
            <a:ext cx="5886449" cy="92333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관심있는 공공데이터 셋을 확인합니다</a:t>
            </a:r>
            <a:r>
              <a:rPr lang="en-US" altLang="ko-KR" dirty="0"/>
              <a:t>. 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4B66320-E4CF-431A-8A2D-516E8A33EDAD}"/>
              </a:ext>
            </a:extLst>
          </p:cNvPr>
          <p:cNvCxnSpPr>
            <a:cxnSpLocks/>
            <a:stCxn id="49" idx="2"/>
            <a:endCxn id="7" idx="2"/>
          </p:cNvCxnSpPr>
          <p:nvPr/>
        </p:nvCxnSpPr>
        <p:spPr>
          <a:xfrm rot="10800000" flipV="1">
            <a:off x="4705350" y="2476185"/>
            <a:ext cx="12700" cy="134338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BF73493-9F6A-4D3E-BA4B-D009CDCD514B}"/>
              </a:ext>
            </a:extLst>
          </p:cNvPr>
          <p:cNvSpPr/>
          <p:nvPr/>
        </p:nvSpPr>
        <p:spPr>
          <a:xfrm>
            <a:off x="6000750" y="4793993"/>
            <a:ext cx="5886449" cy="121017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기능에 대해 관심이 있을 기업을 정의합니다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그리고 타겟 기업</a:t>
            </a:r>
            <a:r>
              <a:rPr lang="en-US" altLang="ko-KR" dirty="0"/>
              <a:t>(</a:t>
            </a:r>
            <a:r>
              <a:rPr lang="ko-KR" altLang="en-US" dirty="0"/>
              <a:t>기관</a:t>
            </a:r>
            <a:r>
              <a:rPr lang="en-US" altLang="ko-KR" dirty="0"/>
              <a:t>)</a:t>
            </a:r>
            <a:r>
              <a:rPr lang="ko-KR" altLang="en-US" dirty="0"/>
              <a:t>의 고객까지도 정의해봅니다</a:t>
            </a:r>
            <a:r>
              <a:rPr lang="en-US" altLang="ko-KR" dirty="0"/>
              <a:t>.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FFDEC5B-E324-4E29-BAB2-A44E089D5E7A}"/>
              </a:ext>
            </a:extLst>
          </p:cNvPr>
          <p:cNvCxnSpPr>
            <a:cxnSpLocks/>
            <a:stCxn id="49" idx="6"/>
            <a:endCxn id="7" idx="6"/>
          </p:cNvCxnSpPr>
          <p:nvPr/>
        </p:nvCxnSpPr>
        <p:spPr>
          <a:xfrm>
            <a:off x="5381625" y="2476185"/>
            <a:ext cx="12700" cy="134338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6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654" y="101758"/>
            <a:ext cx="926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DX 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개요서 사례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E3C30D-E454-408E-86CF-C357644786D9}"/>
              </a:ext>
            </a:extLst>
          </p:cNvPr>
          <p:cNvSpPr/>
          <p:nvPr/>
        </p:nvSpPr>
        <p:spPr>
          <a:xfrm>
            <a:off x="685800" y="904874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6A1E0D-F8B2-4026-815B-9236285D465A}"/>
              </a:ext>
            </a:extLst>
          </p:cNvPr>
          <p:cNvSpPr/>
          <p:nvPr/>
        </p:nvSpPr>
        <p:spPr>
          <a:xfrm>
            <a:off x="685800" y="2141675"/>
            <a:ext cx="1885950" cy="134157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DA59EE-B62E-48D2-BADD-80C00BCA96F4}"/>
              </a:ext>
            </a:extLst>
          </p:cNvPr>
          <p:cNvSpPr/>
          <p:nvPr/>
        </p:nvSpPr>
        <p:spPr>
          <a:xfrm>
            <a:off x="685800" y="3562269"/>
            <a:ext cx="1885950" cy="1157785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데이터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152EAE-80A1-42BA-ABA4-C1DB84FE48B5}"/>
              </a:ext>
            </a:extLst>
          </p:cNvPr>
          <p:cNvSpPr/>
          <p:nvPr/>
        </p:nvSpPr>
        <p:spPr>
          <a:xfrm>
            <a:off x="685800" y="4842432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 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A020E7-00C4-4714-81CD-3DE8D2BE3A00}"/>
              </a:ext>
            </a:extLst>
          </p:cNvPr>
          <p:cNvSpPr/>
          <p:nvPr/>
        </p:nvSpPr>
        <p:spPr>
          <a:xfrm>
            <a:off x="2838450" y="904875"/>
            <a:ext cx="8505825" cy="739216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5F274-B46F-447B-8D7C-73296F5BD252}"/>
              </a:ext>
            </a:extLst>
          </p:cNvPr>
          <p:cNvSpPr txBox="1"/>
          <p:nvPr/>
        </p:nvSpPr>
        <p:spPr>
          <a:xfrm>
            <a:off x="2933700" y="985041"/>
            <a:ext cx="627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의료소비자 위치기반 의료비 비급여대상 가격 비교 제공 솔루션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비급여 대상의 경우 병원이 가격을 임의로 지정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A5FB52-42DA-422B-B765-A5F85AA99935}"/>
              </a:ext>
            </a:extLst>
          </p:cNvPr>
          <p:cNvSpPr/>
          <p:nvPr/>
        </p:nvSpPr>
        <p:spPr>
          <a:xfrm>
            <a:off x="2838450" y="2141675"/>
            <a:ext cx="8505825" cy="1341578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2B5B0-B09D-42DC-A26B-34A4391529BE}"/>
              </a:ext>
            </a:extLst>
          </p:cNvPr>
          <p:cNvSpPr txBox="1"/>
          <p:nvPr/>
        </p:nvSpPr>
        <p:spPr>
          <a:xfrm>
            <a:off x="2933700" y="2237998"/>
            <a:ext cx="8515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의료소비자 위치기반 인근 병원의 비급여 가격 정보 제공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가까운 병원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낮은 가격순으로 정보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이해하기 쉬운 용어로 제공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스카이조스터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대상포진예방접종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8F4172-7948-472C-8984-71CE7AB62083}"/>
              </a:ext>
            </a:extLst>
          </p:cNvPr>
          <p:cNvSpPr/>
          <p:nvPr/>
        </p:nvSpPr>
        <p:spPr>
          <a:xfrm>
            <a:off x="2886075" y="1656734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건강보험 대상에 해당되지 않아 병원에서 정하는 진료수가에 의해 환자본인이 진료비를 부담하여야 하는 항목</a:t>
            </a:r>
            <a:endParaRPr lang="en-US" altLang="ko-KR" sz="1200" dirty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독감예방접종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쌍커플수술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코성형수술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링거등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피로회복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상급병실료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도수치료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건강용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한약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백내장수술 등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85BCF-15F7-42B9-8AA4-AAA34972F0D0}"/>
              </a:ext>
            </a:extLst>
          </p:cNvPr>
          <p:cNvSpPr txBox="1"/>
          <p:nvPr/>
        </p:nvSpPr>
        <p:spPr>
          <a:xfrm>
            <a:off x="2933699" y="2798822"/>
            <a:ext cx="627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정보 수정 기능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(OCR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 등급 정보 제공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855933-8D26-40E3-80F2-7CE0077DFB58}"/>
              </a:ext>
            </a:extLst>
          </p:cNvPr>
          <p:cNvSpPr/>
          <p:nvPr/>
        </p:nvSpPr>
        <p:spPr>
          <a:xfrm>
            <a:off x="2838450" y="3562270"/>
            <a:ext cx="8505825" cy="1157784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126B0-191F-4907-A788-D5D294994872}"/>
              </a:ext>
            </a:extLst>
          </p:cNvPr>
          <p:cNvSpPr txBox="1"/>
          <p:nvPr/>
        </p:nvSpPr>
        <p:spPr>
          <a:xfrm>
            <a:off x="2933700" y="3658670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만여개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위치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비급여 항목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(600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가격 데이터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병원평가정보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7FB989-011F-4ED8-8AD6-C5DE8637460F}"/>
              </a:ext>
            </a:extLst>
          </p:cNvPr>
          <p:cNvSpPr/>
          <p:nvPr/>
        </p:nvSpPr>
        <p:spPr>
          <a:xfrm>
            <a:off x="2838450" y="4829173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CD4FAF-9864-49F4-BAB6-BCEE689836BF}"/>
              </a:ext>
            </a:extLst>
          </p:cNvPr>
          <p:cNvSpPr/>
          <p:nvPr/>
        </p:nvSpPr>
        <p:spPr>
          <a:xfrm>
            <a:off x="5286375" y="4829173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DF9C3B-BF58-456D-B6A8-3BB020666B3E}"/>
              </a:ext>
            </a:extLst>
          </p:cNvPr>
          <p:cNvSpPr txBox="1"/>
          <p:nvPr/>
        </p:nvSpPr>
        <p:spPr>
          <a:xfrm>
            <a:off x="2933699" y="5010834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보험사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실손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8A6641-4CD3-4965-B41A-467F7544EA0F}"/>
              </a:ext>
            </a:extLst>
          </p:cNvPr>
          <p:cNvSpPr txBox="1"/>
          <p:nvPr/>
        </p:nvSpPr>
        <p:spPr>
          <a:xfrm>
            <a:off x="5286375" y="4916268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보험료 청구 비용의 부담을 줄이고 싶어요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가입 고객에게 서비스를 주고 싶어요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2747B3-217C-400F-A246-69F5136BCAC1}"/>
              </a:ext>
            </a:extLst>
          </p:cNvPr>
          <p:cNvSpPr/>
          <p:nvPr/>
        </p:nvSpPr>
        <p:spPr>
          <a:xfrm>
            <a:off x="685800" y="5701130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타겟기업의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EF046A-F9DB-4EA1-81F6-99E1B9371F0F}"/>
              </a:ext>
            </a:extLst>
          </p:cNvPr>
          <p:cNvSpPr txBox="1"/>
          <p:nvPr/>
        </p:nvSpPr>
        <p:spPr>
          <a:xfrm>
            <a:off x="2933699" y="5794016"/>
            <a:ext cx="218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실손 보험가입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488C2C-166B-46EF-AEFB-22DB2C9A982B}"/>
              </a:ext>
            </a:extLst>
          </p:cNvPr>
          <p:cNvSpPr/>
          <p:nvPr/>
        </p:nvSpPr>
        <p:spPr>
          <a:xfrm>
            <a:off x="2838450" y="5714999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41FC6-2029-4649-BFF8-A822DDE7D5AB}"/>
              </a:ext>
            </a:extLst>
          </p:cNvPr>
          <p:cNvSpPr/>
          <p:nvPr/>
        </p:nvSpPr>
        <p:spPr>
          <a:xfrm>
            <a:off x="5286375" y="5714999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48ED34-C6EF-4D33-91C6-65A49A867EC7}"/>
              </a:ext>
            </a:extLst>
          </p:cNvPr>
          <p:cNvSpPr txBox="1"/>
          <p:nvPr/>
        </p:nvSpPr>
        <p:spPr>
          <a:xfrm>
            <a:off x="5286375" y="5794016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병원별로 가격이 상이 하기때문에 가장 싸면서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등급도 좋은 병원을 선택하고 싶어요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1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22397</TotalTime>
  <Words>432</Words>
  <Application>Microsoft Office PowerPoint</Application>
  <PresentationFormat>와이드스크린</PresentationFormat>
  <Paragraphs>76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 Bold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박동환</cp:lastModifiedBy>
  <cp:revision>1015</cp:revision>
  <dcterms:created xsi:type="dcterms:W3CDTF">2022-06-20T07:31:24Z</dcterms:created>
  <dcterms:modified xsi:type="dcterms:W3CDTF">2022-11-19T15:12:56Z</dcterms:modified>
</cp:coreProperties>
</file>