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0"/>
  </p:notesMasterIdLst>
  <p:handoutMasterIdLst>
    <p:handoutMasterId r:id="rId11"/>
  </p:handoutMasterIdLst>
  <p:sldIdLst>
    <p:sldId id="256" r:id="rId2"/>
    <p:sldId id="375" r:id="rId3"/>
    <p:sldId id="377" r:id="rId4"/>
    <p:sldId id="378" r:id="rId5"/>
    <p:sldId id="379" r:id="rId6"/>
    <p:sldId id="380" r:id="rId7"/>
    <p:sldId id="381" r:id="rId8"/>
    <p:sldId id="382" r:id="rId9"/>
  </p:sldIdLst>
  <p:sldSz cx="9906000" cy="6858000" type="A4"/>
  <p:notesSz cx="6886575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3" pos="398" userDrawn="1">
          <p15:clr>
            <a:srgbClr val="A4A3A4"/>
          </p15:clr>
        </p15:guide>
        <p15:guide id="4" orient="horz" pos="75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hkwon@euclidsoft.co.kr" initials="y" lastIdx="2" clrIdx="0">
    <p:extLst>
      <p:ext uri="{19B8F6BF-5375-455C-9EA6-DF929625EA0E}">
        <p15:presenceInfo xmlns:p15="http://schemas.microsoft.com/office/powerpoint/2012/main" userId="141c0292aa6359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AFAFC"/>
    <a:srgbClr val="EDEFF2"/>
    <a:srgbClr val="EB7C31"/>
    <a:srgbClr val="40555E"/>
    <a:srgbClr val="5F7D8B"/>
    <a:srgbClr val="6E8F9D"/>
    <a:srgbClr val="DEEBF7"/>
    <a:srgbClr val="F4E4C4"/>
    <a:srgbClr val="FC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0" autoAdjust="0"/>
    <p:restoredTop sz="96429" autoAdjust="0"/>
  </p:normalViewPr>
  <p:slideViewPr>
    <p:cSldViewPr snapToGrid="0" showGuides="1">
      <p:cViewPr>
        <p:scale>
          <a:sx n="200" d="100"/>
          <a:sy n="200" d="100"/>
        </p:scale>
        <p:origin x="-750" y="-864"/>
      </p:cViewPr>
      <p:guideLst>
        <p:guide orient="horz" pos="4133"/>
        <p:guide pos="398"/>
        <p:guide orient="horz" pos="75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27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0T11:49:04.955" idx="1">
    <p:pos x="1820" y="58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183" cy="502675"/>
          </a:xfrm>
          <a:prstGeom prst="rect">
            <a:avLst/>
          </a:prstGeom>
        </p:spPr>
        <p:txBody>
          <a:bodyPr vert="horz" lIns="91980" tIns="45990" rIns="91980" bIns="4599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0798" y="0"/>
            <a:ext cx="2984183" cy="502675"/>
          </a:xfrm>
          <a:prstGeom prst="rect">
            <a:avLst/>
          </a:prstGeom>
        </p:spPr>
        <p:txBody>
          <a:bodyPr vert="horz" lIns="91980" tIns="45990" rIns="91980" bIns="45990" rtlCol="0"/>
          <a:lstStyle>
            <a:lvl1pPr algn="r">
              <a:defRPr sz="1200"/>
            </a:lvl1pPr>
          </a:lstStyle>
          <a:p>
            <a:fld id="{8066D57F-9E2F-4A82-90B5-551B046B4C41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6040"/>
            <a:ext cx="2984183" cy="502674"/>
          </a:xfrm>
          <a:prstGeom prst="rect">
            <a:avLst/>
          </a:prstGeom>
        </p:spPr>
        <p:txBody>
          <a:bodyPr vert="horz" lIns="91980" tIns="45990" rIns="91980" bIns="4599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0798" y="9516040"/>
            <a:ext cx="2984183" cy="502674"/>
          </a:xfrm>
          <a:prstGeom prst="rect">
            <a:avLst/>
          </a:prstGeom>
        </p:spPr>
        <p:txBody>
          <a:bodyPr vert="horz" lIns="91980" tIns="45990" rIns="91980" bIns="45990" rtlCol="0" anchor="b"/>
          <a:lstStyle>
            <a:lvl1pPr algn="r">
              <a:defRPr sz="1200"/>
            </a:lvl1pPr>
          </a:lstStyle>
          <a:p>
            <a:fld id="{7FE6C404-3C25-4B96-8952-7910687C4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940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183" cy="502675"/>
          </a:xfrm>
          <a:prstGeom prst="rect">
            <a:avLst/>
          </a:prstGeom>
        </p:spPr>
        <p:txBody>
          <a:bodyPr vert="horz" lIns="91980" tIns="45990" rIns="91980" bIns="4599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0798" y="0"/>
            <a:ext cx="2984183" cy="502675"/>
          </a:xfrm>
          <a:prstGeom prst="rect">
            <a:avLst/>
          </a:prstGeom>
        </p:spPr>
        <p:txBody>
          <a:bodyPr vert="horz" lIns="91980" tIns="45990" rIns="91980" bIns="45990" rtlCol="0"/>
          <a:lstStyle>
            <a:lvl1pPr algn="r">
              <a:defRPr sz="1200"/>
            </a:lvl1pPr>
          </a:lstStyle>
          <a:p>
            <a:fld id="{3C0FCFC1-47E3-4AB1-BE3C-82A3426F1DA6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1252538"/>
            <a:ext cx="4883150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80" tIns="45990" rIns="91980" bIns="4599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658" y="4821506"/>
            <a:ext cx="5509260" cy="3944868"/>
          </a:xfrm>
          <a:prstGeom prst="rect">
            <a:avLst/>
          </a:prstGeom>
        </p:spPr>
        <p:txBody>
          <a:bodyPr vert="horz" lIns="91980" tIns="45990" rIns="91980" bIns="4599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40"/>
            <a:ext cx="2984183" cy="502674"/>
          </a:xfrm>
          <a:prstGeom prst="rect">
            <a:avLst/>
          </a:prstGeom>
        </p:spPr>
        <p:txBody>
          <a:bodyPr vert="horz" lIns="91980" tIns="45990" rIns="91980" bIns="4599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0798" y="9516040"/>
            <a:ext cx="2984183" cy="502674"/>
          </a:xfrm>
          <a:prstGeom prst="rect">
            <a:avLst/>
          </a:prstGeom>
        </p:spPr>
        <p:txBody>
          <a:bodyPr vert="horz" lIns="91980" tIns="45990" rIns="91980" bIns="45990" rtlCol="0" anchor="b"/>
          <a:lstStyle>
            <a:lvl1pPr algn="r">
              <a:defRPr sz="1200"/>
            </a:lvl1pPr>
          </a:lstStyle>
          <a:p>
            <a:fld id="{EBB06A88-AA4C-4A2A-B229-00ECA664A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604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blockchain technology pngì ëí ì´ë¯¸ì§ ê²ìê²°ê³¼">
            <a:extLst>
              <a:ext uri="{FF2B5EF4-FFF2-40B4-BE49-F238E27FC236}">
                <a16:creationId xmlns:a16="http://schemas.microsoft.com/office/drawing/2014/main" id="{5818B7B4-33B8-4395-90C9-1FFC973DD6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64466"/>
            <a:ext cx="6587067" cy="329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54433D8-1F8F-4AEC-9D8C-F83E50F5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177715"/>
            <a:ext cx="8543925" cy="1022685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DA4BC17-0C0B-49CE-BD03-55E16BE09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9" y="3431658"/>
            <a:ext cx="8543925" cy="42446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pic>
        <p:nvPicPr>
          <p:cNvPr id="1026" name="Picture 2" descr="금주의 채용정보] 한국과학기술기획평가원, 정규직(무기계약직 및 공무직) 모집">
            <a:extLst>
              <a:ext uri="{FF2B5EF4-FFF2-40B4-BE49-F238E27FC236}">
                <a16:creationId xmlns:a16="http://schemas.microsoft.com/office/drawing/2014/main" id="{668DCE1C-705D-4FB2-A8DC-296E90B0E68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4990" r="13300" b="32038"/>
          <a:stretch/>
        </p:blipFill>
        <p:spPr bwMode="auto">
          <a:xfrm>
            <a:off x="8162544" y="6180768"/>
            <a:ext cx="1621536" cy="61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49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537" y="878306"/>
            <a:ext cx="9070758" cy="555859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535082D2-7FE5-4597-B49B-3FF99FFF31C0}"/>
              </a:ext>
            </a:extLst>
          </p:cNvPr>
          <p:cNvSpPr/>
          <p:nvPr userDrawn="1"/>
        </p:nvSpPr>
        <p:spPr>
          <a:xfrm rot="16200000">
            <a:off x="-131216" y="1759991"/>
            <a:ext cx="730634" cy="468202"/>
          </a:xfrm>
          <a:prstGeom prst="parallelogram">
            <a:avLst>
              <a:gd name="adj" fmla="val 34620"/>
            </a:avLst>
          </a:prstGeom>
          <a:solidFill>
            <a:srgbClr val="006EB6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lvl="0" indent="-82550" algn="ctr" defTabSz="955675" fontAlgn="ctr" latinLnBrk="0">
              <a:buClr>
                <a:srgbClr val="5F5F5F"/>
              </a:buClr>
              <a:buSzPct val="80000"/>
              <a:tabLst>
                <a:tab pos="2646363" algn="l"/>
                <a:tab pos="5551488" algn="l"/>
              </a:tabLst>
            </a:pPr>
            <a:endParaRPr kumimoji="1" lang="ko-KR" altLang="en-US" sz="13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굴림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9E900-1D51-48F5-B4C4-440D493D8BC0}"/>
              </a:ext>
            </a:extLst>
          </p:cNvPr>
          <p:cNvSpPr txBox="1"/>
          <p:nvPr userDrawn="1"/>
        </p:nvSpPr>
        <p:spPr>
          <a:xfrm>
            <a:off x="-88960" y="1840036"/>
            <a:ext cx="4523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Ⅰ</a:t>
            </a:r>
            <a:endParaRPr lang="ko-KR" altLang="en-US" sz="2200" dirty="0">
              <a:solidFill>
                <a:schemeClr val="bg1"/>
              </a:soli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13094FC-F27F-40C9-976C-4856DBDE63C0}"/>
              </a:ext>
            </a:extLst>
          </p:cNvPr>
          <p:cNvGrpSpPr/>
          <p:nvPr userDrawn="1"/>
        </p:nvGrpSpPr>
        <p:grpSpPr>
          <a:xfrm>
            <a:off x="-43430" y="3616490"/>
            <a:ext cx="311304" cy="335186"/>
            <a:chOff x="5131769" y="2731046"/>
            <a:chExt cx="311304" cy="335186"/>
          </a:xfrm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209555EB-41A8-4DB4-893B-16B757239031}"/>
                </a:ext>
              </a:extLst>
            </p:cNvPr>
            <p:cNvSpPr/>
            <p:nvPr userDrawn="1"/>
          </p:nvSpPr>
          <p:spPr>
            <a:xfrm rot="16200000">
              <a:off x="5129869" y="2776376"/>
              <a:ext cx="335186" cy="244526"/>
            </a:xfrm>
            <a:prstGeom prst="parallelogram">
              <a:avLst>
                <a:gd name="adj" fmla="val 39601"/>
              </a:avLst>
            </a:prstGeom>
            <a:solidFill>
              <a:srgbClr val="DDDDDD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pPr lvl="0" indent="-82550" algn="ctr" defTabSz="955675" fontAlgn="ctr" latinLnBrk="0">
                <a:buClr>
                  <a:srgbClr val="5F5F5F"/>
                </a:buClr>
                <a:buSzPct val="80000"/>
                <a:tabLst>
                  <a:tab pos="2646363" algn="l"/>
                  <a:tab pos="5551488" algn="l"/>
                </a:tabLst>
              </a:pPr>
              <a:endParaRPr kumimoji="1" lang="ko-KR" altLang="en-US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굴림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36C687-641D-4420-84AB-00409210FF2F}"/>
                </a:ext>
              </a:extLst>
            </p:cNvPr>
            <p:cNvSpPr txBox="1"/>
            <p:nvPr userDrawn="1"/>
          </p:nvSpPr>
          <p:spPr>
            <a:xfrm>
              <a:off x="5131769" y="2773809"/>
              <a:ext cx="3113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KoPub바탕체 Bold" panose="02020603020101020101" pitchFamily="18" charset="-127"/>
                  <a:ea typeface="KoPub바탕체 Bold" panose="02020603020101020101" pitchFamily="18" charset="-127"/>
                </a:rPr>
                <a:t>Ⅲ</a:t>
              </a:r>
              <a:endParaRPr lang="ko-KR" altLang="en-US" sz="1100" dirty="0">
                <a:solidFill>
                  <a:schemeClr val="bg1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048A55B-2376-4204-9920-B5731FB869FB}"/>
              </a:ext>
            </a:extLst>
          </p:cNvPr>
          <p:cNvGrpSpPr/>
          <p:nvPr userDrawn="1"/>
        </p:nvGrpSpPr>
        <p:grpSpPr>
          <a:xfrm>
            <a:off x="-43430" y="3893064"/>
            <a:ext cx="311304" cy="335186"/>
            <a:chOff x="5131769" y="2731046"/>
            <a:chExt cx="311304" cy="335186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072DF1A4-392B-416D-AD67-5799A691A5B3}"/>
                </a:ext>
              </a:extLst>
            </p:cNvPr>
            <p:cNvSpPr/>
            <p:nvPr userDrawn="1"/>
          </p:nvSpPr>
          <p:spPr>
            <a:xfrm rot="16200000">
              <a:off x="5129869" y="2776376"/>
              <a:ext cx="335186" cy="244526"/>
            </a:xfrm>
            <a:prstGeom prst="parallelogram">
              <a:avLst>
                <a:gd name="adj" fmla="val 39601"/>
              </a:avLst>
            </a:prstGeom>
            <a:solidFill>
              <a:srgbClr val="DDDDDD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pPr lvl="0" indent="-82550" algn="ctr" defTabSz="955675" fontAlgn="ctr" latinLnBrk="0">
                <a:buClr>
                  <a:srgbClr val="5F5F5F"/>
                </a:buClr>
                <a:buSzPct val="80000"/>
                <a:tabLst>
                  <a:tab pos="2646363" algn="l"/>
                  <a:tab pos="5551488" algn="l"/>
                </a:tabLst>
              </a:pPr>
              <a:endParaRPr kumimoji="1" lang="ko-KR" altLang="en-US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굴림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05D632-D829-48C1-AA3E-78C6737DBC54}"/>
                </a:ext>
              </a:extLst>
            </p:cNvPr>
            <p:cNvSpPr txBox="1"/>
            <p:nvPr userDrawn="1"/>
          </p:nvSpPr>
          <p:spPr>
            <a:xfrm>
              <a:off x="5131769" y="2773809"/>
              <a:ext cx="3113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KoPub바탕체 Bold" panose="02020603020101020101" pitchFamily="18" charset="-127"/>
                  <a:ea typeface="KoPub바탕체 Bold" panose="02020603020101020101" pitchFamily="18" charset="-127"/>
                </a:rPr>
                <a:t>Ⅳ</a:t>
              </a:r>
              <a:endParaRPr lang="ko-KR" altLang="en-US" sz="1100" dirty="0">
                <a:solidFill>
                  <a:schemeClr val="bg1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E5488A-CB8D-4899-A2D4-60A5B1FF13BF}"/>
              </a:ext>
            </a:extLst>
          </p:cNvPr>
          <p:cNvGrpSpPr/>
          <p:nvPr userDrawn="1"/>
        </p:nvGrpSpPr>
        <p:grpSpPr>
          <a:xfrm>
            <a:off x="-43430" y="3339916"/>
            <a:ext cx="316112" cy="335186"/>
            <a:chOff x="5131769" y="2731046"/>
            <a:chExt cx="316112" cy="335186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40E97C2A-087F-441E-92F8-4BA5C32E76C2}"/>
                </a:ext>
              </a:extLst>
            </p:cNvPr>
            <p:cNvSpPr/>
            <p:nvPr userDrawn="1"/>
          </p:nvSpPr>
          <p:spPr>
            <a:xfrm rot="16200000">
              <a:off x="5129869" y="2776376"/>
              <a:ext cx="335186" cy="244526"/>
            </a:xfrm>
            <a:prstGeom prst="parallelogram">
              <a:avLst>
                <a:gd name="adj" fmla="val 39601"/>
              </a:avLst>
            </a:prstGeom>
            <a:solidFill>
              <a:srgbClr val="DDDDDD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pPr lvl="0" indent="-82550" algn="ctr" defTabSz="955675" fontAlgn="ctr" latinLnBrk="0">
                <a:buClr>
                  <a:srgbClr val="5F5F5F"/>
                </a:buClr>
                <a:buSzPct val="80000"/>
                <a:tabLst>
                  <a:tab pos="2646363" algn="l"/>
                  <a:tab pos="5551488" algn="l"/>
                </a:tabLst>
              </a:pPr>
              <a:endParaRPr kumimoji="1" lang="ko-KR" altLang="en-US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굴림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2C956B-BFA8-4FA9-A68C-2AC583CCB7C5}"/>
                </a:ext>
              </a:extLst>
            </p:cNvPr>
            <p:cNvSpPr txBox="1"/>
            <p:nvPr userDrawn="1"/>
          </p:nvSpPr>
          <p:spPr>
            <a:xfrm>
              <a:off x="5131769" y="2773809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KoPub바탕체 Bold" panose="02020603020101020101" pitchFamily="18" charset="-127"/>
                  <a:ea typeface="KoPub바탕체 Bold" panose="02020603020101020101" pitchFamily="18" charset="-127"/>
                </a:rPr>
                <a:t>Ⅱ</a:t>
              </a:r>
              <a:endParaRPr lang="ko-KR" altLang="en-US" sz="1100" dirty="0">
                <a:solidFill>
                  <a:schemeClr val="bg1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6D092A4-241E-4534-84A3-8D141EBB49C8}"/>
              </a:ext>
            </a:extLst>
          </p:cNvPr>
          <p:cNvSpPr txBox="1"/>
          <p:nvPr userDrawn="1"/>
        </p:nvSpPr>
        <p:spPr>
          <a:xfrm>
            <a:off x="-54941" y="1713636"/>
            <a:ext cx="5325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b="1" dirty="0">
                <a:solidFill>
                  <a:srgbClr val="C5E8FF"/>
                </a:solidFill>
              </a:rPr>
              <a:t>CHAPTER</a:t>
            </a:r>
            <a:endParaRPr lang="ko-KR" altLang="en-US" sz="600" b="1" dirty="0">
              <a:solidFill>
                <a:srgbClr val="C5E8FF"/>
              </a:solidFill>
            </a:endParaRP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B230744C-A978-46C4-BB0F-BFF5AB5B1B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4" y="2359409"/>
            <a:ext cx="311304" cy="958390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12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EB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0" y="4050"/>
            <a:ext cx="9906000" cy="689030"/>
          </a:xfrm>
          <a:prstGeom prst="rect">
            <a:avLst/>
          </a:prstGeom>
        </p:spPr>
        <p:txBody>
          <a:bodyPr lIns="180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5485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85" y="1060938"/>
            <a:ext cx="9067799" cy="543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A6FE85-F327-435F-9A8C-6FCA91B526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154" y="6570548"/>
            <a:ext cx="815388" cy="22750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BAC059-65E6-40F8-BA0B-76054FCFECF0}"/>
              </a:ext>
            </a:extLst>
          </p:cNvPr>
          <p:cNvSpPr/>
          <p:nvPr userDrawn="1"/>
        </p:nvSpPr>
        <p:spPr>
          <a:xfrm>
            <a:off x="0" y="0"/>
            <a:ext cx="9906000" cy="69061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금주의 채용정보] 한국과학기술기획평가원, 정규직(무기계약직 및 공무직) 모집">
            <a:extLst>
              <a:ext uri="{FF2B5EF4-FFF2-40B4-BE49-F238E27FC236}">
                <a16:creationId xmlns:a16="http://schemas.microsoft.com/office/drawing/2014/main" id="{9D22A334-C791-4A7D-A2B9-E9F02E77A0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4990" r="13300" b="32038"/>
          <a:stretch/>
        </p:blipFill>
        <p:spPr bwMode="auto">
          <a:xfrm>
            <a:off x="150458" y="6442417"/>
            <a:ext cx="944880" cy="35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04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0" kern="1200">
          <a:solidFill>
            <a:srgbClr val="5F7D8B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</p:titleStyle>
    <p:bodyStyle>
      <a:lvl1pPr marL="360363" indent="-360363" algn="l" defTabSz="914400" rtl="0" eaLnBrk="1" latinLnBrk="1" hangingPunct="1">
        <a:lnSpc>
          <a:spcPct val="90000"/>
        </a:lnSpc>
        <a:spcBef>
          <a:spcPts val="1000"/>
        </a:spcBef>
        <a:buFont typeface="+mj-lt"/>
        <a:buAutoNum type="arabicPeriod"/>
        <a:defRPr sz="2200" kern="1200">
          <a:solidFill>
            <a:srgbClr val="EB7C3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1pPr>
      <a:lvl2pPr marL="804863" indent="-347663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rabicPeriod"/>
        <a:defRPr sz="1800" kern="1200">
          <a:solidFill>
            <a:srgbClr val="40555E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2pPr>
      <a:lvl3pPr marL="1255713" indent="-341313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rabicPeriod"/>
        <a:defRPr sz="16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3pPr>
      <a:lvl4pPr marL="1616075" indent="-244475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rabicPeriod"/>
        <a:defRPr sz="14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4pPr>
      <a:lvl5pPr marL="2060575" indent="-231775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rabicPeriod"/>
        <a:defRPr sz="12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1583646"/>
            <a:ext cx="8543925" cy="1022685"/>
          </a:xfrm>
        </p:spPr>
        <p:txBody>
          <a:bodyPr/>
          <a:lstStyle/>
          <a:p>
            <a:r>
              <a:rPr lang="ko-KR" altLang="en-US">
                <a:solidFill>
                  <a:srgbClr val="00B0F0"/>
                </a:solidFill>
              </a:rPr>
              <a:t>다차원분석플랫폼</a:t>
            </a:r>
            <a:r>
              <a:rPr lang="en-US" altLang="ko-KR"/>
              <a:t> </a:t>
            </a:r>
            <a:r>
              <a:rPr lang="ko-KR" altLang="en-US" dirty="0"/>
              <a:t>구축 회의자료</a:t>
            </a:r>
            <a:br>
              <a:rPr lang="en-US" altLang="ko-KR"/>
            </a:br>
            <a:r>
              <a:rPr lang="en-US" altLang="ko-KR" sz="2000">
                <a:solidFill>
                  <a:schemeClr val="bg1">
                    <a:lumMod val="50000"/>
                  </a:schemeClr>
                </a:solidFill>
              </a:rPr>
              <a:t>(Multi-dimensional Network Analysis Intro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9" y="2837589"/>
            <a:ext cx="8543925" cy="424464"/>
          </a:xfrm>
        </p:spPr>
        <p:txBody>
          <a:bodyPr/>
          <a:lstStyle/>
          <a:p>
            <a:r>
              <a:rPr lang="en-US" altLang="ko-KR"/>
              <a:t>IRIS</a:t>
            </a:r>
            <a:r>
              <a:rPr lang="ko-KR" altLang="en-US"/>
              <a:t> 다차원 네트워크분석 플랫폼 구축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4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2"/>
                </a:solidFill>
              </a:rPr>
              <a:t>IRIS</a:t>
            </a:r>
            <a:r>
              <a:rPr lang="ko-KR" altLang="en-US">
                <a:solidFill>
                  <a:schemeClr val="accent2"/>
                </a:solidFill>
              </a:rPr>
              <a:t> 다차원네트워크분석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r>
              <a:rPr lang="ko-KR" altLang="en-US"/>
              <a:t>소개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79AE9E-5533-42FC-B792-B1B3D8DA4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 목록 상세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A5DC1C-594A-4772-8355-4D9C2268E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84803"/>
          <a:stretch/>
        </p:blipFill>
        <p:spPr>
          <a:xfrm>
            <a:off x="3473492" y="878306"/>
            <a:ext cx="5596127" cy="806997"/>
          </a:xfrm>
          <a:prstGeom prst="rect">
            <a:avLst/>
          </a:prstGeom>
        </p:spPr>
      </p:pic>
      <p:sp>
        <p:nvSpPr>
          <p:cNvPr id="51" name="모서리가 둥근 직사각형 34">
            <a:extLst>
              <a:ext uri="{FF2B5EF4-FFF2-40B4-BE49-F238E27FC236}">
                <a16:creationId xmlns:a16="http://schemas.microsoft.com/office/drawing/2014/main" id="{C9454049-172F-4E76-9242-B95534F76A4F}"/>
              </a:ext>
            </a:extLst>
          </p:cNvPr>
          <p:cNvSpPr/>
          <p:nvPr/>
        </p:nvSpPr>
        <p:spPr>
          <a:xfrm>
            <a:off x="4184989" y="1390913"/>
            <a:ext cx="1994514" cy="1172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72000" bIns="3600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국가과학기술표준분류 </a:t>
            </a:r>
            <a:r>
              <a:rPr lang="en-US" altLang="ko-KR" sz="9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9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원자력</a:t>
            </a:r>
            <a:endParaRPr lang="en-US" altLang="ko-KR" sz="9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모서리가 둥근 직사각형 34">
            <a:extLst>
              <a:ext uri="{FF2B5EF4-FFF2-40B4-BE49-F238E27FC236}">
                <a16:creationId xmlns:a16="http://schemas.microsoft.com/office/drawing/2014/main" id="{62F35D98-0705-4AF9-BF4A-A5F1F16BF9ED}"/>
              </a:ext>
            </a:extLst>
          </p:cNvPr>
          <p:cNvSpPr/>
          <p:nvPr/>
        </p:nvSpPr>
        <p:spPr>
          <a:xfrm>
            <a:off x="581476" y="5682518"/>
            <a:ext cx="2596300" cy="3633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72000" bIns="3600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연구비 세부내역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’(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슬라이드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한 화면에 </a:t>
            </a:r>
            <a:br>
              <a:rPr lang="en-US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 제시</a:t>
            </a:r>
            <a:endParaRPr lang="en-US" altLang="ko-KR" sz="8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2987FDB-CF95-4596-89C6-DC94EE08F832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3177776" y="5864170"/>
            <a:ext cx="284672" cy="0"/>
          </a:xfrm>
          <a:prstGeom prst="straightConnector1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627A2853-07C8-49FC-A07B-93AFAF2B6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78" b="38655"/>
          <a:stretch/>
        </p:blipFill>
        <p:spPr>
          <a:xfrm>
            <a:off x="3473491" y="1685303"/>
            <a:ext cx="5596127" cy="2069364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F29176-A5FB-4A55-BC69-D1DF33993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50" b="1693"/>
          <a:stretch/>
        </p:blipFill>
        <p:spPr>
          <a:xfrm>
            <a:off x="3473490" y="3754667"/>
            <a:ext cx="5545226" cy="243537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7D58158-AD67-417A-9EBB-94A9CED8D923}"/>
              </a:ext>
            </a:extLst>
          </p:cNvPr>
          <p:cNvSpPr/>
          <p:nvPr/>
        </p:nvSpPr>
        <p:spPr>
          <a:xfrm>
            <a:off x="3069730" y="4448145"/>
            <a:ext cx="470722" cy="332898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rgbClr val="FF0000"/>
                </a:solidFill>
              </a:rPr>
              <a:t>제거</a:t>
            </a:r>
            <a:endParaRPr lang="en-US" altLang="ko-KR" sz="600" dirty="0">
              <a:solidFill>
                <a:srgbClr val="FF0000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EA730DA-9160-487B-9D1B-1D7723EA01BA}"/>
              </a:ext>
            </a:extLst>
          </p:cNvPr>
          <p:cNvSpPr/>
          <p:nvPr/>
        </p:nvSpPr>
        <p:spPr>
          <a:xfrm>
            <a:off x="1780800" y="3616367"/>
            <a:ext cx="1720136" cy="30123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rgbClr val="FF0000"/>
                </a:solidFill>
              </a:rPr>
              <a:t>대과제명 제외</a:t>
            </a:r>
            <a:endParaRPr lang="en-US" altLang="ko-KR" sz="600" dirty="0">
              <a:solidFill>
                <a:srgbClr val="FF0000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921E845-4C84-4024-9C92-819C8D8C38D4}"/>
              </a:ext>
            </a:extLst>
          </p:cNvPr>
          <p:cNvSpPr/>
          <p:nvPr/>
        </p:nvSpPr>
        <p:spPr>
          <a:xfrm>
            <a:off x="3234152" y="4694999"/>
            <a:ext cx="419083" cy="30123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rgbClr val="FF0000"/>
                </a:solidFill>
              </a:rPr>
              <a:t>제거</a:t>
            </a:r>
            <a:endParaRPr lang="en-US" altLang="ko-KR" sz="600" dirty="0">
              <a:solidFill>
                <a:srgbClr val="FF0000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B08CBB4-7396-40E7-AAEA-2D59BBA7A574}"/>
              </a:ext>
            </a:extLst>
          </p:cNvPr>
          <p:cNvSpPr/>
          <p:nvPr/>
        </p:nvSpPr>
        <p:spPr>
          <a:xfrm>
            <a:off x="952501" y="4952888"/>
            <a:ext cx="2797854" cy="30123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ysClr val="windowText" lastClr="000000"/>
                </a:solidFill>
              </a:rPr>
              <a:t>추가 데이터에서 연구개발단계 데이터 추가 예정 </a:t>
            </a:r>
            <a:endParaRPr lang="en-US" altLang="ko-KR" sz="600" dirty="0">
              <a:solidFill>
                <a:sysClr val="windowText" lastClr="000000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9DB6042-4EF1-4162-BF91-BACE3808BF43}"/>
              </a:ext>
            </a:extLst>
          </p:cNvPr>
          <p:cNvSpPr/>
          <p:nvPr/>
        </p:nvSpPr>
        <p:spPr>
          <a:xfrm>
            <a:off x="1673526" y="5180397"/>
            <a:ext cx="2076828" cy="30123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ysClr val="windowText" lastClr="000000"/>
                </a:solidFill>
              </a:rPr>
              <a:t>추가 데이터에서 세부과제성격 추가 예정</a:t>
            </a:r>
            <a:endParaRPr lang="en-US" altLang="ko-KR" sz="600" dirty="0">
              <a:solidFill>
                <a:sysClr val="windowText" lastClr="000000"/>
              </a:solidFill>
            </a:endParaRP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957239AA-AF4B-42E8-BA52-8FA4D5670443}"/>
              </a:ext>
            </a:extLst>
          </p:cNvPr>
          <p:cNvSpPr/>
          <p:nvPr/>
        </p:nvSpPr>
        <p:spPr>
          <a:xfrm>
            <a:off x="8329246" y="4672798"/>
            <a:ext cx="2595496" cy="301235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기존데이터에서 추가 예정</a:t>
            </a:r>
          </a:p>
        </p:txBody>
      </p:sp>
      <p:sp>
        <p:nvSpPr>
          <p:cNvPr id="21" name="화살표: 왼쪽 20">
            <a:extLst>
              <a:ext uri="{FF2B5EF4-FFF2-40B4-BE49-F238E27FC236}">
                <a16:creationId xmlns:a16="http://schemas.microsoft.com/office/drawing/2014/main" id="{335CD5FC-739C-4409-8F43-6735DC622829}"/>
              </a:ext>
            </a:extLst>
          </p:cNvPr>
          <p:cNvSpPr/>
          <p:nvPr/>
        </p:nvSpPr>
        <p:spPr>
          <a:xfrm>
            <a:off x="5182246" y="5485548"/>
            <a:ext cx="1305738" cy="252704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기존데이터에서 추가 예정</a:t>
            </a:r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383F21FB-D094-45A4-A360-B7DA034D0AF4}"/>
              </a:ext>
            </a:extLst>
          </p:cNvPr>
          <p:cNvSpPr/>
          <p:nvPr/>
        </p:nvSpPr>
        <p:spPr>
          <a:xfrm>
            <a:off x="8636686" y="5337451"/>
            <a:ext cx="3115502" cy="394794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추가 데이터에서  지역 데이터 추가 예정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수행기관의 지역으로 보이나 확실하지 않음</a:t>
            </a:r>
          </a:p>
        </p:txBody>
      </p:sp>
      <p:sp>
        <p:nvSpPr>
          <p:cNvPr id="23" name="화살표: 왼쪽 22">
            <a:extLst>
              <a:ext uri="{FF2B5EF4-FFF2-40B4-BE49-F238E27FC236}">
                <a16:creationId xmlns:a16="http://schemas.microsoft.com/office/drawing/2014/main" id="{095A1ADE-C71F-496D-BABC-191EF9E2CE98}"/>
              </a:ext>
            </a:extLst>
          </p:cNvPr>
          <p:cNvSpPr/>
          <p:nvPr/>
        </p:nvSpPr>
        <p:spPr>
          <a:xfrm>
            <a:off x="8477186" y="5682518"/>
            <a:ext cx="2557855" cy="301235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기존 데이터의 과제번호 적용 예정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9B94819C-236A-460D-8057-FFAE5F9CDFAA}"/>
              </a:ext>
            </a:extLst>
          </p:cNvPr>
          <p:cNvSpPr/>
          <p:nvPr/>
        </p:nvSpPr>
        <p:spPr>
          <a:xfrm>
            <a:off x="8385314" y="5920036"/>
            <a:ext cx="2649727" cy="301235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기존 데이터에서 추가 예정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25" name="화살표: 왼쪽 24">
            <a:extLst>
              <a:ext uri="{FF2B5EF4-FFF2-40B4-BE49-F238E27FC236}">
                <a16:creationId xmlns:a16="http://schemas.microsoft.com/office/drawing/2014/main" id="{0EF228E1-BC6C-4A05-899B-83118E7546FB}"/>
              </a:ext>
            </a:extLst>
          </p:cNvPr>
          <p:cNvSpPr/>
          <p:nvPr/>
        </p:nvSpPr>
        <p:spPr>
          <a:xfrm>
            <a:off x="8374793" y="4974033"/>
            <a:ext cx="2660248" cy="280670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추가 데이터에서 연구수행주체 데이터 추가 예정</a:t>
            </a:r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B3A40897-2B0E-4C0F-9B1A-1D412F105D16}"/>
              </a:ext>
            </a:extLst>
          </p:cNvPr>
          <p:cNvSpPr/>
          <p:nvPr/>
        </p:nvSpPr>
        <p:spPr>
          <a:xfrm>
            <a:off x="7302863" y="5198821"/>
            <a:ext cx="453351" cy="280670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rgbClr val="FF0000"/>
                </a:solidFill>
              </a:rPr>
              <a:t>제거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D52DC34B-3108-49A9-BDCA-D717A6D5711D}"/>
              </a:ext>
            </a:extLst>
          </p:cNvPr>
          <p:cNvSpPr/>
          <p:nvPr/>
        </p:nvSpPr>
        <p:spPr>
          <a:xfrm>
            <a:off x="1243499" y="1054859"/>
            <a:ext cx="2883663" cy="50212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ysClr val="windowText" lastClr="000000"/>
                </a:solidFill>
              </a:rPr>
              <a:t>주관 과제  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&gt; 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주관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협동구분 컬럼 사용 예정  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NULL 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값 </a:t>
            </a:r>
            <a:r>
              <a:rPr lang="ko-KR" altLang="en-US" sz="600">
                <a:solidFill>
                  <a:sysClr val="windowText" lastClr="000000"/>
                </a:solidFill>
              </a:rPr>
              <a:t>처리 확인 </a:t>
            </a:r>
            <a:r>
              <a:rPr lang="ko-KR" altLang="en-US" sz="600">
                <a:solidFill>
                  <a:srgbClr val="FF0000"/>
                </a:solidFill>
              </a:rPr>
              <a:t>제외</a:t>
            </a:r>
            <a:endParaRPr lang="en-US" altLang="ko-KR" sz="600" dirty="0">
              <a:solidFill>
                <a:srgbClr val="FF0000"/>
              </a:solidFill>
            </a:endParaRPr>
          </a:p>
        </p:txBody>
      </p:sp>
      <p:sp>
        <p:nvSpPr>
          <p:cNvPr id="29" name="화살표: 왼쪽 28">
            <a:extLst>
              <a:ext uri="{FF2B5EF4-FFF2-40B4-BE49-F238E27FC236}">
                <a16:creationId xmlns:a16="http://schemas.microsoft.com/office/drawing/2014/main" id="{311D0490-7AD3-4375-9865-59C770B9ADA8}"/>
              </a:ext>
            </a:extLst>
          </p:cNvPr>
          <p:cNvSpPr/>
          <p:nvPr/>
        </p:nvSpPr>
        <p:spPr>
          <a:xfrm>
            <a:off x="9018716" y="811587"/>
            <a:ext cx="2595496" cy="915324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연구책임자명만 표기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2DC82-FAD8-4F35-AAB6-24CE9CCC105C}"/>
              </a:ext>
            </a:extLst>
          </p:cNvPr>
          <p:cNvSpPr/>
          <p:nvPr/>
        </p:nvSpPr>
        <p:spPr>
          <a:xfrm>
            <a:off x="4940726" y="1251930"/>
            <a:ext cx="312471" cy="113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EEE8CB-DBC9-4CF4-8AB6-B6A3B3AABF50}"/>
              </a:ext>
            </a:extLst>
          </p:cNvPr>
          <p:cNvSpPr/>
          <p:nvPr/>
        </p:nvSpPr>
        <p:spPr>
          <a:xfrm>
            <a:off x="3688309" y="4532910"/>
            <a:ext cx="1612069" cy="157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41C896-0D5C-4E96-9B43-72C6FA6302E5}"/>
              </a:ext>
            </a:extLst>
          </p:cNvPr>
          <p:cNvSpPr/>
          <p:nvPr/>
        </p:nvSpPr>
        <p:spPr>
          <a:xfrm>
            <a:off x="3688309" y="4752002"/>
            <a:ext cx="1612069" cy="157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E71472-3D4C-477C-A2CC-192D4AAEBD24}"/>
              </a:ext>
            </a:extLst>
          </p:cNvPr>
          <p:cNvSpPr/>
          <p:nvPr/>
        </p:nvSpPr>
        <p:spPr>
          <a:xfrm>
            <a:off x="6325884" y="5252419"/>
            <a:ext cx="927947" cy="157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5BADC8-3ABB-4913-B10B-210A27C318F5}"/>
              </a:ext>
            </a:extLst>
          </p:cNvPr>
          <p:cNvSpPr/>
          <p:nvPr/>
        </p:nvSpPr>
        <p:spPr>
          <a:xfrm>
            <a:off x="8100082" y="1319383"/>
            <a:ext cx="350958" cy="14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E3A028A-10AD-4815-952D-D77F7DD2AF10}"/>
              </a:ext>
            </a:extLst>
          </p:cNvPr>
          <p:cNvSpPr/>
          <p:nvPr/>
        </p:nvSpPr>
        <p:spPr>
          <a:xfrm>
            <a:off x="3500935" y="6232064"/>
            <a:ext cx="1095613" cy="157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연구비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9DAC42-52B3-44AD-942A-2C2DBE4573AC}"/>
              </a:ext>
            </a:extLst>
          </p:cNvPr>
          <p:cNvSpPr/>
          <p:nvPr/>
        </p:nvSpPr>
        <p:spPr>
          <a:xfrm>
            <a:off x="4608822" y="6232064"/>
            <a:ext cx="1644692" cy="157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2000</a:t>
            </a:r>
            <a:r>
              <a:rPr lang="ko-KR" altLang="en-US" sz="700">
                <a:solidFill>
                  <a:schemeClr val="tx1"/>
                </a:solidFill>
              </a:rPr>
              <a:t>년 </a:t>
            </a:r>
            <a:r>
              <a:rPr lang="en-US" altLang="ko-KR" sz="700">
                <a:solidFill>
                  <a:schemeClr val="tx1"/>
                </a:solidFill>
              </a:rPr>
              <a:t>540</a:t>
            </a:r>
            <a:r>
              <a:rPr lang="ko-KR" altLang="en-US" sz="700">
                <a:solidFill>
                  <a:schemeClr val="tx1"/>
                </a:solidFill>
              </a:rPr>
              <a:t>백만원</a:t>
            </a:r>
          </a:p>
        </p:txBody>
      </p:sp>
    </p:spTree>
    <p:extLst>
      <p:ext uri="{BB962C8B-B14F-4D97-AF65-F5344CB8AC3E}">
        <p14:creationId xmlns:p14="http://schemas.microsoft.com/office/powerpoint/2010/main" val="414541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2"/>
                </a:solidFill>
              </a:rPr>
              <a:t>IRIS</a:t>
            </a:r>
            <a:r>
              <a:rPr lang="ko-KR" altLang="en-US">
                <a:solidFill>
                  <a:schemeClr val="accent2"/>
                </a:solidFill>
              </a:rPr>
              <a:t> 다차원네트워크분석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r>
              <a:rPr lang="ko-KR" altLang="en-US"/>
              <a:t>소개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79AE9E-5533-42FC-B792-B1B3D8DA4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 목록 상세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3B1C0A-DA8B-4A6E-BB0F-1ADA6E5E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33" y="1486433"/>
            <a:ext cx="6690372" cy="1745952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8AA6920-B471-4783-83BA-B67002604250}"/>
              </a:ext>
            </a:extLst>
          </p:cNvPr>
          <p:cNvSpPr/>
          <p:nvPr/>
        </p:nvSpPr>
        <p:spPr>
          <a:xfrm>
            <a:off x="342350" y="2304080"/>
            <a:ext cx="860483" cy="493156"/>
          </a:xfrm>
          <a:prstGeom prst="rightArrow">
            <a:avLst>
              <a:gd name="adj1" fmla="val 50000"/>
              <a:gd name="adj2" fmla="val 3874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rgbClr val="FF0000"/>
                </a:solidFill>
              </a:rPr>
              <a:t>삭제</a:t>
            </a:r>
            <a:endParaRPr lang="en-US" altLang="ko-KR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0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2"/>
                </a:solidFill>
              </a:rPr>
              <a:t>IRIS</a:t>
            </a:r>
            <a:r>
              <a:rPr lang="ko-KR" altLang="en-US">
                <a:solidFill>
                  <a:schemeClr val="accent2"/>
                </a:solidFill>
              </a:rPr>
              <a:t> 다차원네트워크분석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r>
              <a:rPr lang="ko-KR" altLang="en-US"/>
              <a:t>소개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79AE9E-5533-42FC-B792-B1B3D8DA4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토픽모델 설명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CAC86E-8B24-4E59-95C8-E4EAA604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32" y="1365450"/>
            <a:ext cx="6434739" cy="507144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9A7AB06-9AB3-445E-A2C3-9F9820953ECF}"/>
              </a:ext>
            </a:extLst>
          </p:cNvPr>
          <p:cNvSpPr/>
          <p:nvPr/>
        </p:nvSpPr>
        <p:spPr>
          <a:xfrm>
            <a:off x="7495666" y="1671359"/>
            <a:ext cx="1757391" cy="119767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>
                <a:solidFill>
                  <a:schemeClr val="tx1"/>
                </a:solidFill>
              </a:rPr>
              <a:t>잠재 디리클레 할당</a:t>
            </a:r>
            <a:r>
              <a:rPr lang="en-US" altLang="ko-KR" sz="1000">
                <a:solidFill>
                  <a:schemeClr val="tx1"/>
                </a:solidFill>
              </a:rPr>
              <a:t>(LDA)</a:t>
            </a:r>
            <a:r>
              <a:rPr lang="ko-KR" altLang="en-US" sz="1000">
                <a:solidFill>
                  <a:schemeClr val="tx1"/>
                </a:solidFill>
              </a:rPr>
              <a:t>으로 자동제시한 토픽입니다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>
                <a:solidFill>
                  <a:schemeClr val="tx1"/>
                </a:solidFill>
              </a:rPr>
              <a:t>포함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미포함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제외 선택가능</a:t>
            </a:r>
            <a:endParaRPr lang="en-US" altLang="ko-KR" sz="100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419718-A2A8-4753-B8AF-ADACF108E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486" y="2228646"/>
            <a:ext cx="152553" cy="15255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54141-2CAA-4614-A0B9-8336B9F2E821}"/>
              </a:ext>
            </a:extLst>
          </p:cNvPr>
          <p:cNvSpPr/>
          <p:nvPr/>
        </p:nvSpPr>
        <p:spPr>
          <a:xfrm>
            <a:off x="7743038" y="2240529"/>
            <a:ext cx="1296000" cy="152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</a:rPr>
              <a:t>검색에 포함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5D0F29-B1F1-4021-88F7-17E08585E7A9}"/>
              </a:ext>
            </a:extLst>
          </p:cNvPr>
          <p:cNvSpPr/>
          <p:nvPr/>
        </p:nvSpPr>
        <p:spPr>
          <a:xfrm>
            <a:off x="7743038" y="2595753"/>
            <a:ext cx="1296000" cy="152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</a:rPr>
              <a:t>검색에서 제외</a:t>
            </a:r>
            <a:endParaRPr lang="en-US" altLang="ko-KR" sz="90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98A8E3-117F-4AA9-8561-68E2826FD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264" y="2587365"/>
            <a:ext cx="152553" cy="1570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3B43596-C945-401D-8AB8-DE21E701A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0486" y="2399140"/>
            <a:ext cx="169331" cy="16933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092F80-AD44-4069-ACEA-01395205237E}"/>
              </a:ext>
            </a:extLst>
          </p:cNvPr>
          <p:cNvSpPr/>
          <p:nvPr/>
        </p:nvSpPr>
        <p:spPr>
          <a:xfrm>
            <a:off x="7743038" y="2409752"/>
            <a:ext cx="1296000" cy="152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</a:rPr>
              <a:t>검색에 미포함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F58596-8DF2-4B0E-B798-E1F7BD3D7CDA}"/>
              </a:ext>
            </a:extLst>
          </p:cNvPr>
          <p:cNvSpPr/>
          <p:nvPr/>
        </p:nvSpPr>
        <p:spPr>
          <a:xfrm>
            <a:off x="7495666" y="2974501"/>
            <a:ext cx="1757391" cy="69987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토픽이 포함하는 워드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용어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r>
              <a:rPr lang="ko-KR" altLang="en-US" sz="1000">
                <a:solidFill>
                  <a:schemeClr val="tx1"/>
                </a:solidFill>
              </a:rPr>
              <a:t>목록입니다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>
                <a:solidFill>
                  <a:schemeClr val="tx1"/>
                </a:solidFill>
              </a:rPr>
              <a:t>추가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제거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변경 가능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016106-F80A-4030-AA5E-5CBD2BF9D570}"/>
              </a:ext>
            </a:extLst>
          </p:cNvPr>
          <p:cNvSpPr/>
          <p:nvPr/>
        </p:nvSpPr>
        <p:spPr>
          <a:xfrm>
            <a:off x="7495666" y="3901173"/>
            <a:ext cx="1757391" cy="69987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워드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용어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r>
              <a:rPr lang="ko-KR" altLang="en-US" sz="1000">
                <a:solidFill>
                  <a:schemeClr val="tx1"/>
                </a:solidFill>
              </a:rPr>
              <a:t> 동의어 연관어 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ko-KR" altLang="en-US" sz="1000">
                <a:solidFill>
                  <a:schemeClr val="tx1"/>
                </a:solidFill>
              </a:rPr>
              <a:t>추가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제거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변경 가능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--------  </a:t>
            </a:r>
            <a:r>
              <a:rPr lang="ko-KR" altLang="en-US" sz="1000">
                <a:solidFill>
                  <a:schemeClr val="tx1"/>
                </a:solidFill>
              </a:rPr>
              <a:t>동의어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- - - - -  </a:t>
            </a:r>
            <a:r>
              <a:rPr lang="ko-KR" altLang="en-US" sz="1000">
                <a:solidFill>
                  <a:schemeClr val="tx1"/>
                </a:solidFill>
              </a:rPr>
              <a:t>연관어</a:t>
            </a:r>
            <a:endParaRPr lang="en-US" altLang="ko-KR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09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2"/>
                </a:solidFill>
              </a:rPr>
              <a:t>IRIS</a:t>
            </a:r>
            <a:r>
              <a:rPr lang="ko-KR" altLang="en-US">
                <a:solidFill>
                  <a:schemeClr val="accent2"/>
                </a:solidFill>
              </a:rPr>
              <a:t> 다차원네트워크분석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r>
              <a:rPr lang="ko-KR" altLang="en-US"/>
              <a:t>시각화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79AE9E-5533-42FC-B792-B1B3D8DA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26" y="878306"/>
            <a:ext cx="9070758" cy="5558590"/>
          </a:xfrm>
        </p:spPr>
        <p:txBody>
          <a:bodyPr/>
          <a:lstStyle/>
          <a:p>
            <a:r>
              <a:rPr lang="ko-KR" altLang="en-US"/>
              <a:t>소시오그램 </a:t>
            </a:r>
            <a:r>
              <a:rPr lang="en-US" altLang="ko-KR"/>
              <a:t>– </a:t>
            </a:r>
            <a:r>
              <a:rPr lang="ko-KR" altLang="en-US"/>
              <a:t>플레이어 네트워크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37F1AA-1445-4B13-AB72-CA708366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830" y="2112716"/>
            <a:ext cx="2430217" cy="3611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650C78-9F3F-4F3C-AC98-35800D1A1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73" y="2112716"/>
            <a:ext cx="5233368" cy="3611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6FCA28-97CA-4C96-9B19-B938C4F1C55A}"/>
              </a:ext>
            </a:extLst>
          </p:cNvPr>
          <p:cNvSpPr/>
          <p:nvPr/>
        </p:nvSpPr>
        <p:spPr>
          <a:xfrm>
            <a:off x="2753766" y="2112716"/>
            <a:ext cx="1357539" cy="45719"/>
          </a:xfrm>
          <a:prstGeom prst="rect">
            <a:avLst/>
          </a:prstGeom>
          <a:solidFill>
            <a:srgbClr val="EDE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5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63767A-0AAF-4704-AF44-1C6C1E34257B}"/>
              </a:ext>
            </a:extLst>
          </p:cNvPr>
          <p:cNvSpPr/>
          <p:nvPr/>
        </p:nvSpPr>
        <p:spPr>
          <a:xfrm>
            <a:off x="2603501" y="2159703"/>
            <a:ext cx="1549400" cy="583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71F59A-C6B4-46D5-87E6-201CB27F1CFB}"/>
              </a:ext>
            </a:extLst>
          </p:cNvPr>
          <p:cNvSpPr/>
          <p:nvPr/>
        </p:nvSpPr>
        <p:spPr>
          <a:xfrm>
            <a:off x="1054101" y="2451451"/>
            <a:ext cx="706119" cy="291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FDA56F3-B701-45F5-A231-3B6B2C628B2B}"/>
              </a:ext>
            </a:extLst>
          </p:cNvPr>
          <p:cNvSpPr/>
          <p:nvPr/>
        </p:nvSpPr>
        <p:spPr>
          <a:xfrm>
            <a:off x="1054101" y="2451451"/>
            <a:ext cx="333451" cy="25109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/>
              <a:t>과제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9F5A4C5-050C-4CEC-B9CF-2772C94B3218}"/>
              </a:ext>
            </a:extLst>
          </p:cNvPr>
          <p:cNvSpPr/>
          <p:nvPr/>
        </p:nvSpPr>
        <p:spPr>
          <a:xfrm>
            <a:off x="1387552" y="2451451"/>
            <a:ext cx="435457" cy="2510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수행기관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016106-F80A-4030-AA5E-5CBD2BF9D570}"/>
              </a:ext>
            </a:extLst>
          </p:cNvPr>
          <p:cNvSpPr/>
          <p:nvPr/>
        </p:nvSpPr>
        <p:spPr>
          <a:xfrm>
            <a:off x="6324601" y="5014990"/>
            <a:ext cx="2285488" cy="1277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25438" algn="l"/>
                <a:tab pos="1835150" algn="l"/>
              </a:tabLst>
            </a:pP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	</a:t>
            </a: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수행기관 </a:t>
            </a: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	000</a:t>
            </a: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93E65C-F43D-4275-A5F5-932EE4DF26A2}"/>
              </a:ext>
            </a:extLst>
          </p:cNvPr>
          <p:cNvSpPr/>
          <p:nvPr/>
        </p:nvSpPr>
        <p:spPr>
          <a:xfrm>
            <a:off x="6324601" y="5200216"/>
            <a:ext cx="2285488" cy="1277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25438" algn="l"/>
                <a:tab pos="1835150" algn="l"/>
              </a:tabLst>
            </a:pP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	</a:t>
            </a: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수행기관 </a:t>
            </a: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	000</a:t>
            </a: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3D8205-5EFB-4C33-8637-D4C3818CA9E6}"/>
              </a:ext>
            </a:extLst>
          </p:cNvPr>
          <p:cNvSpPr/>
          <p:nvPr/>
        </p:nvSpPr>
        <p:spPr>
          <a:xfrm>
            <a:off x="6324601" y="5371580"/>
            <a:ext cx="2285488" cy="1277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25438" algn="l"/>
                <a:tab pos="1835150" algn="l"/>
              </a:tabLst>
            </a:pP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	</a:t>
            </a: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수행기관 </a:t>
            </a: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	000</a:t>
            </a: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5BDE9F-FCCB-4695-9537-3509D8E8CDDD}"/>
              </a:ext>
            </a:extLst>
          </p:cNvPr>
          <p:cNvSpPr/>
          <p:nvPr/>
        </p:nvSpPr>
        <p:spPr>
          <a:xfrm>
            <a:off x="6324601" y="5546343"/>
            <a:ext cx="2285488" cy="1277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25438" algn="l"/>
                <a:tab pos="1835150" algn="l"/>
              </a:tabLst>
            </a:pP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	</a:t>
            </a: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수행기관 </a:t>
            </a: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	000</a:t>
            </a: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31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2"/>
                </a:solidFill>
              </a:rPr>
              <a:t>IRIS</a:t>
            </a:r>
            <a:r>
              <a:rPr lang="ko-KR" altLang="en-US">
                <a:solidFill>
                  <a:schemeClr val="accent2"/>
                </a:solidFill>
              </a:rPr>
              <a:t> 다차원네트워크분석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r>
              <a:rPr lang="ko-KR" altLang="en-US"/>
              <a:t>시각화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79AE9E-5533-42FC-B792-B1B3D8DA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26" y="878306"/>
            <a:ext cx="9070758" cy="5558590"/>
          </a:xfrm>
        </p:spPr>
        <p:txBody>
          <a:bodyPr/>
          <a:lstStyle/>
          <a:p>
            <a:r>
              <a:rPr lang="ko-KR" altLang="en-US"/>
              <a:t>워드클라우드와 워드별 과제 시계열 흐름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63767A-0AAF-4704-AF44-1C6C1E34257B}"/>
              </a:ext>
            </a:extLst>
          </p:cNvPr>
          <p:cNvSpPr/>
          <p:nvPr/>
        </p:nvSpPr>
        <p:spPr>
          <a:xfrm>
            <a:off x="2603501" y="2159703"/>
            <a:ext cx="1549400" cy="583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8A1EB6-F2C9-4504-8D12-3FA268FB3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48" y="2112716"/>
            <a:ext cx="3714289" cy="36426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680E60-F6B0-4208-977C-F84DBE562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78"/>
          <a:stretch/>
        </p:blipFill>
        <p:spPr>
          <a:xfrm>
            <a:off x="4525974" y="2112716"/>
            <a:ext cx="494021" cy="36426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D802C7-54F2-44A2-B076-34DF0EA47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88" y="2451452"/>
            <a:ext cx="3969522" cy="21512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7E6E9B6-8AC7-4205-A8D9-C504B69E5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278"/>
          <a:stretch/>
        </p:blipFill>
        <p:spPr>
          <a:xfrm>
            <a:off x="4977514" y="2112716"/>
            <a:ext cx="63960" cy="36426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750F0C-355D-4C56-BC86-DFB22FE04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688" y="4564546"/>
            <a:ext cx="1800462" cy="22336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239FD7-F240-4649-91AE-492FA8A1E4C8}"/>
              </a:ext>
            </a:extLst>
          </p:cNvPr>
          <p:cNvSpPr/>
          <p:nvPr/>
        </p:nvSpPr>
        <p:spPr>
          <a:xfrm>
            <a:off x="2736956" y="4602687"/>
            <a:ext cx="2105068" cy="18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D44DD7-3F0C-4911-944B-BF27EDA96A5B}"/>
              </a:ext>
            </a:extLst>
          </p:cNvPr>
          <p:cNvSpPr/>
          <p:nvPr/>
        </p:nvSpPr>
        <p:spPr>
          <a:xfrm>
            <a:off x="981688" y="4789614"/>
            <a:ext cx="1252148" cy="819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B44F45-A912-409F-8A68-FB80B9797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822" y="4733912"/>
            <a:ext cx="2523385" cy="94711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8C3E8D9-1129-465A-AFF2-EC17702164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724"/>
          <a:stretch/>
        </p:blipFill>
        <p:spPr>
          <a:xfrm>
            <a:off x="4502975" y="4733912"/>
            <a:ext cx="385475" cy="94711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AB3F114-D2DA-41E1-9670-0F8D047DE7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724" r="9909"/>
          <a:stretch/>
        </p:blipFill>
        <p:spPr>
          <a:xfrm>
            <a:off x="3378201" y="4733912"/>
            <a:ext cx="1222935" cy="94711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362D39B2-12CC-4CD4-B37C-E7F88E9BED81}"/>
              </a:ext>
            </a:extLst>
          </p:cNvPr>
          <p:cNvGrpSpPr/>
          <p:nvPr/>
        </p:nvGrpSpPr>
        <p:grpSpPr>
          <a:xfrm>
            <a:off x="5075724" y="2112716"/>
            <a:ext cx="4086596" cy="3642631"/>
            <a:chOff x="5075724" y="2112716"/>
            <a:chExt cx="4086596" cy="364263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337F1AA-1445-4B13-AB72-CA7083663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75724" y="2112716"/>
              <a:ext cx="2430217" cy="3642630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7DF09F3-A293-4503-A4DF-A369611DE4B6}"/>
                </a:ext>
              </a:extLst>
            </p:cNvPr>
            <p:cNvSpPr/>
            <p:nvPr/>
          </p:nvSpPr>
          <p:spPr>
            <a:xfrm>
              <a:off x="5174188" y="2226165"/>
              <a:ext cx="2272931" cy="3135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380EB95-3BC2-4B6E-BFAD-C8A71B66A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8278"/>
            <a:stretch/>
          </p:blipFill>
          <p:spPr>
            <a:xfrm>
              <a:off x="9098360" y="2112716"/>
              <a:ext cx="63960" cy="3642631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A59FFD2-BB5F-474D-8719-201B9AAA6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8678"/>
            <a:stretch/>
          </p:blipFill>
          <p:spPr>
            <a:xfrm>
              <a:off x="7450176" y="2112716"/>
              <a:ext cx="1648184" cy="3642631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BB7C893-953B-47A0-8FC0-FF345CF522C9}"/>
              </a:ext>
            </a:extLst>
          </p:cNvPr>
          <p:cNvGrpSpPr/>
          <p:nvPr/>
        </p:nvGrpSpPr>
        <p:grpSpPr>
          <a:xfrm>
            <a:off x="5204360" y="2288349"/>
            <a:ext cx="3814014" cy="3392677"/>
            <a:chOff x="5204360" y="2288349"/>
            <a:chExt cx="3814014" cy="33926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576414F-A963-4DF8-B7FB-F8B843F4F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04360" y="2288349"/>
              <a:ext cx="3814014" cy="3392677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211F0-B1B7-45D6-9427-E79F19106E87}"/>
                </a:ext>
              </a:extLst>
            </p:cNvPr>
            <p:cNvSpPr/>
            <p:nvPr/>
          </p:nvSpPr>
          <p:spPr>
            <a:xfrm>
              <a:off x="5417852" y="2451452"/>
              <a:ext cx="2105068" cy="334706"/>
            </a:xfrm>
            <a:prstGeom prst="rect">
              <a:avLst/>
            </a:prstGeom>
            <a:solidFill>
              <a:srgbClr val="FAFA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37A43CAC-5392-4928-A403-01C16EA79EB9}"/>
              </a:ext>
            </a:extLst>
          </p:cNvPr>
          <p:cNvSpPr/>
          <p:nvPr/>
        </p:nvSpPr>
        <p:spPr>
          <a:xfrm>
            <a:off x="5488854" y="2451451"/>
            <a:ext cx="98190" cy="9819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016106-F80A-4030-AA5E-5CBD2BF9D570}"/>
              </a:ext>
            </a:extLst>
          </p:cNvPr>
          <p:cNvSpPr/>
          <p:nvPr/>
        </p:nvSpPr>
        <p:spPr>
          <a:xfrm>
            <a:off x="5626827" y="2439076"/>
            <a:ext cx="600647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클라우드서버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3AB9469-496D-49DE-8C02-F984D7CFFBAA}"/>
              </a:ext>
            </a:extLst>
          </p:cNvPr>
          <p:cNvSpPr/>
          <p:nvPr/>
        </p:nvSpPr>
        <p:spPr>
          <a:xfrm>
            <a:off x="5488854" y="2648060"/>
            <a:ext cx="98190" cy="9819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EB9D3EF-9DAF-4DF1-BE33-EC82D856F877}"/>
              </a:ext>
            </a:extLst>
          </p:cNvPr>
          <p:cNvSpPr/>
          <p:nvPr/>
        </p:nvSpPr>
        <p:spPr>
          <a:xfrm>
            <a:off x="5626827" y="2635685"/>
            <a:ext cx="600647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음성데이터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66374A7-171A-48AA-85CC-F63447D39E9A}"/>
              </a:ext>
            </a:extLst>
          </p:cNvPr>
          <p:cNvSpPr/>
          <p:nvPr/>
        </p:nvSpPr>
        <p:spPr>
          <a:xfrm>
            <a:off x="6199950" y="2451451"/>
            <a:ext cx="98190" cy="98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8D5491-645B-4B6B-93D5-3775093B398D}"/>
              </a:ext>
            </a:extLst>
          </p:cNvPr>
          <p:cNvSpPr/>
          <p:nvPr/>
        </p:nvSpPr>
        <p:spPr>
          <a:xfrm>
            <a:off x="6337923" y="2439076"/>
            <a:ext cx="600647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대화형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6C781B0-5A69-4E34-96B6-5686BDCC0C9C}"/>
              </a:ext>
            </a:extLst>
          </p:cNvPr>
          <p:cNvSpPr/>
          <p:nvPr/>
        </p:nvSpPr>
        <p:spPr>
          <a:xfrm>
            <a:off x="6199950" y="2648060"/>
            <a:ext cx="98190" cy="98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8DA460-7BCD-4640-8898-72D950E46612}"/>
              </a:ext>
            </a:extLst>
          </p:cNvPr>
          <p:cNvSpPr/>
          <p:nvPr/>
        </p:nvSpPr>
        <p:spPr>
          <a:xfrm>
            <a:off x="6337923" y="2635685"/>
            <a:ext cx="600647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모바일로봇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BE72551-FBD8-49CE-8D02-59CB9F3F1E1D}"/>
              </a:ext>
            </a:extLst>
          </p:cNvPr>
          <p:cNvSpPr/>
          <p:nvPr/>
        </p:nvSpPr>
        <p:spPr>
          <a:xfrm>
            <a:off x="6911046" y="2451451"/>
            <a:ext cx="98190" cy="98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E61BE3-4191-4DF1-8275-9783BAB99AD8}"/>
              </a:ext>
            </a:extLst>
          </p:cNvPr>
          <p:cNvSpPr/>
          <p:nvPr/>
        </p:nvSpPr>
        <p:spPr>
          <a:xfrm>
            <a:off x="7049019" y="2439076"/>
            <a:ext cx="600647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영상데이터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9503BD1-F422-4ECB-9F61-BA335C8C06CA}"/>
              </a:ext>
            </a:extLst>
          </p:cNvPr>
          <p:cNvSpPr/>
          <p:nvPr/>
        </p:nvSpPr>
        <p:spPr>
          <a:xfrm>
            <a:off x="6911046" y="2648060"/>
            <a:ext cx="98190" cy="98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8023CF-79DF-439E-8130-A891EBF66EC9}"/>
              </a:ext>
            </a:extLst>
          </p:cNvPr>
          <p:cNvSpPr/>
          <p:nvPr/>
        </p:nvSpPr>
        <p:spPr>
          <a:xfrm>
            <a:off x="7049019" y="2635685"/>
            <a:ext cx="600647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05ECB1-30A5-4B15-B3C3-0D661328D61C}"/>
              </a:ext>
            </a:extLst>
          </p:cNvPr>
          <p:cNvSpPr/>
          <p:nvPr/>
        </p:nvSpPr>
        <p:spPr>
          <a:xfrm>
            <a:off x="5286720" y="2164118"/>
            <a:ext cx="1700119" cy="181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키워드별 과제 수행 집계</a:t>
            </a:r>
            <a:r>
              <a:rPr lang="en-US" altLang="ko-KR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 수</a:t>
            </a:r>
            <a:r>
              <a:rPr lang="en-US" altLang="ko-KR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53" name="말풍선: 사각형 52">
            <a:extLst>
              <a:ext uri="{FF2B5EF4-FFF2-40B4-BE49-F238E27FC236}">
                <a16:creationId xmlns:a16="http://schemas.microsoft.com/office/drawing/2014/main" id="{7C4B67ED-5BBE-46FE-BED6-730E713F14ED}"/>
              </a:ext>
            </a:extLst>
          </p:cNvPr>
          <p:cNvSpPr/>
          <p:nvPr/>
        </p:nvSpPr>
        <p:spPr>
          <a:xfrm>
            <a:off x="6994547" y="1940390"/>
            <a:ext cx="739676" cy="273400"/>
          </a:xfrm>
          <a:prstGeom prst="wedgeRectCallout">
            <a:avLst>
              <a:gd name="adj1" fmla="val -20449"/>
              <a:gd name="adj2" fmla="val 14208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범례를 선택하여 차트 곡선 표시</a:t>
            </a: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해제</a:t>
            </a:r>
          </a:p>
        </p:txBody>
      </p:sp>
    </p:spTree>
    <p:extLst>
      <p:ext uri="{BB962C8B-B14F-4D97-AF65-F5344CB8AC3E}">
        <p14:creationId xmlns:p14="http://schemas.microsoft.com/office/powerpoint/2010/main" val="2946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2"/>
                </a:solidFill>
              </a:rPr>
              <a:t>IRIS</a:t>
            </a:r>
            <a:r>
              <a:rPr lang="ko-KR" altLang="en-US">
                <a:solidFill>
                  <a:schemeClr val="accent2"/>
                </a:solidFill>
              </a:rPr>
              <a:t> 다차원네트워크분석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r>
              <a:rPr lang="ko-KR" altLang="en-US"/>
              <a:t>시각화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79AE9E-5533-42FC-B792-B1B3D8DA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26" y="878306"/>
            <a:ext cx="9070758" cy="5558590"/>
          </a:xfrm>
        </p:spPr>
        <p:txBody>
          <a:bodyPr/>
          <a:lstStyle/>
          <a:p>
            <a:r>
              <a:rPr lang="ko-KR" altLang="en-US"/>
              <a:t>워드클라우드와 워드별 과제 시계열 흐름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62D39B2-12CC-4CD4-B37C-E7F88E9BED81}"/>
              </a:ext>
            </a:extLst>
          </p:cNvPr>
          <p:cNvGrpSpPr/>
          <p:nvPr/>
        </p:nvGrpSpPr>
        <p:grpSpPr>
          <a:xfrm>
            <a:off x="745771" y="2247186"/>
            <a:ext cx="4086596" cy="3642631"/>
            <a:chOff x="5075724" y="2112716"/>
            <a:chExt cx="4086596" cy="364263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337F1AA-1445-4B13-AB72-CA7083663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5724" y="2112716"/>
              <a:ext cx="2430217" cy="3642630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7DF09F3-A293-4503-A4DF-A369611DE4B6}"/>
                </a:ext>
              </a:extLst>
            </p:cNvPr>
            <p:cNvSpPr/>
            <p:nvPr/>
          </p:nvSpPr>
          <p:spPr>
            <a:xfrm>
              <a:off x="5174188" y="2226165"/>
              <a:ext cx="2272931" cy="3135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380EB95-3BC2-4B6E-BFAD-C8A71B66A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8278"/>
            <a:stretch/>
          </p:blipFill>
          <p:spPr>
            <a:xfrm>
              <a:off x="9098360" y="2112716"/>
              <a:ext cx="63960" cy="3642631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A59FFD2-BB5F-474D-8719-201B9AAA6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8678"/>
            <a:stretch/>
          </p:blipFill>
          <p:spPr>
            <a:xfrm>
              <a:off x="7450176" y="2112716"/>
              <a:ext cx="1648184" cy="3642631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BB7C893-953B-47A0-8FC0-FF345CF522C9}"/>
              </a:ext>
            </a:extLst>
          </p:cNvPr>
          <p:cNvGrpSpPr/>
          <p:nvPr/>
        </p:nvGrpSpPr>
        <p:grpSpPr>
          <a:xfrm>
            <a:off x="874407" y="2422819"/>
            <a:ext cx="3814014" cy="3392677"/>
            <a:chOff x="5204360" y="2288349"/>
            <a:chExt cx="3814014" cy="33926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576414F-A963-4DF8-B7FB-F8B843F4F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4360" y="2288349"/>
              <a:ext cx="3814014" cy="3392677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211F0-B1B7-45D6-9427-E79F19106E87}"/>
                </a:ext>
              </a:extLst>
            </p:cNvPr>
            <p:cNvSpPr/>
            <p:nvPr/>
          </p:nvSpPr>
          <p:spPr>
            <a:xfrm>
              <a:off x="5417852" y="2451452"/>
              <a:ext cx="2105068" cy="334706"/>
            </a:xfrm>
            <a:prstGeom prst="rect">
              <a:avLst/>
            </a:prstGeom>
            <a:solidFill>
              <a:srgbClr val="FAFA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05ECB1-30A5-4B15-B3C3-0D661328D61C}"/>
              </a:ext>
            </a:extLst>
          </p:cNvPr>
          <p:cNvSpPr/>
          <p:nvPr/>
        </p:nvSpPr>
        <p:spPr>
          <a:xfrm>
            <a:off x="956767" y="2298588"/>
            <a:ext cx="1700119" cy="181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</a:t>
            </a:r>
            <a:r>
              <a:rPr lang="en-US" altLang="ko-KR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특허</a:t>
            </a:r>
            <a:r>
              <a:rPr lang="en-US" altLang="ko-KR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수행 집계</a:t>
            </a:r>
            <a:r>
              <a:rPr lang="en-US" altLang="ko-KR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 수</a:t>
            </a:r>
            <a:r>
              <a:rPr lang="en-US" altLang="ko-KR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53" name="말풍선: 사각형 52">
            <a:extLst>
              <a:ext uri="{FF2B5EF4-FFF2-40B4-BE49-F238E27FC236}">
                <a16:creationId xmlns:a16="http://schemas.microsoft.com/office/drawing/2014/main" id="{7C4B67ED-5BBE-46FE-BED6-730E713F14ED}"/>
              </a:ext>
            </a:extLst>
          </p:cNvPr>
          <p:cNvSpPr/>
          <p:nvPr/>
        </p:nvSpPr>
        <p:spPr>
          <a:xfrm>
            <a:off x="2886136" y="2036472"/>
            <a:ext cx="739676" cy="273400"/>
          </a:xfrm>
          <a:prstGeom prst="wedgeRectCallout">
            <a:avLst>
              <a:gd name="adj1" fmla="val -20449"/>
              <a:gd name="adj2" fmla="val 14208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범례를 선택하여 차트 곡선 표시</a:t>
            </a: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해제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643B87F-9CFA-48FE-865E-90D5B96904CE}"/>
              </a:ext>
            </a:extLst>
          </p:cNvPr>
          <p:cNvGrpSpPr/>
          <p:nvPr/>
        </p:nvGrpSpPr>
        <p:grpSpPr>
          <a:xfrm>
            <a:off x="4953000" y="2247186"/>
            <a:ext cx="4086596" cy="3642631"/>
            <a:chOff x="5075724" y="2112716"/>
            <a:chExt cx="4086596" cy="3642631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8457A2E5-8C32-40D2-8ED2-71AD40920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5724" y="2112716"/>
              <a:ext cx="2430217" cy="3642630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838A769-2742-4BE1-86FC-3004EEE31453}"/>
                </a:ext>
              </a:extLst>
            </p:cNvPr>
            <p:cNvSpPr/>
            <p:nvPr/>
          </p:nvSpPr>
          <p:spPr>
            <a:xfrm>
              <a:off x="5174188" y="2226165"/>
              <a:ext cx="2272931" cy="3135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EC69990-ED98-4FB3-BFC8-F690D25AF8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8278"/>
            <a:stretch/>
          </p:blipFill>
          <p:spPr>
            <a:xfrm>
              <a:off x="9098360" y="2112716"/>
              <a:ext cx="63960" cy="3642631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7D8245E-9224-4B60-9131-9565A08DB7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8678"/>
            <a:stretch/>
          </p:blipFill>
          <p:spPr>
            <a:xfrm>
              <a:off x="7450176" y="2112716"/>
              <a:ext cx="1648184" cy="3642631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A1AF81C-B9B4-4B05-9E42-248A9034DBA5}"/>
              </a:ext>
            </a:extLst>
          </p:cNvPr>
          <p:cNvGrpSpPr/>
          <p:nvPr/>
        </p:nvGrpSpPr>
        <p:grpSpPr>
          <a:xfrm>
            <a:off x="5081636" y="2422819"/>
            <a:ext cx="3814014" cy="3392677"/>
            <a:chOff x="5204360" y="2288349"/>
            <a:chExt cx="3814014" cy="3392677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203DC761-5CC9-4EC6-A25B-E2565C7D1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4360" y="2288349"/>
              <a:ext cx="3814014" cy="3392677"/>
            </a:xfrm>
            <a:prstGeom prst="rect">
              <a:avLst/>
            </a:prstGeom>
          </p:spPr>
        </p:pic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4809ABB-E2E2-4C9D-AA96-5F9D1C6B379E}"/>
                </a:ext>
              </a:extLst>
            </p:cNvPr>
            <p:cNvSpPr/>
            <p:nvPr/>
          </p:nvSpPr>
          <p:spPr>
            <a:xfrm>
              <a:off x="5417852" y="2451452"/>
              <a:ext cx="2105068" cy="334706"/>
            </a:xfrm>
            <a:prstGeom prst="rect">
              <a:avLst/>
            </a:prstGeom>
            <a:solidFill>
              <a:srgbClr val="FAFA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1DCC3D2A-730D-4346-A065-4DB2CAD9CBF0}"/>
              </a:ext>
            </a:extLst>
          </p:cNvPr>
          <p:cNvSpPr/>
          <p:nvPr/>
        </p:nvSpPr>
        <p:spPr>
          <a:xfrm>
            <a:off x="5366130" y="2765649"/>
            <a:ext cx="98190" cy="9819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16B43A6-745D-46C5-BAD4-38505A98D8FD}"/>
              </a:ext>
            </a:extLst>
          </p:cNvPr>
          <p:cNvSpPr/>
          <p:nvPr/>
        </p:nvSpPr>
        <p:spPr>
          <a:xfrm>
            <a:off x="5504103" y="2753274"/>
            <a:ext cx="600647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음성데이터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CC18FB2-9394-4BBB-8D9F-854E0C3DD663}"/>
              </a:ext>
            </a:extLst>
          </p:cNvPr>
          <p:cNvSpPr/>
          <p:nvPr/>
        </p:nvSpPr>
        <p:spPr>
          <a:xfrm>
            <a:off x="6077226" y="2765649"/>
            <a:ext cx="98190" cy="98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70C5D76-4A9A-4D24-8C86-E50DC85F5E31}"/>
              </a:ext>
            </a:extLst>
          </p:cNvPr>
          <p:cNvSpPr/>
          <p:nvPr/>
        </p:nvSpPr>
        <p:spPr>
          <a:xfrm>
            <a:off x="6215199" y="2753274"/>
            <a:ext cx="600647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모바일로봇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4432C0B-7EF2-46F7-BCCB-0D9F48F50545}"/>
              </a:ext>
            </a:extLst>
          </p:cNvPr>
          <p:cNvSpPr/>
          <p:nvPr/>
        </p:nvSpPr>
        <p:spPr>
          <a:xfrm>
            <a:off x="6788322" y="2765649"/>
            <a:ext cx="98190" cy="98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3AE9F2F-FB08-470C-BEBB-19DE162A6D7F}"/>
              </a:ext>
            </a:extLst>
          </p:cNvPr>
          <p:cNvSpPr/>
          <p:nvPr/>
        </p:nvSpPr>
        <p:spPr>
          <a:xfrm>
            <a:off x="6926295" y="2753274"/>
            <a:ext cx="600647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56D0B54-2F30-4D06-9FF0-9888656E5E13}"/>
              </a:ext>
            </a:extLst>
          </p:cNvPr>
          <p:cNvSpPr/>
          <p:nvPr/>
        </p:nvSpPr>
        <p:spPr>
          <a:xfrm>
            <a:off x="5163996" y="2298588"/>
            <a:ext cx="1700119" cy="181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en-US" altLang="ko-KR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억당 논문</a:t>
            </a:r>
            <a:r>
              <a:rPr lang="en-US" altLang="ko-KR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특허 집계</a:t>
            </a:r>
            <a:r>
              <a:rPr lang="en-US" altLang="ko-KR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 수</a:t>
            </a:r>
            <a:r>
              <a:rPr lang="en-US" altLang="ko-KR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70" name="말풍선: 사각형 69">
            <a:extLst>
              <a:ext uri="{FF2B5EF4-FFF2-40B4-BE49-F238E27FC236}">
                <a16:creationId xmlns:a16="http://schemas.microsoft.com/office/drawing/2014/main" id="{EAC8E7DD-A4E1-4980-88F8-BA0656D78345}"/>
              </a:ext>
            </a:extLst>
          </p:cNvPr>
          <p:cNvSpPr/>
          <p:nvPr/>
        </p:nvSpPr>
        <p:spPr>
          <a:xfrm>
            <a:off x="6871823" y="2074860"/>
            <a:ext cx="739676" cy="273400"/>
          </a:xfrm>
          <a:prstGeom prst="wedgeRectCallout">
            <a:avLst>
              <a:gd name="adj1" fmla="val -20449"/>
              <a:gd name="adj2" fmla="val 14208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범례를 선택하여 차트 곡선 표시</a:t>
            </a: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해제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472DBFD-CFD5-4309-BFD3-6F85402A61FE}"/>
              </a:ext>
            </a:extLst>
          </p:cNvPr>
          <p:cNvSpPr/>
          <p:nvPr/>
        </p:nvSpPr>
        <p:spPr>
          <a:xfrm>
            <a:off x="935196" y="2679314"/>
            <a:ext cx="3689486" cy="342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0302C3-0B81-48F3-BF9B-F9F84AA51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18" y="2676968"/>
            <a:ext cx="3758207" cy="101952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37A43CAC-5392-4928-A403-01C16EA79EB9}"/>
              </a:ext>
            </a:extLst>
          </p:cNvPr>
          <p:cNvSpPr/>
          <p:nvPr/>
        </p:nvSpPr>
        <p:spPr>
          <a:xfrm>
            <a:off x="1158901" y="2585921"/>
            <a:ext cx="98190" cy="9819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016106-F80A-4030-AA5E-5CBD2BF9D570}"/>
              </a:ext>
            </a:extLst>
          </p:cNvPr>
          <p:cNvSpPr/>
          <p:nvPr/>
        </p:nvSpPr>
        <p:spPr>
          <a:xfrm>
            <a:off x="1296874" y="2573546"/>
            <a:ext cx="600647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66374A7-171A-48AA-85CC-F63447D39E9A}"/>
              </a:ext>
            </a:extLst>
          </p:cNvPr>
          <p:cNvSpPr/>
          <p:nvPr/>
        </p:nvSpPr>
        <p:spPr>
          <a:xfrm>
            <a:off x="2076567" y="2585921"/>
            <a:ext cx="98190" cy="9819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8D5491-645B-4B6B-93D5-3775093B398D}"/>
              </a:ext>
            </a:extLst>
          </p:cNvPr>
          <p:cNvSpPr/>
          <p:nvPr/>
        </p:nvSpPr>
        <p:spPr>
          <a:xfrm>
            <a:off x="2214540" y="2573546"/>
            <a:ext cx="600647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특허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BE72551-FBD8-49CE-8D02-59CB9F3F1E1D}"/>
              </a:ext>
            </a:extLst>
          </p:cNvPr>
          <p:cNvSpPr/>
          <p:nvPr/>
        </p:nvSpPr>
        <p:spPr>
          <a:xfrm>
            <a:off x="2876814" y="2585921"/>
            <a:ext cx="98190" cy="98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E61BE3-4191-4DF1-8275-9783BAB99AD8}"/>
              </a:ext>
            </a:extLst>
          </p:cNvPr>
          <p:cNvSpPr/>
          <p:nvPr/>
        </p:nvSpPr>
        <p:spPr>
          <a:xfrm>
            <a:off x="3014787" y="2573546"/>
            <a:ext cx="600647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DE288E6-2F04-4E46-B4E7-8AD5D6F6B179}"/>
              </a:ext>
            </a:extLst>
          </p:cNvPr>
          <p:cNvSpPr/>
          <p:nvPr/>
        </p:nvSpPr>
        <p:spPr>
          <a:xfrm>
            <a:off x="5128615" y="2765648"/>
            <a:ext cx="3689486" cy="342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CDB3127B-48EE-4813-A811-BC873C318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539" y="2676968"/>
            <a:ext cx="3758207" cy="101952"/>
          </a:xfrm>
          <a:prstGeom prst="rect">
            <a:avLst/>
          </a:prstGeom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id="{8DB63D43-820B-499A-ACB1-FEA2458C0CEF}"/>
              </a:ext>
            </a:extLst>
          </p:cNvPr>
          <p:cNvSpPr/>
          <p:nvPr/>
        </p:nvSpPr>
        <p:spPr>
          <a:xfrm>
            <a:off x="5327620" y="2585921"/>
            <a:ext cx="98190" cy="9819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F624D90-2799-4DCF-A5BE-0AA19CCF8496}"/>
              </a:ext>
            </a:extLst>
          </p:cNvPr>
          <p:cNvSpPr/>
          <p:nvPr/>
        </p:nvSpPr>
        <p:spPr>
          <a:xfrm>
            <a:off x="5465593" y="2573546"/>
            <a:ext cx="600647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억당 논문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A414A5B-3BC3-4AD2-9CF2-A8B2349B83A5}"/>
              </a:ext>
            </a:extLst>
          </p:cNvPr>
          <p:cNvSpPr/>
          <p:nvPr/>
        </p:nvSpPr>
        <p:spPr>
          <a:xfrm>
            <a:off x="6245286" y="2585921"/>
            <a:ext cx="98190" cy="9819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8649055-1E2E-4081-89E6-860FBA6FB230}"/>
              </a:ext>
            </a:extLst>
          </p:cNvPr>
          <p:cNvSpPr/>
          <p:nvPr/>
        </p:nvSpPr>
        <p:spPr>
          <a:xfrm>
            <a:off x="6383259" y="2573546"/>
            <a:ext cx="600647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억당 특허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DC836CD-3F8E-4C2D-9996-F74E1EE89742}"/>
              </a:ext>
            </a:extLst>
          </p:cNvPr>
          <p:cNvSpPr/>
          <p:nvPr/>
        </p:nvSpPr>
        <p:spPr>
          <a:xfrm>
            <a:off x="7183506" y="2573546"/>
            <a:ext cx="600647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억당 과제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02B84CC-367F-42EE-B8FF-D057075CDF57}"/>
              </a:ext>
            </a:extLst>
          </p:cNvPr>
          <p:cNvSpPr/>
          <p:nvPr/>
        </p:nvSpPr>
        <p:spPr>
          <a:xfrm>
            <a:off x="7034611" y="2585921"/>
            <a:ext cx="98190" cy="98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2"/>
                </a:solidFill>
              </a:rPr>
              <a:t>IRIS</a:t>
            </a:r>
            <a:r>
              <a:rPr lang="ko-KR" altLang="en-US">
                <a:solidFill>
                  <a:schemeClr val="accent2"/>
                </a:solidFill>
              </a:rPr>
              <a:t> 다차원네트워크분석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r>
              <a:rPr lang="ko-KR" altLang="en-US"/>
              <a:t>시각화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79AE9E-5533-42FC-B792-B1B3D8DA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26" y="878306"/>
            <a:ext cx="9070758" cy="5558590"/>
          </a:xfrm>
        </p:spPr>
        <p:txBody>
          <a:bodyPr/>
          <a:lstStyle/>
          <a:p>
            <a:r>
              <a:rPr lang="ko-KR" altLang="en-US"/>
              <a:t>워드클라우드와 워드별 과제 시계열 흐름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62D39B2-12CC-4CD4-B37C-E7F88E9BED81}"/>
              </a:ext>
            </a:extLst>
          </p:cNvPr>
          <p:cNvGrpSpPr/>
          <p:nvPr/>
        </p:nvGrpSpPr>
        <p:grpSpPr>
          <a:xfrm>
            <a:off x="745771" y="2247186"/>
            <a:ext cx="4086596" cy="3642631"/>
            <a:chOff x="5075724" y="2112716"/>
            <a:chExt cx="4086596" cy="364263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337F1AA-1445-4B13-AB72-CA7083663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5724" y="2112716"/>
              <a:ext cx="2430217" cy="3642630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7DF09F3-A293-4503-A4DF-A369611DE4B6}"/>
                </a:ext>
              </a:extLst>
            </p:cNvPr>
            <p:cNvSpPr/>
            <p:nvPr/>
          </p:nvSpPr>
          <p:spPr>
            <a:xfrm>
              <a:off x="5174188" y="2226165"/>
              <a:ext cx="2272931" cy="3135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380EB95-3BC2-4B6E-BFAD-C8A71B66A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8278"/>
            <a:stretch/>
          </p:blipFill>
          <p:spPr>
            <a:xfrm>
              <a:off x="9098360" y="2112716"/>
              <a:ext cx="63960" cy="3642631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A59FFD2-BB5F-474D-8719-201B9AAA6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8678"/>
            <a:stretch/>
          </p:blipFill>
          <p:spPr>
            <a:xfrm>
              <a:off x="7450176" y="2112716"/>
              <a:ext cx="1648184" cy="3642631"/>
            </a:xfrm>
            <a:prstGeom prst="rect">
              <a:avLst/>
            </a:prstGeom>
          </p:spPr>
        </p:pic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05ECB1-30A5-4B15-B3C3-0D661328D61C}"/>
              </a:ext>
            </a:extLst>
          </p:cNvPr>
          <p:cNvSpPr/>
          <p:nvPr/>
        </p:nvSpPr>
        <p:spPr>
          <a:xfrm>
            <a:off x="956767" y="2298588"/>
            <a:ext cx="1700119" cy="181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키워드 흐름</a:t>
            </a:r>
            <a:endParaRPr lang="en-US" altLang="ko-KR" sz="8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643B87F-9CFA-48FE-865E-90D5B96904CE}"/>
              </a:ext>
            </a:extLst>
          </p:cNvPr>
          <p:cNvGrpSpPr/>
          <p:nvPr/>
        </p:nvGrpSpPr>
        <p:grpSpPr>
          <a:xfrm>
            <a:off x="4953000" y="2247186"/>
            <a:ext cx="4086596" cy="3642631"/>
            <a:chOff x="5075724" y="2112716"/>
            <a:chExt cx="4086596" cy="3642631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8457A2E5-8C32-40D2-8ED2-71AD40920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5724" y="2112716"/>
              <a:ext cx="2430217" cy="3642630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838A769-2742-4BE1-86FC-3004EEE31453}"/>
                </a:ext>
              </a:extLst>
            </p:cNvPr>
            <p:cNvSpPr/>
            <p:nvPr/>
          </p:nvSpPr>
          <p:spPr>
            <a:xfrm>
              <a:off x="5174188" y="2226165"/>
              <a:ext cx="2272931" cy="3135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EC69990-ED98-4FB3-BFC8-F690D25AF8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8278"/>
            <a:stretch/>
          </p:blipFill>
          <p:spPr>
            <a:xfrm>
              <a:off x="9098360" y="2112716"/>
              <a:ext cx="63960" cy="3642631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7D8245E-9224-4B60-9131-9565A08DB7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8678"/>
            <a:stretch/>
          </p:blipFill>
          <p:spPr>
            <a:xfrm>
              <a:off x="7450176" y="2112716"/>
              <a:ext cx="1648184" cy="3642631"/>
            </a:xfrm>
            <a:prstGeom prst="rect">
              <a:avLst/>
            </a:prstGeom>
          </p:spPr>
        </p:pic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56D0B54-2F30-4D06-9FF0-9888656E5E13}"/>
              </a:ext>
            </a:extLst>
          </p:cNvPr>
          <p:cNvSpPr/>
          <p:nvPr/>
        </p:nvSpPr>
        <p:spPr>
          <a:xfrm>
            <a:off x="5163996" y="2298588"/>
            <a:ext cx="1700119" cy="181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분야별 과제 추이</a:t>
            </a:r>
            <a:r>
              <a:rPr lang="en-US" altLang="ko-KR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 수</a:t>
            </a:r>
            <a:r>
              <a:rPr lang="en-US" altLang="ko-KR" sz="8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472DBFD-CFD5-4309-BFD3-6F85402A61FE}"/>
              </a:ext>
            </a:extLst>
          </p:cNvPr>
          <p:cNvSpPr/>
          <p:nvPr/>
        </p:nvSpPr>
        <p:spPr>
          <a:xfrm>
            <a:off x="935196" y="2679314"/>
            <a:ext cx="3689486" cy="342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0302C3-0B81-48F3-BF9B-F9F84AA51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94" y="3236246"/>
            <a:ext cx="3755231" cy="101952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6DE288E6-2F04-4E46-B4E7-8AD5D6F6B179}"/>
              </a:ext>
            </a:extLst>
          </p:cNvPr>
          <p:cNvSpPr/>
          <p:nvPr/>
        </p:nvSpPr>
        <p:spPr>
          <a:xfrm>
            <a:off x="5128615" y="2765648"/>
            <a:ext cx="3689486" cy="342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CDB3127B-48EE-4813-A811-BC873C318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539" y="2896242"/>
            <a:ext cx="3758207" cy="1019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82D6F7-7E16-4F38-9E4C-D74B3803D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713" y="3429000"/>
            <a:ext cx="3653346" cy="219539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3B839E5-2769-4BF6-B10E-C56A0C95F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99518" y="2513707"/>
            <a:ext cx="3758207" cy="1019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CB2725-08AF-49C0-AA85-86A5896F3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540" y="2601749"/>
            <a:ext cx="3767854" cy="649874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423E8B1-49ED-45D1-B307-84BAD9AB0779}"/>
              </a:ext>
            </a:extLst>
          </p:cNvPr>
          <p:cNvSpPr/>
          <p:nvPr/>
        </p:nvSpPr>
        <p:spPr>
          <a:xfrm>
            <a:off x="1120807" y="2652885"/>
            <a:ext cx="98190" cy="9819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C0F16F7-1A8C-404E-824B-FD2C3FE91BCA}"/>
              </a:ext>
            </a:extLst>
          </p:cNvPr>
          <p:cNvSpPr/>
          <p:nvPr/>
        </p:nvSpPr>
        <p:spPr>
          <a:xfrm>
            <a:off x="1258781" y="2645273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E7B9301-3787-46B3-B62A-8A5617AD6B4D}"/>
              </a:ext>
            </a:extLst>
          </p:cNvPr>
          <p:cNvSpPr/>
          <p:nvPr/>
        </p:nvSpPr>
        <p:spPr>
          <a:xfrm>
            <a:off x="1791791" y="2652885"/>
            <a:ext cx="98190" cy="9819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F451346-84A5-4BCE-82E1-F703B78DA7C7}"/>
              </a:ext>
            </a:extLst>
          </p:cNvPr>
          <p:cNvSpPr/>
          <p:nvPr/>
        </p:nvSpPr>
        <p:spPr>
          <a:xfrm>
            <a:off x="2431754" y="2652885"/>
            <a:ext cx="98190" cy="98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F5E03B7-A5FB-439F-BC40-B723E2444C35}"/>
              </a:ext>
            </a:extLst>
          </p:cNvPr>
          <p:cNvSpPr/>
          <p:nvPr/>
        </p:nvSpPr>
        <p:spPr>
          <a:xfrm>
            <a:off x="3126798" y="2652884"/>
            <a:ext cx="98190" cy="98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CD7E1D3-9803-4DFB-9564-605F0C138F20}"/>
              </a:ext>
            </a:extLst>
          </p:cNvPr>
          <p:cNvSpPr/>
          <p:nvPr/>
        </p:nvSpPr>
        <p:spPr>
          <a:xfrm>
            <a:off x="3882397" y="2652884"/>
            <a:ext cx="98190" cy="98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말풍선: 사각형 52">
            <a:extLst>
              <a:ext uri="{FF2B5EF4-FFF2-40B4-BE49-F238E27FC236}">
                <a16:creationId xmlns:a16="http://schemas.microsoft.com/office/drawing/2014/main" id="{7C4B67ED-5BBE-46FE-BED6-730E713F14ED}"/>
              </a:ext>
            </a:extLst>
          </p:cNvPr>
          <p:cNvSpPr/>
          <p:nvPr/>
        </p:nvSpPr>
        <p:spPr>
          <a:xfrm>
            <a:off x="2901225" y="2074860"/>
            <a:ext cx="918712" cy="287264"/>
          </a:xfrm>
          <a:prstGeom prst="wedgeRectCallout">
            <a:avLst>
              <a:gd name="adj1" fmla="val -20449"/>
              <a:gd name="adj2" fmla="val 14208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>
              <a:tabLst>
                <a:tab pos="1835150" algn="l"/>
              </a:tabLst>
            </a:pPr>
            <a:r>
              <a:rPr lang="en-US" altLang="ko-KR" sz="6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용어 범례를 선택하여 차트 곡선 표시</a:t>
            </a: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해제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3F0B481-1606-4334-A21D-7A26F6499402}"/>
              </a:ext>
            </a:extLst>
          </p:cNvPr>
          <p:cNvSpPr/>
          <p:nvPr/>
        </p:nvSpPr>
        <p:spPr>
          <a:xfrm>
            <a:off x="1912976" y="2645273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7B86995-7DC8-4025-9803-B8861354E5EA}"/>
              </a:ext>
            </a:extLst>
          </p:cNvPr>
          <p:cNvSpPr/>
          <p:nvPr/>
        </p:nvSpPr>
        <p:spPr>
          <a:xfrm>
            <a:off x="2550160" y="2645273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FE9BD3B-B67A-4845-A599-6F46FC58EFBE}"/>
              </a:ext>
            </a:extLst>
          </p:cNvPr>
          <p:cNvSpPr/>
          <p:nvPr/>
        </p:nvSpPr>
        <p:spPr>
          <a:xfrm>
            <a:off x="3236718" y="2645273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A80525A-D489-47D2-A5DD-31E675962DC2}"/>
              </a:ext>
            </a:extLst>
          </p:cNvPr>
          <p:cNvSpPr/>
          <p:nvPr/>
        </p:nvSpPr>
        <p:spPr>
          <a:xfrm>
            <a:off x="3994318" y="2645273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87BF6A5-A645-4362-B3CC-09B812427E18}"/>
              </a:ext>
            </a:extLst>
          </p:cNvPr>
          <p:cNvSpPr/>
          <p:nvPr/>
        </p:nvSpPr>
        <p:spPr>
          <a:xfrm>
            <a:off x="1120807" y="2822356"/>
            <a:ext cx="98190" cy="9819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E98684B-5A53-43B0-B32C-F34AC4E05FCD}"/>
              </a:ext>
            </a:extLst>
          </p:cNvPr>
          <p:cNvSpPr/>
          <p:nvPr/>
        </p:nvSpPr>
        <p:spPr>
          <a:xfrm>
            <a:off x="1258781" y="2814744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2D6188E-F4B9-42D2-87AF-AEFD0DBCE36D}"/>
              </a:ext>
            </a:extLst>
          </p:cNvPr>
          <p:cNvSpPr/>
          <p:nvPr/>
        </p:nvSpPr>
        <p:spPr>
          <a:xfrm>
            <a:off x="1791791" y="2822356"/>
            <a:ext cx="98190" cy="981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F22BE314-7BD2-479D-B3BE-6470D7F90F73}"/>
              </a:ext>
            </a:extLst>
          </p:cNvPr>
          <p:cNvSpPr/>
          <p:nvPr/>
        </p:nvSpPr>
        <p:spPr>
          <a:xfrm>
            <a:off x="2431754" y="2822356"/>
            <a:ext cx="98190" cy="981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D16CC450-2EA7-47DC-86DE-96D9F2D81A36}"/>
              </a:ext>
            </a:extLst>
          </p:cNvPr>
          <p:cNvSpPr/>
          <p:nvPr/>
        </p:nvSpPr>
        <p:spPr>
          <a:xfrm>
            <a:off x="3126798" y="2822355"/>
            <a:ext cx="98190" cy="9819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76012DBD-39CA-47D9-B602-46AF16FC9425}"/>
              </a:ext>
            </a:extLst>
          </p:cNvPr>
          <p:cNvSpPr/>
          <p:nvPr/>
        </p:nvSpPr>
        <p:spPr>
          <a:xfrm>
            <a:off x="3882397" y="2822355"/>
            <a:ext cx="98190" cy="9819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8358FBA-82A0-4838-B913-EA579AD5C9A3}"/>
              </a:ext>
            </a:extLst>
          </p:cNvPr>
          <p:cNvSpPr/>
          <p:nvPr/>
        </p:nvSpPr>
        <p:spPr>
          <a:xfrm>
            <a:off x="1912976" y="2814744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311C5BF-CB43-4DA3-8351-C3D80ECA5055}"/>
              </a:ext>
            </a:extLst>
          </p:cNvPr>
          <p:cNvSpPr/>
          <p:nvPr/>
        </p:nvSpPr>
        <p:spPr>
          <a:xfrm>
            <a:off x="2550160" y="2814744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16C439F-E26A-4CD5-87D3-3932B3D84917}"/>
              </a:ext>
            </a:extLst>
          </p:cNvPr>
          <p:cNvSpPr/>
          <p:nvPr/>
        </p:nvSpPr>
        <p:spPr>
          <a:xfrm>
            <a:off x="3236718" y="2814744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82C0C30-DD53-4880-BB18-029026BFF88B}"/>
              </a:ext>
            </a:extLst>
          </p:cNvPr>
          <p:cNvSpPr/>
          <p:nvPr/>
        </p:nvSpPr>
        <p:spPr>
          <a:xfrm>
            <a:off x="3994318" y="2814744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6133A63-868D-45DA-B14C-E852C00DE68A}"/>
              </a:ext>
            </a:extLst>
          </p:cNvPr>
          <p:cNvSpPr/>
          <p:nvPr/>
        </p:nvSpPr>
        <p:spPr>
          <a:xfrm>
            <a:off x="1120807" y="2968658"/>
            <a:ext cx="98190" cy="981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7DA1F81-0D27-4DCE-9EF9-CF9CE417058B}"/>
              </a:ext>
            </a:extLst>
          </p:cNvPr>
          <p:cNvSpPr/>
          <p:nvPr/>
        </p:nvSpPr>
        <p:spPr>
          <a:xfrm>
            <a:off x="1258781" y="2961046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8A85851D-5EA6-4D71-9FCF-D26BE8879D9A}"/>
              </a:ext>
            </a:extLst>
          </p:cNvPr>
          <p:cNvSpPr/>
          <p:nvPr/>
        </p:nvSpPr>
        <p:spPr>
          <a:xfrm>
            <a:off x="1791791" y="2968658"/>
            <a:ext cx="98190" cy="9819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A2C486E0-EF6A-492B-A014-F325A167441C}"/>
              </a:ext>
            </a:extLst>
          </p:cNvPr>
          <p:cNvSpPr/>
          <p:nvPr/>
        </p:nvSpPr>
        <p:spPr>
          <a:xfrm>
            <a:off x="2431754" y="2968658"/>
            <a:ext cx="98190" cy="98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D5A82396-9BA3-4630-AA10-4AB0843714F6}"/>
              </a:ext>
            </a:extLst>
          </p:cNvPr>
          <p:cNvSpPr/>
          <p:nvPr/>
        </p:nvSpPr>
        <p:spPr>
          <a:xfrm>
            <a:off x="3126798" y="2968657"/>
            <a:ext cx="98190" cy="98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45C4AC3-CC91-42C0-8848-B8F026E561BC}"/>
              </a:ext>
            </a:extLst>
          </p:cNvPr>
          <p:cNvSpPr/>
          <p:nvPr/>
        </p:nvSpPr>
        <p:spPr>
          <a:xfrm>
            <a:off x="3882397" y="2968657"/>
            <a:ext cx="98190" cy="98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50F091E-6B0D-4928-897B-8A4801E39E1D}"/>
              </a:ext>
            </a:extLst>
          </p:cNvPr>
          <p:cNvSpPr/>
          <p:nvPr/>
        </p:nvSpPr>
        <p:spPr>
          <a:xfrm>
            <a:off x="1912976" y="2961046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33BE345-E317-4107-8F5F-E95FD66B3904}"/>
              </a:ext>
            </a:extLst>
          </p:cNvPr>
          <p:cNvSpPr/>
          <p:nvPr/>
        </p:nvSpPr>
        <p:spPr>
          <a:xfrm>
            <a:off x="2550160" y="2961046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17264D6-72EA-4595-8C1D-800E748AF075}"/>
              </a:ext>
            </a:extLst>
          </p:cNvPr>
          <p:cNvSpPr/>
          <p:nvPr/>
        </p:nvSpPr>
        <p:spPr>
          <a:xfrm>
            <a:off x="3236718" y="2961046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D9E6FFE-D265-45C6-90C6-EE62AF8FF05C}"/>
              </a:ext>
            </a:extLst>
          </p:cNvPr>
          <p:cNvSpPr/>
          <p:nvPr/>
        </p:nvSpPr>
        <p:spPr>
          <a:xfrm>
            <a:off x="3994318" y="2961046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04586BDB-BD31-464C-B24C-FF613D93D25D}"/>
              </a:ext>
            </a:extLst>
          </p:cNvPr>
          <p:cNvSpPr/>
          <p:nvPr/>
        </p:nvSpPr>
        <p:spPr>
          <a:xfrm>
            <a:off x="1120807" y="3136295"/>
            <a:ext cx="98190" cy="98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EF06118-2295-43C4-BA2C-CB2F478C4E06}"/>
              </a:ext>
            </a:extLst>
          </p:cNvPr>
          <p:cNvSpPr/>
          <p:nvPr/>
        </p:nvSpPr>
        <p:spPr>
          <a:xfrm>
            <a:off x="1258781" y="3128683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6861D323-5D43-4DBC-BBB9-4A23CE87231E}"/>
              </a:ext>
            </a:extLst>
          </p:cNvPr>
          <p:cNvSpPr/>
          <p:nvPr/>
        </p:nvSpPr>
        <p:spPr>
          <a:xfrm>
            <a:off x="1791791" y="3136295"/>
            <a:ext cx="98190" cy="98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925B836-8B84-4C03-9CE3-C11FB55BD1D0}"/>
              </a:ext>
            </a:extLst>
          </p:cNvPr>
          <p:cNvSpPr/>
          <p:nvPr/>
        </p:nvSpPr>
        <p:spPr>
          <a:xfrm>
            <a:off x="2431754" y="3136295"/>
            <a:ext cx="98190" cy="98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DD8654B-3D8B-4E11-BD6C-60392B5B2168}"/>
              </a:ext>
            </a:extLst>
          </p:cNvPr>
          <p:cNvSpPr/>
          <p:nvPr/>
        </p:nvSpPr>
        <p:spPr>
          <a:xfrm>
            <a:off x="3126798" y="3136294"/>
            <a:ext cx="98190" cy="9819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AEA13E6F-0BE9-4130-AF81-92E43FAF299D}"/>
              </a:ext>
            </a:extLst>
          </p:cNvPr>
          <p:cNvSpPr/>
          <p:nvPr/>
        </p:nvSpPr>
        <p:spPr>
          <a:xfrm>
            <a:off x="3882397" y="3136294"/>
            <a:ext cx="98190" cy="9819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38DF918-8128-4B20-BF38-5396712947E8}"/>
              </a:ext>
            </a:extLst>
          </p:cNvPr>
          <p:cNvSpPr/>
          <p:nvPr/>
        </p:nvSpPr>
        <p:spPr>
          <a:xfrm>
            <a:off x="1912976" y="3128683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FCAE6FF-43A8-44FD-8966-3329943E32C7}"/>
              </a:ext>
            </a:extLst>
          </p:cNvPr>
          <p:cNvSpPr/>
          <p:nvPr/>
        </p:nvSpPr>
        <p:spPr>
          <a:xfrm>
            <a:off x="2550160" y="3128683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57B1CB3-BEE8-4175-8D2F-37AAADB6BFA7}"/>
              </a:ext>
            </a:extLst>
          </p:cNvPr>
          <p:cNvSpPr/>
          <p:nvPr/>
        </p:nvSpPr>
        <p:spPr>
          <a:xfrm>
            <a:off x="3236718" y="3128683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A18E16E-230F-4031-A345-EC37E7F5AE99}"/>
              </a:ext>
            </a:extLst>
          </p:cNvPr>
          <p:cNvSpPr/>
          <p:nvPr/>
        </p:nvSpPr>
        <p:spPr>
          <a:xfrm>
            <a:off x="3994318" y="3128683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용어</a:t>
            </a:r>
            <a:endParaRPr lang="en-US" altLang="ko-KR" sz="6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CD73166E-8FC4-4CBD-A310-0A2205464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544" y="2585920"/>
            <a:ext cx="3771609" cy="310321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D1EEF418-9A80-4B2D-9E95-D762C4FBB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109539" y="2513707"/>
            <a:ext cx="3758207" cy="101952"/>
          </a:xfrm>
          <a:prstGeom prst="rect">
            <a:avLst/>
          </a:prstGeom>
        </p:spPr>
      </p:pic>
      <p:sp>
        <p:nvSpPr>
          <p:cNvPr id="121" name="타원 120">
            <a:extLst>
              <a:ext uri="{FF2B5EF4-FFF2-40B4-BE49-F238E27FC236}">
                <a16:creationId xmlns:a16="http://schemas.microsoft.com/office/drawing/2014/main" id="{384E8081-40A2-4E18-9452-6CAC20380C3C}"/>
              </a:ext>
            </a:extLst>
          </p:cNvPr>
          <p:cNvSpPr/>
          <p:nvPr/>
        </p:nvSpPr>
        <p:spPr>
          <a:xfrm>
            <a:off x="5306948" y="2613780"/>
            <a:ext cx="98190" cy="9819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7F30FE3-0BD0-4952-A0A3-5E3AC60D8B14}"/>
              </a:ext>
            </a:extLst>
          </p:cNvPr>
          <p:cNvSpPr/>
          <p:nvPr/>
        </p:nvSpPr>
        <p:spPr>
          <a:xfrm>
            <a:off x="5444922" y="2606168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분야</a:t>
            </a: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45B6CC66-F8D8-4DDB-9C8A-F4AAFAFEAC54}"/>
              </a:ext>
            </a:extLst>
          </p:cNvPr>
          <p:cNvSpPr/>
          <p:nvPr/>
        </p:nvSpPr>
        <p:spPr>
          <a:xfrm>
            <a:off x="5977932" y="2613780"/>
            <a:ext cx="98190" cy="9819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6103C9F-A235-41CE-AE80-679A63F34400}"/>
              </a:ext>
            </a:extLst>
          </p:cNvPr>
          <p:cNvSpPr/>
          <p:nvPr/>
        </p:nvSpPr>
        <p:spPr>
          <a:xfrm>
            <a:off x="6617895" y="2613780"/>
            <a:ext cx="98190" cy="98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B1B2D664-E13A-49F9-9E96-5125AA4D8864}"/>
              </a:ext>
            </a:extLst>
          </p:cNvPr>
          <p:cNvSpPr/>
          <p:nvPr/>
        </p:nvSpPr>
        <p:spPr>
          <a:xfrm>
            <a:off x="7312939" y="2613779"/>
            <a:ext cx="98190" cy="98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B46C866-666F-4334-A31D-BD0C3E348638}"/>
              </a:ext>
            </a:extLst>
          </p:cNvPr>
          <p:cNvSpPr/>
          <p:nvPr/>
        </p:nvSpPr>
        <p:spPr>
          <a:xfrm>
            <a:off x="8068538" y="2613779"/>
            <a:ext cx="98190" cy="98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E764D18-7E35-47FF-964B-5888AD931D63}"/>
              </a:ext>
            </a:extLst>
          </p:cNvPr>
          <p:cNvSpPr/>
          <p:nvPr/>
        </p:nvSpPr>
        <p:spPr>
          <a:xfrm>
            <a:off x="6099117" y="2606168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분야</a:t>
            </a: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A19D127-AF86-436A-BE94-416FA6DC3D13}"/>
              </a:ext>
            </a:extLst>
          </p:cNvPr>
          <p:cNvSpPr/>
          <p:nvPr/>
        </p:nvSpPr>
        <p:spPr>
          <a:xfrm>
            <a:off x="6736301" y="2606168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분야</a:t>
            </a: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C01D168-4B5B-406E-9613-54C109A7E61B}"/>
              </a:ext>
            </a:extLst>
          </p:cNvPr>
          <p:cNvSpPr/>
          <p:nvPr/>
        </p:nvSpPr>
        <p:spPr>
          <a:xfrm>
            <a:off x="7422859" y="2606168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분야</a:t>
            </a: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E3FF96C-3E0B-4D90-A3D0-0A25346A9E4E}"/>
              </a:ext>
            </a:extLst>
          </p:cNvPr>
          <p:cNvSpPr/>
          <p:nvPr/>
        </p:nvSpPr>
        <p:spPr>
          <a:xfrm>
            <a:off x="8180459" y="2606168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분야</a:t>
            </a: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B4502D78-56E9-4BE8-AF5D-A4FE06D65159}"/>
              </a:ext>
            </a:extLst>
          </p:cNvPr>
          <p:cNvSpPr/>
          <p:nvPr/>
        </p:nvSpPr>
        <p:spPr>
          <a:xfrm>
            <a:off x="5306948" y="2783251"/>
            <a:ext cx="98190" cy="9819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D406887-1FE3-418B-A3C2-40F80CD6D142}"/>
              </a:ext>
            </a:extLst>
          </p:cNvPr>
          <p:cNvSpPr/>
          <p:nvPr/>
        </p:nvSpPr>
        <p:spPr>
          <a:xfrm>
            <a:off x="5444922" y="2775639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분야</a:t>
            </a: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70645E97-9049-41D3-AF67-0AC91B7D7726}"/>
              </a:ext>
            </a:extLst>
          </p:cNvPr>
          <p:cNvSpPr/>
          <p:nvPr/>
        </p:nvSpPr>
        <p:spPr>
          <a:xfrm>
            <a:off x="5977932" y="2783251"/>
            <a:ext cx="98190" cy="981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E43CBBD7-ECF8-443D-8346-AF021ED10E32}"/>
              </a:ext>
            </a:extLst>
          </p:cNvPr>
          <p:cNvSpPr/>
          <p:nvPr/>
        </p:nvSpPr>
        <p:spPr>
          <a:xfrm>
            <a:off x="6617895" y="2783251"/>
            <a:ext cx="98190" cy="981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5510D182-614E-4983-9A26-A25E100C89A7}"/>
              </a:ext>
            </a:extLst>
          </p:cNvPr>
          <p:cNvSpPr/>
          <p:nvPr/>
        </p:nvSpPr>
        <p:spPr>
          <a:xfrm>
            <a:off x="7312939" y="2783250"/>
            <a:ext cx="98190" cy="9819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4CAFAFA-3018-4196-B775-9C50B93D671D}"/>
              </a:ext>
            </a:extLst>
          </p:cNvPr>
          <p:cNvSpPr/>
          <p:nvPr/>
        </p:nvSpPr>
        <p:spPr>
          <a:xfrm>
            <a:off x="8068538" y="2783250"/>
            <a:ext cx="98190" cy="9819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E701FFE-69E4-4238-B78F-175F4DD39BB3}"/>
              </a:ext>
            </a:extLst>
          </p:cNvPr>
          <p:cNvSpPr/>
          <p:nvPr/>
        </p:nvSpPr>
        <p:spPr>
          <a:xfrm>
            <a:off x="6099117" y="2775639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분야</a:t>
            </a: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7EB5B80-04CA-47C6-9AEA-65C655E1C080}"/>
              </a:ext>
            </a:extLst>
          </p:cNvPr>
          <p:cNvSpPr/>
          <p:nvPr/>
        </p:nvSpPr>
        <p:spPr>
          <a:xfrm>
            <a:off x="6736301" y="2775639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분야</a:t>
            </a: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C3C2485-D95C-46E3-B5B3-FF735AF665FF}"/>
              </a:ext>
            </a:extLst>
          </p:cNvPr>
          <p:cNvSpPr/>
          <p:nvPr/>
        </p:nvSpPr>
        <p:spPr>
          <a:xfrm>
            <a:off x="7422859" y="2775639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분야</a:t>
            </a: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5D105A8-BC92-4DB7-B0C8-5AE5EEBE6BB7}"/>
              </a:ext>
            </a:extLst>
          </p:cNvPr>
          <p:cNvSpPr/>
          <p:nvPr/>
        </p:nvSpPr>
        <p:spPr>
          <a:xfrm>
            <a:off x="8180459" y="2775639"/>
            <a:ext cx="493228" cy="122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분야</a:t>
            </a: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</a:p>
        </p:txBody>
      </p:sp>
      <p:sp>
        <p:nvSpPr>
          <p:cNvPr id="70" name="말풍선: 사각형 69">
            <a:extLst>
              <a:ext uri="{FF2B5EF4-FFF2-40B4-BE49-F238E27FC236}">
                <a16:creationId xmlns:a16="http://schemas.microsoft.com/office/drawing/2014/main" id="{EAC8E7DD-A4E1-4980-88F8-BA0656D78345}"/>
              </a:ext>
            </a:extLst>
          </p:cNvPr>
          <p:cNvSpPr/>
          <p:nvPr/>
        </p:nvSpPr>
        <p:spPr>
          <a:xfrm>
            <a:off x="6871823" y="2074860"/>
            <a:ext cx="1044264" cy="273400"/>
          </a:xfrm>
          <a:prstGeom prst="wedgeRectCallout">
            <a:avLst>
              <a:gd name="adj1" fmla="val -20449"/>
              <a:gd name="adj2" fmla="val 14208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>
              <a:tabLst>
                <a:tab pos="1835150" algn="l"/>
              </a:tabLst>
            </a:pP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 </a:t>
            </a:r>
            <a:r>
              <a:rPr lang="en-US" altLang="ko-KR" sz="60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분야 범례를 차트 곡선 표시</a:t>
            </a:r>
            <a:r>
              <a:rPr lang="en-US" altLang="ko-KR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DC6BD9-1132-454B-BDB5-E8EB10A432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4942"/>
          <a:stretch/>
        </p:blipFill>
        <p:spPr>
          <a:xfrm>
            <a:off x="5203655" y="3176824"/>
            <a:ext cx="3506958" cy="22451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BA0AA31-9904-4E05-A568-67D07D50A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0906" y="5438776"/>
            <a:ext cx="3640283" cy="19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27325"/>
      </p:ext>
    </p:extLst>
  </p:cSld>
  <p:clrMapOvr>
    <a:masterClrMapping/>
  </p:clrMapOvr>
</p:sld>
</file>

<file path=ppt/theme/theme1.xml><?xml version="1.0" encoding="utf-8"?>
<a:theme xmlns:a="http://schemas.openxmlformats.org/drawingml/2006/main" name="원자력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UCLIDSOFT 마스터서식2.potx" id="{BA779490-605F-4E9E-9381-1C70C55F1D80}" vid="{E083CD28-B60B-4F96-831A-672C869AD1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EUCLIDSOFT 마스터서식2</Template>
  <TotalTime>5467</TotalTime>
  <Words>377</Words>
  <Application>Microsoft Office PowerPoint</Application>
  <PresentationFormat>A4 용지(210x297mm)</PresentationFormat>
  <Paragraphs>107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KoPub돋움체 Bold</vt:lpstr>
      <vt:lpstr>KoPub돋움체 Medium</vt:lpstr>
      <vt:lpstr>KoPub바탕체 Bold</vt:lpstr>
      <vt:lpstr>나눔고딕</vt:lpstr>
      <vt:lpstr>나눔바른고딕</vt:lpstr>
      <vt:lpstr>맑은 고딕</vt:lpstr>
      <vt:lpstr>Arial</vt:lpstr>
      <vt:lpstr>Calibri</vt:lpstr>
      <vt:lpstr>원자력테마</vt:lpstr>
      <vt:lpstr>다차원분석플랫폼 구축 회의자료 (Multi-dimensional Network Analysis Intro.)</vt:lpstr>
      <vt:lpstr>IRIS 다차원네트워크분석 소개</vt:lpstr>
      <vt:lpstr>IRIS 다차원네트워크분석 소개</vt:lpstr>
      <vt:lpstr>IRIS 다차원네트워크분석 소개</vt:lpstr>
      <vt:lpstr>IRIS 다차원네트워크분석 시각화</vt:lpstr>
      <vt:lpstr>IRIS 다차원네트워크분석 시각화</vt:lpstr>
      <vt:lpstr>IRIS 다차원네트워크분석 시각화</vt:lpstr>
      <vt:lpstr>IRIS 다차원네트워크분석 시각화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특허 소시오큐브 프로토타입 소개 (Patent Socio-cube Prototype Intro.)</dc:title>
  <dc:creator>우현종</dc:creator>
  <cp:lastModifiedBy>Woo HyunJong</cp:lastModifiedBy>
  <cp:revision>266</cp:revision>
  <cp:lastPrinted>2021-12-20T06:28:42Z</cp:lastPrinted>
  <dcterms:created xsi:type="dcterms:W3CDTF">2020-03-12T01:55:32Z</dcterms:created>
  <dcterms:modified xsi:type="dcterms:W3CDTF">2022-01-05T07:11:22Z</dcterms:modified>
</cp:coreProperties>
</file>