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"/>
  </p:notesMasterIdLst>
  <p:handoutMasterIdLst>
    <p:handoutMasterId r:id="rId10"/>
  </p:handoutMasterIdLst>
  <p:sldIdLst>
    <p:sldId id="256" r:id="rId2"/>
    <p:sldId id="375" r:id="rId3"/>
    <p:sldId id="377" r:id="rId4"/>
    <p:sldId id="378" r:id="rId5"/>
    <p:sldId id="379" r:id="rId6"/>
    <p:sldId id="382" r:id="rId7"/>
    <p:sldId id="384" r:id="rId8"/>
  </p:sldIdLst>
  <p:sldSz cx="9906000" cy="6858000" type="A4"/>
  <p:notesSz cx="6886575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3" pos="398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hkwon@euclidsoft.co.kr" initials="y" lastIdx="2" clrIdx="0">
    <p:extLst>
      <p:ext uri="{19B8F6BF-5375-455C-9EA6-DF929625EA0E}">
        <p15:presenceInfo xmlns:p15="http://schemas.microsoft.com/office/powerpoint/2012/main" userId="141c0292aa6359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2"/>
    <a:srgbClr val="EB7C31"/>
    <a:srgbClr val="0066FF"/>
    <a:srgbClr val="40555E"/>
    <a:srgbClr val="5F7D8B"/>
    <a:srgbClr val="6E8F9D"/>
    <a:srgbClr val="DEEBF7"/>
    <a:srgbClr val="F4E4C4"/>
    <a:srgbClr val="FC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0" autoAdjust="0"/>
    <p:restoredTop sz="96429" autoAdjust="0"/>
  </p:normalViewPr>
  <p:slideViewPr>
    <p:cSldViewPr snapToGrid="0" showGuides="1">
      <p:cViewPr>
        <p:scale>
          <a:sx n="200" d="100"/>
          <a:sy n="200" d="100"/>
        </p:scale>
        <p:origin x="2688" y="-780"/>
      </p:cViewPr>
      <p:guideLst>
        <p:guide orient="horz" pos="4133"/>
        <p:guide pos="398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27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20T11:49:04.955" idx="1">
    <p:pos x="1820" y="58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0798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r">
              <a:defRPr sz="1200"/>
            </a:lvl1pPr>
          </a:lstStyle>
          <a:p>
            <a:fld id="{8066D57F-9E2F-4A82-90B5-551B046B4C41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0798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r">
              <a:defRPr sz="1200"/>
            </a:lvl1pPr>
          </a:lstStyle>
          <a:p>
            <a:fld id="{7FE6C404-3C25-4B96-8952-7910687C4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40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0798" y="0"/>
            <a:ext cx="2984183" cy="502675"/>
          </a:xfrm>
          <a:prstGeom prst="rect">
            <a:avLst/>
          </a:prstGeom>
        </p:spPr>
        <p:txBody>
          <a:bodyPr vert="horz" lIns="91980" tIns="45990" rIns="91980" bIns="45990" rtlCol="0"/>
          <a:lstStyle>
            <a:lvl1pPr algn="r">
              <a:defRPr sz="1200"/>
            </a:lvl1pPr>
          </a:lstStyle>
          <a:p>
            <a:fld id="{3C0FCFC1-47E3-4AB1-BE3C-82A3426F1DA6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1252538"/>
            <a:ext cx="488315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80" tIns="45990" rIns="91980" bIns="4599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658" y="4821506"/>
            <a:ext cx="5509260" cy="3944868"/>
          </a:xfrm>
          <a:prstGeom prst="rect">
            <a:avLst/>
          </a:prstGeom>
        </p:spPr>
        <p:txBody>
          <a:bodyPr vert="horz" lIns="91980" tIns="45990" rIns="91980" bIns="4599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0798" y="9516040"/>
            <a:ext cx="2984183" cy="502674"/>
          </a:xfrm>
          <a:prstGeom prst="rect">
            <a:avLst/>
          </a:prstGeom>
        </p:spPr>
        <p:txBody>
          <a:bodyPr vert="horz" lIns="91980" tIns="45990" rIns="91980" bIns="45990" rtlCol="0" anchor="b"/>
          <a:lstStyle>
            <a:lvl1pPr algn="r">
              <a:defRPr sz="1200"/>
            </a:lvl1pPr>
          </a:lstStyle>
          <a:p>
            <a:fld id="{EBB06A88-AA4C-4A2A-B229-00ECA664A7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04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blockchain technology pngì ëí ì´ë¯¸ì§ ê²ìê²°ê³¼">
            <a:extLst>
              <a:ext uri="{FF2B5EF4-FFF2-40B4-BE49-F238E27FC236}">
                <a16:creationId xmlns:a16="http://schemas.microsoft.com/office/drawing/2014/main" id="{5818B7B4-33B8-4395-90C9-1FFC973DD6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64466"/>
            <a:ext cx="6587067" cy="32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4433D8-1F8F-4AEC-9D8C-F83E50F5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2177715"/>
            <a:ext cx="8543925" cy="1022685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DA4BC17-0C0B-49CE-BD03-55E16BE09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3431658"/>
            <a:ext cx="8543925" cy="42446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pic>
        <p:nvPicPr>
          <p:cNvPr id="1026" name="Picture 2" descr="금주의 채용정보] 한국과학기술기획평가원, 정규직(무기계약직 및 공무직) 모집">
            <a:extLst>
              <a:ext uri="{FF2B5EF4-FFF2-40B4-BE49-F238E27FC236}">
                <a16:creationId xmlns:a16="http://schemas.microsoft.com/office/drawing/2014/main" id="{668DCE1C-705D-4FB2-A8DC-296E90B0E6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990" r="13300" b="32038"/>
          <a:stretch/>
        </p:blipFill>
        <p:spPr bwMode="auto">
          <a:xfrm>
            <a:off x="8162544" y="6180768"/>
            <a:ext cx="1621536" cy="61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37" y="878306"/>
            <a:ext cx="9070758" cy="55585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535082D2-7FE5-4597-B49B-3FF99FFF31C0}"/>
              </a:ext>
            </a:extLst>
          </p:cNvPr>
          <p:cNvSpPr/>
          <p:nvPr userDrawn="1"/>
        </p:nvSpPr>
        <p:spPr>
          <a:xfrm rot="16200000">
            <a:off x="-131216" y="1759991"/>
            <a:ext cx="730634" cy="468202"/>
          </a:xfrm>
          <a:prstGeom prst="parallelogram">
            <a:avLst>
              <a:gd name="adj" fmla="val 34620"/>
            </a:avLst>
          </a:prstGeom>
          <a:solidFill>
            <a:srgbClr val="006EB6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lvl="0" indent="-82550" algn="ctr" defTabSz="955675" fontAlgn="ctr" latinLnBrk="0">
              <a:buClr>
                <a:srgbClr val="5F5F5F"/>
              </a:buClr>
              <a:buSzPct val="80000"/>
              <a:tabLst>
                <a:tab pos="2646363" algn="l"/>
                <a:tab pos="5551488" algn="l"/>
              </a:tabLst>
            </a:pPr>
            <a:endParaRPr kumimoji="1" lang="ko-KR" altLang="en-US" sz="13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굴림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9E900-1D51-48F5-B4C4-440D493D8BC0}"/>
              </a:ext>
            </a:extLst>
          </p:cNvPr>
          <p:cNvSpPr txBox="1"/>
          <p:nvPr userDrawn="1"/>
        </p:nvSpPr>
        <p:spPr>
          <a:xfrm>
            <a:off x="-88960" y="1840036"/>
            <a:ext cx="4523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rPr>
              <a:t>Ⅰ</a:t>
            </a:r>
            <a:endParaRPr lang="ko-KR" altLang="en-US" sz="2200" dirty="0">
              <a:solidFill>
                <a:schemeClr val="bg1"/>
              </a:solidFill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3094FC-F27F-40C9-976C-4856DBDE63C0}"/>
              </a:ext>
            </a:extLst>
          </p:cNvPr>
          <p:cNvGrpSpPr/>
          <p:nvPr userDrawn="1"/>
        </p:nvGrpSpPr>
        <p:grpSpPr>
          <a:xfrm>
            <a:off x="-43430" y="3616490"/>
            <a:ext cx="311304" cy="335186"/>
            <a:chOff x="5131769" y="2731046"/>
            <a:chExt cx="311304" cy="335186"/>
          </a:xfrm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209555EB-41A8-4DB4-893B-16B757239031}"/>
                </a:ext>
              </a:extLst>
            </p:cNvPr>
            <p:cNvSpPr/>
            <p:nvPr userDrawn="1"/>
          </p:nvSpPr>
          <p:spPr>
            <a:xfrm rot="16200000">
              <a:off x="5129869" y="2776376"/>
              <a:ext cx="335186" cy="244526"/>
            </a:xfrm>
            <a:prstGeom prst="parallelogram">
              <a:avLst>
                <a:gd name="adj" fmla="val 39601"/>
              </a:avLst>
            </a:prstGeom>
            <a:solidFill>
              <a:srgbClr val="DDDDDD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vl="0" indent="-82550" algn="ctr" defTabSz="955675" fontAlgn="ctr" latinLnBrk="0">
                <a:buClr>
                  <a:srgbClr val="5F5F5F"/>
                </a:buClr>
                <a:buSzPct val="80000"/>
                <a:tabLst>
                  <a:tab pos="2646363" algn="l"/>
                  <a:tab pos="5551488" algn="l"/>
                </a:tabLst>
              </a:pPr>
              <a:endParaRPr kumimoji="1"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굴림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36C687-641D-4420-84AB-00409210FF2F}"/>
                </a:ext>
              </a:extLst>
            </p:cNvPr>
            <p:cNvSpPr txBox="1"/>
            <p:nvPr userDrawn="1"/>
          </p:nvSpPr>
          <p:spPr>
            <a:xfrm>
              <a:off x="5131769" y="2773809"/>
              <a:ext cx="311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Ⅲ</a:t>
              </a:r>
              <a:endParaRPr lang="ko-KR" altLang="en-US" sz="11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48A55B-2376-4204-9920-B5731FB869FB}"/>
              </a:ext>
            </a:extLst>
          </p:cNvPr>
          <p:cNvGrpSpPr/>
          <p:nvPr userDrawn="1"/>
        </p:nvGrpSpPr>
        <p:grpSpPr>
          <a:xfrm>
            <a:off x="-43430" y="3893064"/>
            <a:ext cx="311304" cy="335186"/>
            <a:chOff x="5131769" y="2731046"/>
            <a:chExt cx="311304" cy="335186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072DF1A4-392B-416D-AD67-5799A691A5B3}"/>
                </a:ext>
              </a:extLst>
            </p:cNvPr>
            <p:cNvSpPr/>
            <p:nvPr userDrawn="1"/>
          </p:nvSpPr>
          <p:spPr>
            <a:xfrm rot="16200000">
              <a:off x="5129869" y="2776376"/>
              <a:ext cx="335186" cy="244526"/>
            </a:xfrm>
            <a:prstGeom prst="parallelogram">
              <a:avLst>
                <a:gd name="adj" fmla="val 39601"/>
              </a:avLst>
            </a:prstGeom>
            <a:solidFill>
              <a:srgbClr val="DDDDDD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vl="0" indent="-82550" algn="ctr" defTabSz="955675" fontAlgn="ctr" latinLnBrk="0">
                <a:buClr>
                  <a:srgbClr val="5F5F5F"/>
                </a:buClr>
                <a:buSzPct val="80000"/>
                <a:tabLst>
                  <a:tab pos="2646363" algn="l"/>
                  <a:tab pos="5551488" algn="l"/>
                </a:tabLst>
              </a:pPr>
              <a:endParaRPr kumimoji="1"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굴림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05D632-D829-48C1-AA3E-78C6737DBC54}"/>
                </a:ext>
              </a:extLst>
            </p:cNvPr>
            <p:cNvSpPr txBox="1"/>
            <p:nvPr userDrawn="1"/>
          </p:nvSpPr>
          <p:spPr>
            <a:xfrm>
              <a:off x="5131769" y="2773809"/>
              <a:ext cx="3113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Ⅳ</a:t>
              </a:r>
              <a:endParaRPr lang="ko-KR" altLang="en-US" sz="11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E5488A-CB8D-4899-A2D4-60A5B1FF13BF}"/>
              </a:ext>
            </a:extLst>
          </p:cNvPr>
          <p:cNvGrpSpPr/>
          <p:nvPr userDrawn="1"/>
        </p:nvGrpSpPr>
        <p:grpSpPr>
          <a:xfrm>
            <a:off x="-43430" y="3339916"/>
            <a:ext cx="316112" cy="335186"/>
            <a:chOff x="5131769" y="2731046"/>
            <a:chExt cx="316112" cy="335186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40E97C2A-087F-441E-92F8-4BA5C32E76C2}"/>
                </a:ext>
              </a:extLst>
            </p:cNvPr>
            <p:cNvSpPr/>
            <p:nvPr userDrawn="1"/>
          </p:nvSpPr>
          <p:spPr>
            <a:xfrm rot="16200000">
              <a:off x="5129869" y="2776376"/>
              <a:ext cx="335186" cy="244526"/>
            </a:xfrm>
            <a:prstGeom prst="parallelogram">
              <a:avLst>
                <a:gd name="adj" fmla="val 39601"/>
              </a:avLst>
            </a:prstGeom>
            <a:solidFill>
              <a:srgbClr val="DDDDDD"/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lvl="0" indent="-82550" algn="ctr" defTabSz="955675" fontAlgn="ctr" latinLnBrk="0">
                <a:buClr>
                  <a:srgbClr val="5F5F5F"/>
                </a:buClr>
                <a:buSzPct val="80000"/>
                <a:tabLst>
                  <a:tab pos="2646363" algn="l"/>
                  <a:tab pos="5551488" algn="l"/>
                </a:tabLst>
              </a:pPr>
              <a:endParaRPr kumimoji="1"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  <a:cs typeface="굴림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2C956B-BFA8-4FA9-A68C-2AC583CCB7C5}"/>
                </a:ext>
              </a:extLst>
            </p:cNvPr>
            <p:cNvSpPr txBox="1"/>
            <p:nvPr userDrawn="1"/>
          </p:nvSpPr>
          <p:spPr>
            <a:xfrm>
              <a:off x="5131769" y="2773809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Ⅱ</a:t>
              </a:r>
              <a:endParaRPr lang="ko-KR" altLang="en-US" sz="1100" dirty="0">
                <a:solidFill>
                  <a:schemeClr val="bg1"/>
                </a:solidFill>
                <a:latin typeface="KoPub바탕체 Bold" panose="02020603020101020101" pitchFamily="18" charset="-127"/>
                <a:ea typeface="KoPub바탕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6D092A4-241E-4534-84A3-8D141EBB49C8}"/>
              </a:ext>
            </a:extLst>
          </p:cNvPr>
          <p:cNvSpPr txBox="1"/>
          <p:nvPr userDrawn="1"/>
        </p:nvSpPr>
        <p:spPr>
          <a:xfrm>
            <a:off x="-54941" y="1713636"/>
            <a:ext cx="5325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b="1" dirty="0">
                <a:solidFill>
                  <a:srgbClr val="C5E8FF"/>
                </a:solidFill>
              </a:rPr>
              <a:t>CHAPTER</a:t>
            </a:r>
            <a:endParaRPr lang="ko-KR" altLang="en-US" sz="600" b="1" dirty="0">
              <a:solidFill>
                <a:srgbClr val="C5E8FF"/>
              </a:solidFill>
            </a:endParaRP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B230744C-A978-46C4-BB0F-BFF5AB5B1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4" y="2359409"/>
            <a:ext cx="311304" cy="958390"/>
          </a:xfrm>
        </p:spPr>
        <p:txBody>
          <a:bodyPr>
            <a:normAutofit/>
          </a:bodyPr>
          <a:lstStyle>
            <a:lvl1pPr marL="0" indent="0">
              <a:buNone/>
              <a:defRPr lang="ko-KR" altLang="en-US" sz="1200" kern="12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EB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>
          <a:xfrm>
            <a:off x="0" y="4050"/>
            <a:ext cx="9906000" cy="689030"/>
          </a:xfrm>
          <a:prstGeom prst="rect">
            <a:avLst/>
          </a:prstGeom>
        </p:spPr>
        <p:txBody>
          <a:bodyPr lIns="18000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485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85" y="1060938"/>
            <a:ext cx="9067799" cy="543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A6FE85-F327-435F-9A8C-6FCA91B526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54" y="6570548"/>
            <a:ext cx="815388" cy="22750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BAC059-65E6-40F8-BA0B-76054FCFECF0}"/>
              </a:ext>
            </a:extLst>
          </p:cNvPr>
          <p:cNvSpPr/>
          <p:nvPr userDrawn="1"/>
        </p:nvSpPr>
        <p:spPr>
          <a:xfrm>
            <a:off x="0" y="0"/>
            <a:ext cx="9906000" cy="69061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Picture 2" descr="금주의 채용정보] 한국과학기술기획평가원, 정규직(무기계약직 및 공무직) 모집">
            <a:extLst>
              <a:ext uri="{FF2B5EF4-FFF2-40B4-BE49-F238E27FC236}">
                <a16:creationId xmlns:a16="http://schemas.microsoft.com/office/drawing/2014/main" id="{9D22A334-C791-4A7D-A2B9-E9F02E77A0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4990" r="13300" b="32038"/>
          <a:stretch/>
        </p:blipFill>
        <p:spPr bwMode="auto">
          <a:xfrm>
            <a:off x="150458" y="6442417"/>
            <a:ext cx="944880" cy="35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0" kern="1200">
          <a:solidFill>
            <a:srgbClr val="5F7D8B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360363" indent="-360363" algn="l" defTabSz="914400" rtl="0" eaLnBrk="1" latinLnBrk="1" hangingPunct="1">
        <a:lnSpc>
          <a:spcPct val="90000"/>
        </a:lnSpc>
        <a:spcBef>
          <a:spcPts val="1000"/>
        </a:spcBef>
        <a:buFont typeface="+mj-lt"/>
        <a:buAutoNum type="arabicPeriod"/>
        <a:defRPr sz="2200" kern="1200">
          <a:solidFill>
            <a:srgbClr val="EB7C3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804863" indent="-347663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rgbClr val="40555E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2pPr>
      <a:lvl3pPr marL="1255713" indent="-341313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6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3pPr>
      <a:lvl4pPr marL="1616075" indent="-244475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4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4pPr>
      <a:lvl5pPr marL="2060575" indent="-231775" algn="l" defTabSz="914400" rtl="0" eaLnBrk="1" latinLnBrk="1" hangingPunct="1">
        <a:lnSpc>
          <a:spcPct val="90000"/>
        </a:lnSpc>
        <a:spcBef>
          <a:spcPts val="500"/>
        </a:spcBef>
        <a:buFont typeface="+mj-lt"/>
        <a:buAutoNum type="arabicPeriod"/>
        <a:defRPr sz="12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1583646"/>
            <a:ext cx="8543925" cy="1022685"/>
          </a:xfrm>
        </p:spPr>
        <p:txBody>
          <a:bodyPr/>
          <a:lstStyle/>
          <a:p>
            <a:r>
              <a:rPr lang="ko-KR" altLang="en-US">
                <a:solidFill>
                  <a:srgbClr val="00B0F0"/>
                </a:solidFill>
              </a:rPr>
              <a:t>다차원분석플랫폼</a:t>
            </a:r>
            <a:r>
              <a:rPr lang="en-US" altLang="ko-KR"/>
              <a:t> </a:t>
            </a:r>
            <a:r>
              <a:rPr lang="ko-KR" altLang="en-US" dirty="0"/>
              <a:t>구축 회의자료</a:t>
            </a:r>
            <a:br>
              <a:rPr lang="en-US" altLang="ko-KR"/>
            </a:br>
            <a:r>
              <a:rPr lang="en-US" altLang="ko-KR" sz="2000">
                <a:solidFill>
                  <a:schemeClr val="bg1">
                    <a:lumMod val="50000"/>
                  </a:schemeClr>
                </a:solidFill>
              </a:rPr>
              <a:t>(Multi-dimensional Network Analysis Intro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9" y="2837589"/>
            <a:ext cx="8543925" cy="424464"/>
          </a:xfrm>
        </p:spPr>
        <p:txBody>
          <a:bodyPr/>
          <a:lstStyle/>
          <a:p>
            <a:r>
              <a:rPr lang="en-US" altLang="ko-KR"/>
              <a:t>IRIS</a:t>
            </a:r>
            <a:r>
              <a:rPr lang="ko-KR" altLang="en-US"/>
              <a:t> 다차원 네트워크분석 플랫폼 구축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4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목록 상세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A5DC1C-594A-4772-8355-4D9C2268E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4803"/>
          <a:stretch/>
        </p:blipFill>
        <p:spPr>
          <a:xfrm>
            <a:off x="3473492" y="878306"/>
            <a:ext cx="5596127" cy="806997"/>
          </a:xfrm>
          <a:prstGeom prst="rect">
            <a:avLst/>
          </a:prstGeom>
        </p:spPr>
      </p:pic>
      <p:sp>
        <p:nvSpPr>
          <p:cNvPr id="51" name="모서리가 둥근 직사각형 34">
            <a:extLst>
              <a:ext uri="{FF2B5EF4-FFF2-40B4-BE49-F238E27FC236}">
                <a16:creationId xmlns:a16="http://schemas.microsoft.com/office/drawing/2014/main" id="{C9454049-172F-4E76-9242-B95534F76A4F}"/>
              </a:ext>
            </a:extLst>
          </p:cNvPr>
          <p:cNvSpPr/>
          <p:nvPr/>
        </p:nvSpPr>
        <p:spPr>
          <a:xfrm>
            <a:off x="4184989" y="1390913"/>
            <a:ext cx="1994514" cy="1172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72000" bIns="3600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국가과학기술표준분류 </a:t>
            </a:r>
            <a:r>
              <a:rPr lang="en-US" altLang="ko-KR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90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원자력</a:t>
            </a:r>
            <a:endParaRPr lang="en-US" altLang="ko-KR" sz="9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모서리가 둥근 직사각형 34">
            <a:extLst>
              <a:ext uri="{FF2B5EF4-FFF2-40B4-BE49-F238E27FC236}">
                <a16:creationId xmlns:a16="http://schemas.microsoft.com/office/drawing/2014/main" id="{62F35D98-0705-4AF9-BF4A-A5F1F16BF9ED}"/>
              </a:ext>
            </a:extLst>
          </p:cNvPr>
          <p:cNvSpPr/>
          <p:nvPr/>
        </p:nvSpPr>
        <p:spPr>
          <a:xfrm>
            <a:off x="581476" y="5682518"/>
            <a:ext cx="2596300" cy="3633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36000" rIns="72000" bIns="3600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연구비 세부내역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’(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슬라이드</a:t>
            </a:r>
            <a: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한 화면에 </a:t>
            </a:r>
            <a:br>
              <a:rPr lang="en-US" altLang="ko-KR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8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이어서 제시</a:t>
            </a:r>
            <a:endParaRPr lang="en-US" altLang="ko-KR" sz="80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2987FDB-CF95-4596-89C6-DC94EE08F83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177776" y="5864170"/>
            <a:ext cx="284672" cy="0"/>
          </a:xfrm>
          <a:prstGeom prst="straightConnector1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27A2853-07C8-49FC-A07B-93AFAF2B6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78" b="38655"/>
          <a:stretch/>
        </p:blipFill>
        <p:spPr>
          <a:xfrm>
            <a:off x="3473491" y="1685303"/>
            <a:ext cx="5596127" cy="2069364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FCF29176-A5FB-4A55-BC69-D1DF33993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50" b="1693"/>
          <a:stretch/>
        </p:blipFill>
        <p:spPr>
          <a:xfrm>
            <a:off x="3473490" y="3754667"/>
            <a:ext cx="5545226" cy="24353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7D58158-AD67-417A-9EBB-94A9CED8D923}"/>
              </a:ext>
            </a:extLst>
          </p:cNvPr>
          <p:cNvSpPr/>
          <p:nvPr/>
        </p:nvSpPr>
        <p:spPr>
          <a:xfrm>
            <a:off x="3069730" y="4448145"/>
            <a:ext cx="470722" cy="33289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FF0000"/>
                </a:solidFill>
              </a:rPr>
              <a:t>제거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EA730DA-9160-487B-9D1B-1D7723EA01BA}"/>
              </a:ext>
            </a:extLst>
          </p:cNvPr>
          <p:cNvSpPr/>
          <p:nvPr/>
        </p:nvSpPr>
        <p:spPr>
          <a:xfrm>
            <a:off x="1780800" y="3616367"/>
            <a:ext cx="1720136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FF0000"/>
                </a:solidFill>
              </a:rPr>
              <a:t>대과제명 제외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921E845-4C84-4024-9C92-819C8D8C38D4}"/>
              </a:ext>
            </a:extLst>
          </p:cNvPr>
          <p:cNvSpPr/>
          <p:nvPr/>
        </p:nvSpPr>
        <p:spPr>
          <a:xfrm>
            <a:off x="3234152" y="4694999"/>
            <a:ext cx="419083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rgbClr val="FF0000"/>
                </a:solidFill>
              </a:rPr>
              <a:t>제거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B08CBB4-7396-40E7-AAEA-2D59BBA7A574}"/>
              </a:ext>
            </a:extLst>
          </p:cNvPr>
          <p:cNvSpPr/>
          <p:nvPr/>
        </p:nvSpPr>
        <p:spPr>
          <a:xfrm>
            <a:off x="952501" y="4952888"/>
            <a:ext cx="2797854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ysClr val="windowText" lastClr="000000"/>
                </a:solidFill>
              </a:rPr>
              <a:t>추가 데이터에서 연구개발단계 데이터 추가 예정 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DB6042-4EF1-4162-BF91-BACE3808BF43}"/>
              </a:ext>
            </a:extLst>
          </p:cNvPr>
          <p:cNvSpPr/>
          <p:nvPr/>
        </p:nvSpPr>
        <p:spPr>
          <a:xfrm>
            <a:off x="1673526" y="5180397"/>
            <a:ext cx="2076828" cy="30123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ysClr val="windowText" lastClr="000000"/>
                </a:solidFill>
              </a:rPr>
              <a:t>추가 데이터에서 세부과제성격 추가 예정</a:t>
            </a:r>
            <a:endParaRPr lang="en-US" altLang="ko-KR" sz="600" dirty="0">
              <a:solidFill>
                <a:sysClr val="windowText" lastClr="000000"/>
              </a:solidFill>
            </a:endParaRPr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57239AA-AF4B-42E8-BA52-8FA4D5670443}"/>
              </a:ext>
            </a:extLst>
          </p:cNvPr>
          <p:cNvSpPr/>
          <p:nvPr/>
        </p:nvSpPr>
        <p:spPr>
          <a:xfrm>
            <a:off x="8329246" y="4672798"/>
            <a:ext cx="2595496" cy="301235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기존데이터에서 추가 예정</a:t>
            </a: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335CD5FC-739C-4409-8F43-6735DC622829}"/>
              </a:ext>
            </a:extLst>
          </p:cNvPr>
          <p:cNvSpPr/>
          <p:nvPr/>
        </p:nvSpPr>
        <p:spPr>
          <a:xfrm>
            <a:off x="5182246" y="5485548"/>
            <a:ext cx="1305738" cy="252704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기존데이터에서 추가 예정</a:t>
            </a:r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383F21FB-D094-45A4-A360-B7DA034D0AF4}"/>
              </a:ext>
            </a:extLst>
          </p:cNvPr>
          <p:cNvSpPr/>
          <p:nvPr/>
        </p:nvSpPr>
        <p:spPr>
          <a:xfrm>
            <a:off x="8636686" y="5337451"/>
            <a:ext cx="3115502" cy="394794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 데이터에서  지역 데이터 추가 예정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수행기관의 지역으로 보이나 확실하지 않음</a:t>
            </a:r>
          </a:p>
        </p:txBody>
      </p:sp>
      <p:sp>
        <p:nvSpPr>
          <p:cNvPr id="23" name="화살표: 왼쪽 22">
            <a:extLst>
              <a:ext uri="{FF2B5EF4-FFF2-40B4-BE49-F238E27FC236}">
                <a16:creationId xmlns:a16="http://schemas.microsoft.com/office/drawing/2014/main" id="{095A1ADE-C71F-496D-BABC-191EF9E2CE98}"/>
              </a:ext>
            </a:extLst>
          </p:cNvPr>
          <p:cNvSpPr/>
          <p:nvPr/>
        </p:nvSpPr>
        <p:spPr>
          <a:xfrm>
            <a:off x="8477186" y="5682518"/>
            <a:ext cx="2557855" cy="301235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 데이터의 과제번호 적용 예정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9B94819C-236A-460D-8057-FFAE5F9CDFAA}"/>
              </a:ext>
            </a:extLst>
          </p:cNvPr>
          <p:cNvSpPr/>
          <p:nvPr/>
        </p:nvSpPr>
        <p:spPr>
          <a:xfrm>
            <a:off x="8385314" y="5920036"/>
            <a:ext cx="2649727" cy="301235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기존 데이터에서 추가 예정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5" name="화살표: 왼쪽 24">
            <a:extLst>
              <a:ext uri="{FF2B5EF4-FFF2-40B4-BE49-F238E27FC236}">
                <a16:creationId xmlns:a16="http://schemas.microsoft.com/office/drawing/2014/main" id="{0EF228E1-BC6C-4A05-899B-83118E7546FB}"/>
              </a:ext>
            </a:extLst>
          </p:cNvPr>
          <p:cNvSpPr/>
          <p:nvPr/>
        </p:nvSpPr>
        <p:spPr>
          <a:xfrm>
            <a:off x="8374793" y="4974033"/>
            <a:ext cx="2660248" cy="28067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 데이터에서 연구수행주체 데이터 추가 예정</a:t>
            </a:r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B3A40897-2B0E-4C0F-9B1A-1D412F105D16}"/>
              </a:ext>
            </a:extLst>
          </p:cNvPr>
          <p:cNvSpPr/>
          <p:nvPr/>
        </p:nvSpPr>
        <p:spPr>
          <a:xfrm>
            <a:off x="7302863" y="5198821"/>
            <a:ext cx="453351" cy="280670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제거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52DC34B-3108-49A9-BDCA-D717A6D5711D}"/>
              </a:ext>
            </a:extLst>
          </p:cNvPr>
          <p:cNvSpPr/>
          <p:nvPr/>
        </p:nvSpPr>
        <p:spPr>
          <a:xfrm>
            <a:off x="1243499" y="1054859"/>
            <a:ext cx="2883663" cy="50212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ysClr val="windowText" lastClr="000000"/>
                </a:solidFill>
              </a:rPr>
              <a:t>주관 과제 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&gt;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주관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협동구분 컬럼 사용 예정  </a:t>
            </a:r>
            <a:r>
              <a:rPr lang="en-US" altLang="ko-KR" sz="600" dirty="0">
                <a:solidFill>
                  <a:sysClr val="windowText" lastClr="000000"/>
                </a:solidFill>
              </a:rPr>
              <a:t>NULL </a:t>
            </a:r>
            <a:r>
              <a:rPr lang="ko-KR" altLang="en-US" sz="600" dirty="0">
                <a:solidFill>
                  <a:sysClr val="windowText" lastClr="000000"/>
                </a:solidFill>
              </a:rPr>
              <a:t>값 </a:t>
            </a:r>
            <a:r>
              <a:rPr lang="ko-KR" altLang="en-US" sz="600">
                <a:solidFill>
                  <a:sysClr val="windowText" lastClr="000000"/>
                </a:solidFill>
              </a:rPr>
              <a:t>처리 확인 </a:t>
            </a:r>
            <a:r>
              <a:rPr lang="ko-KR" altLang="en-US" sz="600">
                <a:solidFill>
                  <a:srgbClr val="FF0000"/>
                </a:solidFill>
              </a:rPr>
              <a:t>제외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311D0490-7AD3-4375-9865-59C770B9ADA8}"/>
              </a:ext>
            </a:extLst>
          </p:cNvPr>
          <p:cNvSpPr/>
          <p:nvPr/>
        </p:nvSpPr>
        <p:spPr>
          <a:xfrm>
            <a:off x="9018716" y="811587"/>
            <a:ext cx="2595496" cy="915324"/>
          </a:xfrm>
          <a:prstGeom prst="leftArrow">
            <a:avLst/>
          </a:prstGeom>
          <a:solidFill>
            <a:schemeClr val="bg1"/>
          </a:solidFill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연구책임자명만 표기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02DC82-FAD8-4F35-AAB6-24CE9CCC105C}"/>
              </a:ext>
            </a:extLst>
          </p:cNvPr>
          <p:cNvSpPr/>
          <p:nvPr/>
        </p:nvSpPr>
        <p:spPr>
          <a:xfrm>
            <a:off x="4940726" y="1251930"/>
            <a:ext cx="312471" cy="11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EE8CB-DBC9-4CF4-8AB6-B6A3B3AABF50}"/>
              </a:ext>
            </a:extLst>
          </p:cNvPr>
          <p:cNvSpPr/>
          <p:nvPr/>
        </p:nvSpPr>
        <p:spPr>
          <a:xfrm>
            <a:off x="3688309" y="4532910"/>
            <a:ext cx="1612069" cy="15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41C896-0D5C-4E96-9B43-72C6FA6302E5}"/>
              </a:ext>
            </a:extLst>
          </p:cNvPr>
          <p:cNvSpPr/>
          <p:nvPr/>
        </p:nvSpPr>
        <p:spPr>
          <a:xfrm>
            <a:off x="3688309" y="4752002"/>
            <a:ext cx="1612069" cy="15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E71472-3D4C-477C-A2CC-192D4AAEBD24}"/>
              </a:ext>
            </a:extLst>
          </p:cNvPr>
          <p:cNvSpPr/>
          <p:nvPr/>
        </p:nvSpPr>
        <p:spPr>
          <a:xfrm>
            <a:off x="6325884" y="5252419"/>
            <a:ext cx="927947" cy="15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5BADC8-3ABB-4913-B10B-210A27C318F5}"/>
              </a:ext>
            </a:extLst>
          </p:cNvPr>
          <p:cNvSpPr/>
          <p:nvPr/>
        </p:nvSpPr>
        <p:spPr>
          <a:xfrm>
            <a:off x="8100082" y="1319383"/>
            <a:ext cx="350958" cy="141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3A028A-10AD-4815-952D-D77F7DD2AF10}"/>
              </a:ext>
            </a:extLst>
          </p:cNvPr>
          <p:cNvSpPr/>
          <p:nvPr/>
        </p:nvSpPr>
        <p:spPr>
          <a:xfrm>
            <a:off x="3500935" y="6232064"/>
            <a:ext cx="1095613" cy="157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연구비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9DAC42-52B3-44AD-942A-2C2DBE4573AC}"/>
              </a:ext>
            </a:extLst>
          </p:cNvPr>
          <p:cNvSpPr/>
          <p:nvPr/>
        </p:nvSpPr>
        <p:spPr>
          <a:xfrm>
            <a:off x="4608822" y="6232064"/>
            <a:ext cx="1644692" cy="157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</a:rPr>
              <a:t>2000</a:t>
            </a:r>
            <a:r>
              <a:rPr lang="ko-KR" altLang="en-US" sz="700">
                <a:solidFill>
                  <a:schemeClr val="tx1"/>
                </a:solidFill>
              </a:rPr>
              <a:t>년 </a:t>
            </a:r>
            <a:r>
              <a:rPr lang="en-US" altLang="ko-KR" sz="700">
                <a:solidFill>
                  <a:schemeClr val="tx1"/>
                </a:solidFill>
              </a:rPr>
              <a:t>540</a:t>
            </a:r>
            <a:r>
              <a:rPr lang="ko-KR" altLang="en-US" sz="700">
                <a:solidFill>
                  <a:schemeClr val="tx1"/>
                </a:solidFill>
              </a:rPr>
              <a:t>백만원</a:t>
            </a:r>
          </a:p>
        </p:txBody>
      </p:sp>
    </p:spTree>
    <p:extLst>
      <p:ext uri="{BB962C8B-B14F-4D97-AF65-F5344CB8AC3E}">
        <p14:creationId xmlns:p14="http://schemas.microsoft.com/office/powerpoint/2010/main" val="414541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목록 상세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3B1C0A-DA8B-4A6E-BB0F-1ADA6E5E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33" y="1486433"/>
            <a:ext cx="6690372" cy="174595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8AA6920-B471-4783-83BA-B67002604250}"/>
              </a:ext>
            </a:extLst>
          </p:cNvPr>
          <p:cNvSpPr/>
          <p:nvPr/>
        </p:nvSpPr>
        <p:spPr>
          <a:xfrm>
            <a:off x="342350" y="2304080"/>
            <a:ext cx="860483" cy="493156"/>
          </a:xfrm>
          <a:prstGeom prst="rightArrow">
            <a:avLst>
              <a:gd name="adj1" fmla="val 50000"/>
              <a:gd name="adj2" fmla="val 387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rgbClr val="FF0000"/>
                </a:solidFill>
              </a:rPr>
              <a:t>삭제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소개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토픽모델 설명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AC86E-8B24-4E59-95C8-E4EAA604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32" y="1365450"/>
            <a:ext cx="6434739" cy="50714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9A7AB06-9AB3-445E-A2C3-9F9820953ECF}"/>
              </a:ext>
            </a:extLst>
          </p:cNvPr>
          <p:cNvSpPr/>
          <p:nvPr/>
        </p:nvSpPr>
        <p:spPr>
          <a:xfrm>
            <a:off x="7495666" y="1671359"/>
            <a:ext cx="1757391" cy="11976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>
                <a:solidFill>
                  <a:schemeClr val="tx1"/>
                </a:solidFill>
              </a:rPr>
              <a:t>잠재 디리클레 할당</a:t>
            </a:r>
            <a:r>
              <a:rPr lang="en-US" altLang="ko-KR" sz="1000">
                <a:solidFill>
                  <a:schemeClr val="tx1"/>
                </a:solidFill>
              </a:rPr>
              <a:t>(LDA)</a:t>
            </a:r>
            <a:r>
              <a:rPr lang="ko-KR" altLang="en-US" sz="1000">
                <a:solidFill>
                  <a:schemeClr val="tx1"/>
                </a:solidFill>
              </a:rPr>
              <a:t>으로 자동제시한 토픽입니다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포함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미포함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제외 선택가능</a:t>
            </a:r>
            <a:endParaRPr lang="en-US" altLang="ko-KR" sz="100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419718-A2A8-4753-B8AF-ADACF108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486" y="2228646"/>
            <a:ext cx="152553" cy="15255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C54141-2CAA-4614-A0B9-8336B9F2E821}"/>
              </a:ext>
            </a:extLst>
          </p:cNvPr>
          <p:cNvSpPr/>
          <p:nvPr/>
        </p:nvSpPr>
        <p:spPr>
          <a:xfrm>
            <a:off x="7743038" y="2240529"/>
            <a:ext cx="1296000" cy="1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검색에 포함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5D0F29-B1F1-4021-88F7-17E08585E7A9}"/>
              </a:ext>
            </a:extLst>
          </p:cNvPr>
          <p:cNvSpPr/>
          <p:nvPr/>
        </p:nvSpPr>
        <p:spPr>
          <a:xfrm>
            <a:off x="7743038" y="2595753"/>
            <a:ext cx="1296000" cy="1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검색에서 제외</a:t>
            </a:r>
            <a:endParaRPr lang="en-US" altLang="ko-KR" sz="9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598A8E3-117F-4AA9-8561-68E2826FD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64" y="2587365"/>
            <a:ext cx="152553" cy="1570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3B43596-C945-401D-8AB8-DE21E701A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486" y="2399140"/>
            <a:ext cx="169331" cy="16933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092F80-AD44-4069-ACEA-01395205237E}"/>
              </a:ext>
            </a:extLst>
          </p:cNvPr>
          <p:cNvSpPr/>
          <p:nvPr/>
        </p:nvSpPr>
        <p:spPr>
          <a:xfrm>
            <a:off x="7743038" y="2409752"/>
            <a:ext cx="1296000" cy="1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검색에 미포함</a:t>
            </a:r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F58596-8DF2-4B0E-B798-E1F7BD3D7CDA}"/>
              </a:ext>
            </a:extLst>
          </p:cNvPr>
          <p:cNvSpPr/>
          <p:nvPr/>
        </p:nvSpPr>
        <p:spPr>
          <a:xfrm>
            <a:off x="7495666" y="2974501"/>
            <a:ext cx="1757391" cy="69987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토픽이 포함하는 워드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용어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목록입니다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>
                <a:solidFill>
                  <a:schemeClr val="tx1"/>
                </a:solidFill>
              </a:rPr>
              <a:t>추가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제거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변경 가능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7495666" y="3901173"/>
            <a:ext cx="1757391" cy="69987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워드</a:t>
            </a:r>
            <a:r>
              <a:rPr lang="en-US" altLang="ko-KR" sz="1000">
                <a:solidFill>
                  <a:schemeClr val="tx1"/>
                </a:solidFill>
              </a:rPr>
              <a:t>(</a:t>
            </a:r>
            <a:r>
              <a:rPr lang="ko-KR" altLang="en-US" sz="1000">
                <a:solidFill>
                  <a:schemeClr val="tx1"/>
                </a:solidFill>
              </a:rPr>
              <a:t>용어</a:t>
            </a:r>
            <a:r>
              <a:rPr lang="en-US" altLang="ko-KR" sz="1000">
                <a:solidFill>
                  <a:schemeClr val="tx1"/>
                </a:solidFill>
              </a:rPr>
              <a:t>)</a:t>
            </a:r>
            <a:r>
              <a:rPr lang="ko-KR" altLang="en-US" sz="1000">
                <a:solidFill>
                  <a:schemeClr val="tx1"/>
                </a:solidFill>
              </a:rPr>
              <a:t> 동의어 연관어 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ko-KR" altLang="en-US" sz="1000">
                <a:solidFill>
                  <a:schemeClr val="tx1"/>
                </a:solidFill>
              </a:rPr>
              <a:t>추가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제거</a:t>
            </a:r>
            <a:r>
              <a:rPr lang="en-US" altLang="ko-KR" sz="1000">
                <a:solidFill>
                  <a:schemeClr val="tx1"/>
                </a:solidFill>
              </a:rPr>
              <a:t>/</a:t>
            </a:r>
            <a:r>
              <a:rPr lang="ko-KR" altLang="en-US" sz="1000">
                <a:solidFill>
                  <a:schemeClr val="tx1"/>
                </a:solidFill>
              </a:rPr>
              <a:t>변경 가능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--------  </a:t>
            </a:r>
            <a:r>
              <a:rPr lang="ko-KR" altLang="en-US" sz="1000">
                <a:solidFill>
                  <a:schemeClr val="tx1"/>
                </a:solidFill>
              </a:rPr>
              <a:t>동의어</a:t>
            </a:r>
            <a:endParaRPr lang="en-US" altLang="ko-KR" sz="1000">
              <a:solidFill>
                <a:schemeClr val="tx1"/>
              </a:solidFill>
            </a:endParaRPr>
          </a:p>
          <a:p>
            <a:r>
              <a:rPr lang="en-US" altLang="ko-KR" sz="1000">
                <a:solidFill>
                  <a:schemeClr val="tx1"/>
                </a:solidFill>
              </a:rPr>
              <a:t>- - - - -  </a:t>
            </a:r>
            <a:r>
              <a:rPr lang="ko-KR" altLang="en-US" sz="1000">
                <a:solidFill>
                  <a:schemeClr val="tx1"/>
                </a:solidFill>
              </a:rPr>
              <a:t>연관어</a:t>
            </a:r>
            <a:endParaRPr lang="en-US" altLang="ko-KR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소시오그램 </a:t>
            </a:r>
            <a:r>
              <a:rPr lang="en-US" altLang="ko-KR"/>
              <a:t>– </a:t>
            </a:r>
            <a:r>
              <a:rPr lang="ko-KR" altLang="en-US"/>
              <a:t>플레이어 네트워크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7F1AA-1445-4B13-AB72-CA70836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30" y="2112716"/>
            <a:ext cx="2430217" cy="361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650C78-9F3F-4F3C-AC98-35800D1A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73" y="2112716"/>
            <a:ext cx="5233368" cy="3611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6FCA28-97CA-4C96-9B19-B938C4F1C55A}"/>
              </a:ext>
            </a:extLst>
          </p:cNvPr>
          <p:cNvSpPr/>
          <p:nvPr/>
        </p:nvSpPr>
        <p:spPr>
          <a:xfrm>
            <a:off x="2753766" y="2112716"/>
            <a:ext cx="1357539" cy="45719"/>
          </a:xfrm>
          <a:prstGeom prst="rect">
            <a:avLst/>
          </a:prstGeom>
          <a:solidFill>
            <a:srgbClr val="ED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3767A-0AAF-4704-AF44-1C6C1E34257B}"/>
              </a:ext>
            </a:extLst>
          </p:cNvPr>
          <p:cNvSpPr/>
          <p:nvPr/>
        </p:nvSpPr>
        <p:spPr>
          <a:xfrm>
            <a:off x="2603501" y="2159703"/>
            <a:ext cx="1549400" cy="58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1F59A-C6B4-46D5-87E6-201CB27F1CFB}"/>
              </a:ext>
            </a:extLst>
          </p:cNvPr>
          <p:cNvSpPr/>
          <p:nvPr/>
        </p:nvSpPr>
        <p:spPr>
          <a:xfrm>
            <a:off x="1054101" y="2451451"/>
            <a:ext cx="706119" cy="29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DA56F3-B701-45F5-A231-3B6B2C628B2B}"/>
              </a:ext>
            </a:extLst>
          </p:cNvPr>
          <p:cNvSpPr/>
          <p:nvPr/>
        </p:nvSpPr>
        <p:spPr>
          <a:xfrm>
            <a:off x="1054101" y="2451451"/>
            <a:ext cx="333451" cy="25109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/>
              <a:t>과제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F5A4C5-050C-4CEC-B9CF-2772C94B3218}"/>
              </a:ext>
            </a:extLst>
          </p:cNvPr>
          <p:cNvSpPr/>
          <p:nvPr/>
        </p:nvSpPr>
        <p:spPr>
          <a:xfrm>
            <a:off x="1387552" y="2451451"/>
            <a:ext cx="435457" cy="2510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수행기관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6324601" y="4978167"/>
            <a:ext cx="2202180" cy="2166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</a:t>
            </a:r>
            <a:endParaRPr lang="en-US" altLang="ko-KR" sz="7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31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소시오그램 </a:t>
            </a:r>
            <a:r>
              <a:rPr lang="en-US" altLang="ko-KR"/>
              <a:t>– </a:t>
            </a:r>
            <a:r>
              <a:rPr lang="ko-KR" altLang="en-US"/>
              <a:t>플레이어 네트워크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6FCA28-97CA-4C96-9B19-B938C4F1C55A}"/>
              </a:ext>
            </a:extLst>
          </p:cNvPr>
          <p:cNvSpPr/>
          <p:nvPr/>
        </p:nvSpPr>
        <p:spPr>
          <a:xfrm>
            <a:off x="4733568" y="534913"/>
            <a:ext cx="1357539" cy="45719"/>
          </a:xfrm>
          <a:prstGeom prst="rect">
            <a:avLst/>
          </a:prstGeom>
          <a:solidFill>
            <a:srgbClr val="ED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3767A-0AAF-4704-AF44-1C6C1E34257B}"/>
              </a:ext>
            </a:extLst>
          </p:cNvPr>
          <p:cNvSpPr/>
          <p:nvPr/>
        </p:nvSpPr>
        <p:spPr>
          <a:xfrm>
            <a:off x="6650991" y="294809"/>
            <a:ext cx="1549400" cy="58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1F59A-C6B4-46D5-87E6-201CB27F1CFB}"/>
              </a:ext>
            </a:extLst>
          </p:cNvPr>
          <p:cNvSpPr/>
          <p:nvPr/>
        </p:nvSpPr>
        <p:spPr>
          <a:xfrm>
            <a:off x="4795591" y="186461"/>
            <a:ext cx="706119" cy="29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DA56F3-B701-45F5-A231-3B6B2C628B2B}"/>
              </a:ext>
            </a:extLst>
          </p:cNvPr>
          <p:cNvSpPr/>
          <p:nvPr/>
        </p:nvSpPr>
        <p:spPr>
          <a:xfrm>
            <a:off x="4795591" y="186461"/>
            <a:ext cx="333451" cy="25109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/>
              <a:t>과제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F5A4C5-050C-4CEC-B9CF-2772C94B3218}"/>
              </a:ext>
            </a:extLst>
          </p:cNvPr>
          <p:cNvSpPr/>
          <p:nvPr/>
        </p:nvSpPr>
        <p:spPr>
          <a:xfrm>
            <a:off x="5129042" y="186461"/>
            <a:ext cx="435457" cy="2510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수행기관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8263704" y="186461"/>
            <a:ext cx="2202180" cy="2166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</a:t>
            </a:r>
            <a:endParaRPr lang="en-US" altLang="ko-KR" sz="7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C478D-CA3E-4D04-B65F-ABAC905D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497"/>
            <a:ext cx="8669772" cy="61625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E63131-B9FA-4432-A874-D689603925E9}"/>
              </a:ext>
            </a:extLst>
          </p:cNvPr>
          <p:cNvSpPr/>
          <p:nvPr/>
        </p:nvSpPr>
        <p:spPr>
          <a:xfrm>
            <a:off x="2287341" y="2904261"/>
            <a:ext cx="55809" cy="702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EDB890-F827-472C-BB44-2191762E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" y="2998776"/>
            <a:ext cx="386237" cy="12159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BB846B-29C2-48AF-BED2-37BA6223D6F2}"/>
              </a:ext>
            </a:extLst>
          </p:cNvPr>
          <p:cNvSpPr/>
          <p:nvPr/>
        </p:nvSpPr>
        <p:spPr>
          <a:xfrm>
            <a:off x="202605" y="2880850"/>
            <a:ext cx="178630" cy="18634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DDAE0-E8DE-4621-88F1-32F3D12E6BFC}"/>
              </a:ext>
            </a:extLst>
          </p:cNvPr>
          <p:cNvSpPr/>
          <p:nvPr/>
        </p:nvSpPr>
        <p:spPr>
          <a:xfrm>
            <a:off x="2420726" y="2880850"/>
            <a:ext cx="178630" cy="18634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E5F0E1-55ED-43DA-B860-68B3D5691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26" y="3112294"/>
            <a:ext cx="1572324" cy="207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D4F010-8606-4B18-AF2A-57D4665F6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49" y="1280586"/>
            <a:ext cx="2270639" cy="1481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B238A2-ED50-461A-99C5-F9D4848B2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55" y="1570271"/>
            <a:ext cx="4064871" cy="1971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8FE39F-0952-4ACF-9142-950ACA6702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548" y="981075"/>
            <a:ext cx="2317751" cy="498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718328-FA50-47E0-937E-081D205E8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910" y="1041060"/>
            <a:ext cx="2432515" cy="35382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6B8BEB-5851-4FAC-903B-AF6CE2B45D3F}"/>
              </a:ext>
            </a:extLst>
          </p:cNvPr>
          <p:cNvSpPr/>
          <p:nvPr/>
        </p:nvSpPr>
        <p:spPr>
          <a:xfrm>
            <a:off x="4527547" y="1075506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1F2FB63-389F-4E6D-9AE2-CC4EA05FCE62}"/>
              </a:ext>
            </a:extLst>
          </p:cNvPr>
          <p:cNvSpPr/>
          <p:nvPr/>
        </p:nvSpPr>
        <p:spPr>
          <a:xfrm>
            <a:off x="4527547" y="1252457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916FAC6-859E-4D5F-B89A-28FFA305CB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41" y="4359127"/>
            <a:ext cx="4191584" cy="4429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4F7BA28-DA3F-4637-8B33-B055D70FD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89" y="4063154"/>
            <a:ext cx="2317751" cy="4897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0B5BFE3-7F59-42D5-A3F5-08699B8132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14" y="4335279"/>
            <a:ext cx="1825412" cy="1449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65D700-3819-4D3C-AD23-CF709BE1B9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14" y="4161004"/>
            <a:ext cx="1825412" cy="144946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562AEE1-5B48-46D7-97CC-99AA3DB8605B}"/>
              </a:ext>
            </a:extLst>
          </p:cNvPr>
          <p:cNvSpPr/>
          <p:nvPr/>
        </p:nvSpPr>
        <p:spPr>
          <a:xfrm>
            <a:off x="202605" y="4155391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410C4E4-0CD9-4124-8FA2-CE8165D8E58A}"/>
              </a:ext>
            </a:extLst>
          </p:cNvPr>
          <p:cNvSpPr/>
          <p:nvPr/>
        </p:nvSpPr>
        <p:spPr>
          <a:xfrm>
            <a:off x="202605" y="4332342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453B881-7DD3-4961-8D4B-D875738282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889" y="4645187"/>
            <a:ext cx="4000608" cy="20171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47D4777-0BF3-4115-9947-AF5E1CC9D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0075" y="4359127"/>
            <a:ext cx="4153299" cy="4389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EF0A803-9C66-4E91-B06E-6BFE796F2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7491" y="4063154"/>
            <a:ext cx="2317751" cy="4897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88B00FC-1631-4106-936F-B3B8DBECB9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95591" y="4063335"/>
            <a:ext cx="1113330" cy="48961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7EBB687-555F-4A4D-97A3-7C8EE61E4EEA}"/>
              </a:ext>
            </a:extLst>
          </p:cNvPr>
          <p:cNvSpPr/>
          <p:nvPr/>
        </p:nvSpPr>
        <p:spPr>
          <a:xfrm>
            <a:off x="4521778" y="4155391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1D6F3D-AFF3-473F-9807-BC7487E15955}"/>
              </a:ext>
            </a:extLst>
          </p:cNvPr>
          <p:cNvSpPr/>
          <p:nvPr/>
        </p:nvSpPr>
        <p:spPr>
          <a:xfrm>
            <a:off x="4521778" y="4332342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IRIS</a:t>
            </a:r>
            <a:r>
              <a:rPr lang="ko-KR" altLang="en-US">
                <a:solidFill>
                  <a:schemeClr val="accent2"/>
                </a:solidFill>
              </a:rPr>
              <a:t> 다차원네트워크분석</a:t>
            </a:r>
            <a:r>
              <a:rPr lang="en-US" altLang="ko-KR">
                <a:solidFill>
                  <a:schemeClr val="accent2"/>
                </a:solidFill>
              </a:rPr>
              <a:t>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79AE9E-5533-42FC-B792-B1B3D8DA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26" y="878306"/>
            <a:ext cx="9070758" cy="5558590"/>
          </a:xfrm>
        </p:spPr>
        <p:txBody>
          <a:bodyPr/>
          <a:lstStyle/>
          <a:p>
            <a:r>
              <a:rPr lang="ko-KR" altLang="en-US"/>
              <a:t>소시오그램 </a:t>
            </a:r>
            <a:r>
              <a:rPr lang="en-US" altLang="ko-KR"/>
              <a:t>– </a:t>
            </a:r>
            <a:r>
              <a:rPr lang="ko-KR" altLang="en-US"/>
              <a:t>플레이어 네트워크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6FCA28-97CA-4C96-9B19-B938C4F1C55A}"/>
              </a:ext>
            </a:extLst>
          </p:cNvPr>
          <p:cNvSpPr/>
          <p:nvPr/>
        </p:nvSpPr>
        <p:spPr>
          <a:xfrm>
            <a:off x="4733568" y="534913"/>
            <a:ext cx="1357539" cy="45719"/>
          </a:xfrm>
          <a:prstGeom prst="rect">
            <a:avLst/>
          </a:prstGeom>
          <a:solidFill>
            <a:srgbClr val="EDE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63767A-0AAF-4704-AF44-1C6C1E34257B}"/>
              </a:ext>
            </a:extLst>
          </p:cNvPr>
          <p:cNvSpPr/>
          <p:nvPr/>
        </p:nvSpPr>
        <p:spPr>
          <a:xfrm>
            <a:off x="6650991" y="294809"/>
            <a:ext cx="1549400" cy="58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71F59A-C6B4-46D5-87E6-201CB27F1CFB}"/>
              </a:ext>
            </a:extLst>
          </p:cNvPr>
          <p:cNvSpPr/>
          <p:nvPr/>
        </p:nvSpPr>
        <p:spPr>
          <a:xfrm>
            <a:off x="4795591" y="186461"/>
            <a:ext cx="706119" cy="29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DA56F3-B701-45F5-A231-3B6B2C628B2B}"/>
              </a:ext>
            </a:extLst>
          </p:cNvPr>
          <p:cNvSpPr/>
          <p:nvPr/>
        </p:nvSpPr>
        <p:spPr>
          <a:xfrm>
            <a:off x="4795591" y="186461"/>
            <a:ext cx="333451" cy="25109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/>
              <a:t>과제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9F5A4C5-050C-4CEC-B9CF-2772C94B3218}"/>
              </a:ext>
            </a:extLst>
          </p:cNvPr>
          <p:cNvSpPr/>
          <p:nvPr/>
        </p:nvSpPr>
        <p:spPr>
          <a:xfrm>
            <a:off x="5129042" y="186461"/>
            <a:ext cx="435457" cy="2510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수행기관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C016106-F80A-4030-AA5E-5CBD2BF9D570}"/>
              </a:ext>
            </a:extLst>
          </p:cNvPr>
          <p:cNvSpPr/>
          <p:nvPr/>
        </p:nvSpPr>
        <p:spPr>
          <a:xfrm>
            <a:off x="8263704" y="186461"/>
            <a:ext cx="2202180" cy="2166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워드</a:t>
            </a:r>
            <a:endParaRPr lang="en-US" altLang="ko-KR" sz="7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1C478D-CA3E-4D04-B65F-ABAC905D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497"/>
            <a:ext cx="8669772" cy="61625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E63131-B9FA-4432-A874-D689603925E9}"/>
              </a:ext>
            </a:extLst>
          </p:cNvPr>
          <p:cNvSpPr/>
          <p:nvPr/>
        </p:nvSpPr>
        <p:spPr>
          <a:xfrm>
            <a:off x="2287341" y="2904261"/>
            <a:ext cx="55809" cy="702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EDB890-F827-472C-BB44-2191762E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" y="2998776"/>
            <a:ext cx="386237" cy="121593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BB846B-29C2-48AF-BED2-37BA6223D6F2}"/>
              </a:ext>
            </a:extLst>
          </p:cNvPr>
          <p:cNvSpPr/>
          <p:nvPr/>
        </p:nvSpPr>
        <p:spPr>
          <a:xfrm>
            <a:off x="202605" y="2880850"/>
            <a:ext cx="178630" cy="18634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ADDAE0-E8DE-4621-88F1-32F3D12E6BFC}"/>
              </a:ext>
            </a:extLst>
          </p:cNvPr>
          <p:cNvSpPr/>
          <p:nvPr/>
        </p:nvSpPr>
        <p:spPr>
          <a:xfrm>
            <a:off x="2420726" y="2880850"/>
            <a:ext cx="178630" cy="18634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E5F0E1-55ED-43DA-B860-68B3D5691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726" y="3112294"/>
            <a:ext cx="1572324" cy="2076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D4F010-8606-4B18-AF2A-57D4665F6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49" y="1280586"/>
            <a:ext cx="2270639" cy="1481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8FE39F-0952-4ACF-9142-950ACA670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548" y="981075"/>
            <a:ext cx="2317751" cy="498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718328-FA50-47E0-937E-081D205E8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910" y="1041060"/>
            <a:ext cx="2432515" cy="35382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916FAC6-859E-4D5F-B89A-28FFA305C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41" y="4359127"/>
            <a:ext cx="4191584" cy="44298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4F7BA28-DA3F-4637-8B33-B055D70FD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89" y="4063154"/>
            <a:ext cx="2317751" cy="48979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0B5BFE3-7F59-42D5-A3F5-08699B813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14" y="4335279"/>
            <a:ext cx="1825412" cy="1449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665D700-3819-4D3C-AD23-CF709BE1B9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14" y="4161004"/>
            <a:ext cx="1825412" cy="144946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562AEE1-5B48-46D7-97CC-99AA3DB8605B}"/>
              </a:ext>
            </a:extLst>
          </p:cNvPr>
          <p:cNvSpPr/>
          <p:nvPr/>
        </p:nvSpPr>
        <p:spPr>
          <a:xfrm>
            <a:off x="202605" y="4155391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410C4E4-0CD9-4124-8FA2-CE8165D8E58A}"/>
              </a:ext>
            </a:extLst>
          </p:cNvPr>
          <p:cNvSpPr/>
          <p:nvPr/>
        </p:nvSpPr>
        <p:spPr>
          <a:xfrm>
            <a:off x="202605" y="4332342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453B881-7DD3-4961-8D4B-D875738282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889" y="4645187"/>
            <a:ext cx="4000608" cy="20171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47D4777-0BF3-4115-9947-AF5E1CC9D4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075" y="4359127"/>
            <a:ext cx="4153299" cy="4389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EF0A803-9C66-4E91-B06E-6BFE796F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491" y="4063154"/>
            <a:ext cx="2317751" cy="48979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88B00FC-1631-4106-936F-B3B8DBECB9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5591" y="4063335"/>
            <a:ext cx="1113330" cy="48961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7EBB687-555F-4A4D-97A3-7C8EE61E4EEA}"/>
              </a:ext>
            </a:extLst>
          </p:cNvPr>
          <p:cNvSpPr/>
          <p:nvPr/>
        </p:nvSpPr>
        <p:spPr>
          <a:xfrm>
            <a:off x="4521778" y="4155391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A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1D6F3D-AFF3-473F-9807-BC7487E15955}"/>
              </a:ext>
            </a:extLst>
          </p:cNvPr>
          <p:cNvSpPr/>
          <p:nvPr/>
        </p:nvSpPr>
        <p:spPr>
          <a:xfrm>
            <a:off x="4521778" y="4332342"/>
            <a:ext cx="141184" cy="14771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chemeClr val="bg1"/>
                </a:solidFill>
              </a:rPr>
              <a:t>B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F481C48-7B74-4603-BDE2-804C06FEFA22}"/>
              </a:ext>
            </a:extLst>
          </p:cNvPr>
          <p:cNvSpPr/>
          <p:nvPr/>
        </p:nvSpPr>
        <p:spPr>
          <a:xfrm>
            <a:off x="4518958" y="1075506"/>
            <a:ext cx="141184" cy="14771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rgbClr val="002060"/>
                </a:solidFill>
              </a:rPr>
              <a:t>A</a:t>
            </a:r>
            <a:endParaRPr lang="ko-KR" altLang="en-US" sz="800" b="1">
              <a:solidFill>
                <a:srgbClr val="00206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A52C6A0-725C-4160-9A05-586753101857}"/>
              </a:ext>
            </a:extLst>
          </p:cNvPr>
          <p:cNvSpPr/>
          <p:nvPr/>
        </p:nvSpPr>
        <p:spPr>
          <a:xfrm>
            <a:off x="4518958" y="1252457"/>
            <a:ext cx="141184" cy="14771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solidFill>
                  <a:srgbClr val="002060"/>
                </a:solidFill>
              </a:rPr>
              <a:t>B</a:t>
            </a:r>
            <a:endParaRPr lang="ko-KR" altLang="en-US" sz="800" b="1">
              <a:solidFill>
                <a:srgbClr val="00206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6E670B1-95E1-4459-8FCA-E869BFF58E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7491" y="1605222"/>
            <a:ext cx="3984522" cy="19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25468"/>
      </p:ext>
    </p:extLst>
  </p:cSld>
  <p:clrMapOvr>
    <a:masterClrMapping/>
  </p:clrMapOvr>
</p:sld>
</file>

<file path=ppt/theme/theme1.xml><?xml version="1.0" encoding="utf-8"?>
<a:theme xmlns:a="http://schemas.openxmlformats.org/drawingml/2006/main" name="원자력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CLIDSOFT 마스터서식2.potx" id="{BA779490-605F-4E9E-9381-1C70C55F1D80}" vid="{E083CD28-B60B-4F96-831A-672C869AD1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EUCLIDSOFT 마스터서식2</Template>
  <TotalTime>5457</TotalTime>
  <Words>221</Words>
  <Application>Microsoft Office PowerPoint</Application>
  <PresentationFormat>A4 용지(210x297mm)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KoPub돋움체 Bold</vt:lpstr>
      <vt:lpstr>KoPub돋움체 Medium</vt:lpstr>
      <vt:lpstr>KoPub바탕체 Bold</vt:lpstr>
      <vt:lpstr>나눔고딕</vt:lpstr>
      <vt:lpstr>나눔바른고딕</vt:lpstr>
      <vt:lpstr>맑은 고딕</vt:lpstr>
      <vt:lpstr>Arial</vt:lpstr>
      <vt:lpstr>Calibri</vt:lpstr>
      <vt:lpstr>원자력테마</vt:lpstr>
      <vt:lpstr>다차원분석플랫폼 구축 회의자료 (Multi-dimensional Network Analysis Intro.)</vt:lpstr>
      <vt:lpstr>IRIS 다차원네트워크분석 소개</vt:lpstr>
      <vt:lpstr>IRIS 다차원네트워크분석 소개</vt:lpstr>
      <vt:lpstr>IRIS 다차원네트워크분석 소개</vt:lpstr>
      <vt:lpstr>IRIS 다차원네트워크분석 시각화</vt:lpstr>
      <vt:lpstr>IRIS 다차원네트워크분석 시각화</vt:lpstr>
      <vt:lpstr>IRIS 다차원네트워크분석 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특허 소시오큐브 프로토타입 소개 (Patent Socio-cube Prototype Intro.)</dc:title>
  <dc:creator>우현종</dc:creator>
  <cp:lastModifiedBy>Woo HyunJong</cp:lastModifiedBy>
  <cp:revision>267</cp:revision>
  <cp:lastPrinted>2021-12-20T06:28:42Z</cp:lastPrinted>
  <dcterms:created xsi:type="dcterms:W3CDTF">2020-03-12T01:55:32Z</dcterms:created>
  <dcterms:modified xsi:type="dcterms:W3CDTF">2022-01-27T09:59:59Z</dcterms:modified>
</cp:coreProperties>
</file>