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4" r:id="rId5"/>
    <p:sldId id="276" r:id="rId6"/>
    <p:sldId id="279" r:id="rId7"/>
    <p:sldId id="294" r:id="rId8"/>
    <p:sldId id="293" r:id="rId9"/>
    <p:sldId id="283" r:id="rId10"/>
    <p:sldId id="277" r:id="rId11"/>
    <p:sldId id="297" r:id="rId12"/>
    <p:sldId id="287" r:id="rId13"/>
    <p:sldId id="275" r:id="rId14"/>
    <p:sldId id="299" r:id="rId15"/>
    <p:sldId id="303" r:id="rId16"/>
    <p:sldId id="304" r:id="rId17"/>
    <p:sldId id="305" r:id="rId18"/>
    <p:sldId id="307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782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631087" y="1211111"/>
            <a:ext cx="10625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반려동물 미용 예약 웹사이트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“Pet Grooming Hub”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7587915" y="5342089"/>
            <a:ext cx="4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GPT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그만 </a:t>
            </a: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쓰조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이동혁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전은평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245999" y="4644190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ChatGPT - 나무위키">
            <a:extLst>
              <a:ext uri="{FF2B5EF4-FFF2-40B4-BE49-F238E27FC236}">
                <a16:creationId xmlns:a16="http://schemas.microsoft.com/office/drawing/2014/main" id="{2558C545-40D0-EB0A-372E-F2795A01D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ChatGPT - 나무위키">
            <a:extLst>
              <a:ext uri="{FF2B5EF4-FFF2-40B4-BE49-F238E27FC236}">
                <a16:creationId xmlns:a16="http://schemas.microsoft.com/office/drawing/2014/main" id="{8AABB86A-0E68-DF9F-985F-E7E392E0F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5515" y="5342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ChatGPT - 나무위키">
            <a:extLst>
              <a:ext uri="{FF2B5EF4-FFF2-40B4-BE49-F238E27FC236}">
                <a16:creationId xmlns:a16="http://schemas.microsoft.com/office/drawing/2014/main" id="{6626CB42-11DF-09CC-ADCD-3C53F2E4A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237DF2-949A-3042-138C-83BF04A5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12" y="5288258"/>
            <a:ext cx="643338" cy="5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예상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4520423"/>
            <a:ext cx="9881937" cy="2064861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2479438" y="4855677"/>
            <a:ext cx="7292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사용자 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데이터 기반의 의사결정 가능</a:t>
            </a:r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판매자 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예약시스템을 통한 매출관리 편의성 증가 </a:t>
            </a:r>
          </a:p>
          <a:p>
            <a:r>
              <a:rPr lang="ko-KR" altLang="en-US" sz="24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34" y="1542473"/>
            <a:ext cx="3893088" cy="2825549"/>
          </a:xfrm>
          <a:prstGeom prst="rect">
            <a:avLst/>
          </a:prstGeom>
        </p:spPr>
      </p:pic>
      <p:pic>
        <p:nvPicPr>
          <p:cNvPr id="1026" name="Picture 2" descr="Animal paw print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1911927"/>
            <a:ext cx="1294534" cy="12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예상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4783190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1538587" y="4928783"/>
            <a:ext cx="6702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사용자 관리</a:t>
            </a:r>
            <a:r>
              <a:rPr lang="en-US" altLang="ko-KR" sz="2400" b="1" dirty="0">
                <a:latin typeface="+mj-ea"/>
                <a:ea typeface="+mj-ea"/>
              </a:rPr>
              <a:t>	: </a:t>
            </a:r>
            <a:r>
              <a:rPr lang="ko-KR" altLang="en-US" sz="2400" b="1" dirty="0">
                <a:latin typeface="+mj-ea"/>
                <a:ea typeface="+mj-ea"/>
              </a:rPr>
              <a:t>회원가입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프로필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예약 관리 </a:t>
            </a:r>
            <a:r>
              <a:rPr lang="en-US" altLang="ko-KR" sz="2400" b="1" dirty="0">
                <a:latin typeface="+mj-ea"/>
                <a:ea typeface="+mj-ea"/>
              </a:rPr>
              <a:t>	: </a:t>
            </a:r>
            <a:r>
              <a:rPr lang="ko-KR" altLang="en-US" sz="2400" b="1" dirty="0">
                <a:latin typeface="+mj-ea"/>
                <a:ea typeface="+mj-ea"/>
              </a:rPr>
              <a:t>예약 취소 기능 </a:t>
            </a:r>
            <a:r>
              <a:rPr lang="en-US" altLang="ko-KR" sz="2400" b="1" dirty="0">
                <a:latin typeface="+mj-ea"/>
                <a:ea typeface="+mj-ea"/>
              </a:rPr>
              <a:t>/ </a:t>
            </a:r>
            <a:r>
              <a:rPr lang="ko-KR" altLang="en-US" sz="2400" b="1" dirty="0">
                <a:latin typeface="+mj-ea"/>
                <a:ea typeface="+mj-ea"/>
              </a:rPr>
              <a:t>예약 내역 표시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리뷰 관리</a:t>
            </a:r>
            <a:r>
              <a:rPr lang="en-US" altLang="ko-KR" sz="2400" b="1" dirty="0">
                <a:latin typeface="+mj-ea"/>
                <a:ea typeface="+mj-ea"/>
              </a:rPr>
              <a:t>	: </a:t>
            </a:r>
            <a:r>
              <a:rPr lang="ko-KR" altLang="en-US" sz="2400" b="1" dirty="0">
                <a:latin typeface="+mj-ea"/>
                <a:ea typeface="+mj-ea"/>
              </a:rPr>
              <a:t>리뷰 작성 및 </a:t>
            </a:r>
            <a:r>
              <a:rPr lang="ko-KR" altLang="en-US" sz="2400" b="1" dirty="0" err="1">
                <a:latin typeface="+mj-ea"/>
                <a:ea typeface="+mj-ea"/>
              </a:rPr>
              <a:t>별점</a:t>
            </a:r>
            <a:r>
              <a:rPr lang="ko-KR" altLang="en-US" sz="2400" b="1" dirty="0">
                <a:latin typeface="+mj-ea"/>
                <a:ea typeface="+mj-ea"/>
              </a:rPr>
              <a:t> 기능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827D17-968C-5431-F695-D20AA6310A6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8" y="925157"/>
            <a:ext cx="2160000" cy="324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50ED8-D542-DC6F-EE7B-DF73D814FF6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26" y="924603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B7FB9E-1FC2-4182-32B0-AE017A0C101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74" y="934617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D0E0FA-5B82-32F3-2D73-C6359B1B1C8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75422" y="924603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669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431295" cy="4483771"/>
            <a:chOff x="6817895" y="310803"/>
            <a:chExt cx="543129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4312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기능 명세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기술 스택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213795" y="2913502"/>
            <a:ext cx="2335597" cy="11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회원가입</a:t>
            </a:r>
            <a:r>
              <a:rPr lang="en-US" altLang="ko-KR" sz="3200" b="1" kern="100" dirty="0"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 로그인</a:t>
            </a:r>
            <a:endParaRPr lang="en-US" altLang="ko-KR" sz="32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171374" y="2913502"/>
            <a:ext cx="2529830" cy="11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리뷰관리</a:t>
            </a:r>
            <a:r>
              <a:rPr lang="en-US" altLang="ko-KR" sz="3200" b="1" kern="100" dirty="0">
                <a:latin typeface="+mj-ea"/>
                <a:ea typeface="+mj-ea"/>
                <a:cs typeface="Times New Roman" panose="02020603050405020304" pitchFamily="18" charset="0"/>
              </a:rPr>
              <a:t>/ </a:t>
            </a: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리뷰 작성</a:t>
            </a:r>
            <a:endParaRPr lang="en-US" altLang="ko-KR" sz="32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790614" y="2940304"/>
            <a:ext cx="2471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예약 관리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예약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6637-C318-1F07-C487-99AC239B9417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E3FE9-6923-0EDF-9268-53C722780496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기능 명세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19FEC-EA5D-3065-0F48-30734991159B}"/>
              </a:ext>
            </a:extLst>
          </p:cNvPr>
          <p:cNvCxnSpPr>
            <a:cxnSpLocks/>
          </p:cNvCxnSpPr>
          <p:nvPr/>
        </p:nvCxnSpPr>
        <p:spPr>
          <a:xfrm>
            <a:off x="0" y="122322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기술 스택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425268" y="3935970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2371899" y="4086797"/>
            <a:ext cx="74321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Spring : </a:t>
            </a:r>
            <a:r>
              <a:rPr lang="ko-KR" altLang="en-US" sz="2400" b="1" dirty="0" err="1">
                <a:latin typeface="+mj-ea"/>
                <a:ea typeface="+mj-ea"/>
              </a:rPr>
              <a:t>백엔드</a:t>
            </a:r>
            <a:r>
              <a:rPr lang="ko-KR" altLang="en-US" sz="2400" b="1" dirty="0">
                <a:latin typeface="+mj-ea"/>
                <a:ea typeface="+mj-ea"/>
              </a:rPr>
              <a:t> 서버 및 비즈니스 로직 구현</a:t>
            </a:r>
          </a:p>
          <a:p>
            <a:r>
              <a:rPr lang="en-US" altLang="ko-KR" sz="2400" b="1" dirty="0">
                <a:latin typeface="+mj-ea"/>
                <a:ea typeface="+mj-ea"/>
              </a:rPr>
              <a:t>MySQL : </a:t>
            </a:r>
            <a:r>
              <a:rPr lang="ko-KR" altLang="en-US" sz="2400" b="1" dirty="0">
                <a:latin typeface="+mj-ea"/>
                <a:ea typeface="+mj-ea"/>
              </a:rPr>
              <a:t>데이터베이스 스키마 및 쿼리 구현</a:t>
            </a:r>
          </a:p>
          <a:p>
            <a:r>
              <a:rPr lang="en-US" altLang="ko-KR" sz="2400" b="1" dirty="0">
                <a:latin typeface="+mj-ea"/>
                <a:ea typeface="+mj-ea"/>
              </a:rPr>
              <a:t>Vue.js : </a:t>
            </a:r>
            <a:r>
              <a:rPr lang="ko-KR" altLang="en-US" sz="2400" b="1" dirty="0" err="1">
                <a:latin typeface="+mj-ea"/>
                <a:ea typeface="+mj-ea"/>
              </a:rPr>
              <a:t>프론트엔드</a:t>
            </a:r>
            <a:r>
              <a:rPr lang="ko-KR" altLang="en-US" sz="2400" b="1" dirty="0">
                <a:latin typeface="+mj-ea"/>
                <a:ea typeface="+mj-ea"/>
              </a:rPr>
              <a:t> 사용자 인터페이스 및 기능 구현</a:t>
            </a: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A833A5-62A1-2E76-58B4-7B57122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25" y="1715421"/>
            <a:ext cx="1555233" cy="15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EF1ED05-B35B-608E-6BE3-EC41CC73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34" y="1667933"/>
            <a:ext cx="2641600" cy="17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19AC32A7-9E28-1D76-19E6-85165380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10" y="1611500"/>
            <a:ext cx="3213951" cy="19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5746106" y="853804"/>
            <a:ext cx="6612708" cy="4520717"/>
            <a:chOff x="5746106" y="292330"/>
            <a:chExt cx="6612708" cy="452071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5912921" y="292330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5746106" y="3377949"/>
              <a:ext cx="66127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일정 및 마일스톤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리소스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5912921" y="4564775"/>
              <a:ext cx="62790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5912921" y="4813047"/>
              <a:ext cx="627907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14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E3FE9-6923-0EDF-9268-53C722780496}"/>
              </a:ext>
            </a:extLst>
          </p:cNvPr>
          <p:cNvSpPr txBox="1"/>
          <p:nvPr/>
        </p:nvSpPr>
        <p:spPr>
          <a:xfrm>
            <a:off x="0" y="300424"/>
            <a:ext cx="775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05. -1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프로젝트 일정 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마일스톤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??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대충 </a:t>
            </a:r>
            <a:r>
              <a:rPr lang="ko-KR" altLang="en-US" sz="2800" b="1" spc="-300" dirty="0" err="1">
                <a:solidFill>
                  <a:schemeClr val="accent1"/>
                </a:solidFill>
                <a:latin typeface="+mj-ea"/>
                <a:ea typeface="+mj-ea"/>
              </a:rPr>
              <a:t>이런식으로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) 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19FEC-EA5D-3065-0F48-30734991159B}"/>
              </a:ext>
            </a:extLst>
          </p:cNvPr>
          <p:cNvCxnSpPr>
            <a:cxnSpLocks/>
          </p:cNvCxnSpPr>
          <p:nvPr/>
        </p:nvCxnSpPr>
        <p:spPr>
          <a:xfrm>
            <a:off x="0" y="122322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6F962FD9-14C5-08F2-800A-7FD9EC1975E1}"/>
              </a:ext>
            </a:extLst>
          </p:cNvPr>
          <p:cNvSpPr/>
          <p:nvPr/>
        </p:nvSpPr>
        <p:spPr>
          <a:xfrm>
            <a:off x="1300340" y="4581212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CF73C-F2F3-B8D1-1266-09D74353824D}"/>
              </a:ext>
            </a:extLst>
          </p:cNvPr>
          <p:cNvSpPr txBox="1"/>
          <p:nvPr/>
        </p:nvSpPr>
        <p:spPr>
          <a:xfrm>
            <a:off x="2345614" y="4466642"/>
            <a:ext cx="75007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**</a:t>
            </a:r>
            <a:r>
              <a:rPr lang="ko-KR" altLang="en-US" sz="2400" b="1" dirty="0">
                <a:latin typeface="+mj-ea"/>
                <a:ea typeface="+mj-ea"/>
              </a:rPr>
              <a:t>여기에 상세설명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마일스톤</a:t>
            </a:r>
            <a:r>
              <a:rPr lang="en-US" altLang="ko-KR" sz="2400" b="1" dirty="0">
                <a:latin typeface="+mj-ea"/>
                <a:ea typeface="+mj-ea"/>
              </a:rPr>
              <a:t>) </a:t>
            </a:r>
            <a:r>
              <a:rPr lang="ko-KR" altLang="en-US" sz="2400" b="1" dirty="0">
                <a:latin typeface="+mj-ea"/>
                <a:ea typeface="+mj-ea"/>
              </a:rPr>
              <a:t>을 쓰기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  <a:ea typeface="+mj-ea"/>
              </a:rPr>
              <a:t>15~17 : </a:t>
            </a:r>
            <a:r>
              <a:rPr lang="ko-KR" altLang="en-US" sz="2400" b="1" dirty="0" err="1">
                <a:latin typeface="+mj-ea"/>
                <a:ea typeface="+mj-ea"/>
              </a:rPr>
              <a:t>백엔드</a:t>
            </a:r>
            <a:r>
              <a:rPr lang="ko-KR" altLang="en-US" sz="2400" b="1" dirty="0">
                <a:latin typeface="+mj-ea"/>
                <a:ea typeface="+mj-ea"/>
              </a:rPr>
              <a:t> 서버 및 비즈니스 로직 구현</a:t>
            </a:r>
          </a:p>
          <a:p>
            <a:r>
              <a:rPr lang="en-US" altLang="ko-KR" sz="2400" b="1" dirty="0">
                <a:latin typeface="+mj-ea"/>
                <a:ea typeface="+mj-ea"/>
              </a:rPr>
              <a:t>19~21 : </a:t>
            </a:r>
            <a:r>
              <a:rPr lang="ko-KR" altLang="en-US" sz="2400" b="1" dirty="0">
                <a:latin typeface="+mj-ea"/>
                <a:ea typeface="+mj-ea"/>
              </a:rPr>
              <a:t>데이터베이스 스키마 및 쿼리 구현</a:t>
            </a:r>
          </a:p>
          <a:p>
            <a:r>
              <a:rPr lang="en-US" altLang="ko-KR" sz="2400" b="1" dirty="0">
                <a:latin typeface="+mj-ea"/>
                <a:ea typeface="+mj-ea"/>
              </a:rPr>
              <a:t>22~24 : </a:t>
            </a:r>
            <a:r>
              <a:rPr lang="ko-KR" altLang="en-US" sz="2400" b="1" dirty="0" err="1">
                <a:latin typeface="+mj-ea"/>
                <a:ea typeface="+mj-ea"/>
              </a:rPr>
              <a:t>프론트엔드</a:t>
            </a:r>
            <a:r>
              <a:rPr lang="ko-KR" altLang="en-US" sz="2400" b="1" dirty="0">
                <a:latin typeface="+mj-ea"/>
                <a:ea typeface="+mj-ea"/>
              </a:rPr>
              <a:t> 사용자 인터페이스 및 기능 구현</a:t>
            </a: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B36621-B7CF-820A-7CC4-E6774D9F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8" y="1524965"/>
            <a:ext cx="9876787" cy="222480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571907-A290-57BB-5DBB-CB975ED4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38" y="1065199"/>
            <a:ext cx="9876787" cy="51395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882D70F2-741A-390F-B3DE-D2A9208B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2FA083F6-2561-1751-A530-2628C93F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8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FE968AC6-B710-340E-4C8F-E7066131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291118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591142B-8030-92E4-09EF-82F2C53C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2E5D3DC9-D74E-0E1D-6819-D447B541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6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99E2028-F641-4EB4-E89F-3234E113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28CE6870-F358-C678-77E3-BE6CEB0B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8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5EA6E135-7781-F465-DE6C-59437C28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43" y="3022522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88164E68-68B9-28E5-D259-80D28F7A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0" y="3022522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B111ACB1-B60C-86EA-0B70-FEB13DE6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58" y="3081953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C24DDF8F-FA22-7383-B6A8-1816D05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61" y="3024128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2C96BB7-2ABA-8401-1068-04933D02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34" y="2901490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FEF2BE0F-6095-E3C5-C5E6-82B65C6B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909" y="291118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A6199CCA-3AA5-9CA8-866D-E6194BCC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15" y="3022522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id="{AD683B25-5702-C063-2A31-77676187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42" y="3022522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1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24710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05-2 :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프로젝트 초기 설정 및 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DB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260E34CF-E740-D497-EC33-A6AE32FC3EA9}"/>
              </a:ext>
            </a:extLst>
          </p:cNvPr>
          <p:cNvSpPr/>
          <p:nvPr/>
        </p:nvSpPr>
        <p:spPr>
          <a:xfrm>
            <a:off x="786408" y="1139635"/>
            <a:ext cx="9881937" cy="497603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F83D7A2-B11C-BFCC-DE4A-C8931815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30" y="3252514"/>
            <a:ext cx="934378" cy="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5945C3-13C5-8BA9-E460-3AFEB826FA54}"/>
              </a:ext>
            </a:extLst>
          </p:cNvPr>
          <p:cNvSpPr txBox="1"/>
          <p:nvPr/>
        </p:nvSpPr>
        <p:spPr>
          <a:xfrm>
            <a:off x="2746337" y="3180158"/>
            <a:ext cx="6125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**MySQL</a:t>
            </a:r>
          </a:p>
          <a:p>
            <a:r>
              <a:rPr lang="ko-KR" altLang="en-US" sz="1800" b="1" dirty="0">
                <a:latin typeface="+mj-ea"/>
                <a:ea typeface="+mj-ea"/>
              </a:rPr>
              <a:t>데이터베이스를 설계 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sz="1800" b="1" dirty="0">
                <a:latin typeface="+mj-ea"/>
                <a:ea typeface="+mj-ea"/>
              </a:rPr>
              <a:t>필요한 테이블을 생성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데이터 액세스 계층 구현</a:t>
            </a:r>
            <a:r>
              <a:rPr lang="en-US" altLang="ko-KR" b="1" dirty="0">
                <a:latin typeface="+mj-ea"/>
                <a:ea typeface="+mj-ea"/>
              </a:rPr>
              <a:t>`</a:t>
            </a:r>
            <a:endParaRPr lang="ko-KR" altLang="en-US" sz="1800" b="1" dirty="0">
              <a:latin typeface="+mj-ea"/>
              <a:ea typeface="+mj-ea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9189E1E-D659-AF1D-25A3-F107FF55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97" y="4840953"/>
            <a:ext cx="622918" cy="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sic Icons - Free SVG &amp; PNG Basic Images - Noun Project">
            <a:extLst>
              <a:ext uri="{FF2B5EF4-FFF2-40B4-BE49-F238E27FC236}">
                <a16:creationId xmlns:a16="http://schemas.microsoft.com/office/drawing/2014/main" id="{347C7F68-07F7-EE0C-C9A5-B86747AD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06" y="157575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A96E8A-29F9-64E0-717A-03EB2E42C814}"/>
              </a:ext>
            </a:extLst>
          </p:cNvPr>
          <p:cNvSpPr txBox="1"/>
          <p:nvPr/>
        </p:nvSpPr>
        <p:spPr>
          <a:xfrm>
            <a:off x="2708405" y="1484837"/>
            <a:ext cx="6125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**</a:t>
            </a:r>
            <a:r>
              <a:rPr lang="ko-KR" altLang="en-US" sz="1800" b="1" dirty="0">
                <a:latin typeface="+mj-ea"/>
                <a:ea typeface="+mj-ea"/>
              </a:rPr>
              <a:t>초기설정 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요구사항 분석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sz="1800" b="1" dirty="0">
                <a:latin typeface="+mj-ea"/>
                <a:ea typeface="+mj-ea"/>
              </a:rPr>
              <a:t>프로젝트 디렉토리 구조 설정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개발환경 설정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sz="1800" b="1" dirty="0">
                <a:latin typeface="+mj-ea"/>
                <a:ea typeface="+mj-ea"/>
              </a:rPr>
              <a:t>프로젝트 관리를 위해 </a:t>
            </a:r>
            <a:r>
              <a:rPr lang="en-US" altLang="ko-KR" sz="1800" b="1" dirty="0">
                <a:latin typeface="+mj-ea"/>
                <a:ea typeface="+mj-ea"/>
              </a:rPr>
              <a:t>Git </a:t>
            </a:r>
            <a:r>
              <a:rPr lang="ko-KR" altLang="en-US" sz="1800" b="1" dirty="0">
                <a:latin typeface="+mj-ea"/>
                <a:ea typeface="+mj-ea"/>
              </a:rPr>
              <a:t>활용</a:t>
            </a: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6BC54-33DC-0839-6807-DCE7893B957A}"/>
              </a:ext>
            </a:extLst>
          </p:cNvPr>
          <p:cNvSpPr txBox="1"/>
          <p:nvPr/>
        </p:nvSpPr>
        <p:spPr>
          <a:xfrm>
            <a:off x="2746337" y="4673820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**Spring </a:t>
            </a:r>
            <a:r>
              <a:rPr lang="ko-KR" altLang="en-US" sz="1800" b="1" dirty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sz="1800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비즈니스 로직 구현 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데이터 베이스 스키마 설계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필요한 테이블과 관계 정의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471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50559"/>
            <a:ext cx="495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05-2 :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백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 / 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프론트 연동 및 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API 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945C3-13C5-8BA9-E460-3AFEB826FA54}"/>
              </a:ext>
            </a:extLst>
          </p:cNvPr>
          <p:cNvSpPr txBox="1"/>
          <p:nvPr/>
        </p:nvSpPr>
        <p:spPr>
          <a:xfrm>
            <a:off x="2896703" y="2928725"/>
            <a:ext cx="519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**</a:t>
            </a:r>
            <a:r>
              <a:rPr lang="en-US" altLang="ko-KR" sz="1800" b="1" dirty="0" err="1">
                <a:latin typeface="+mj-ea"/>
                <a:ea typeface="+mj-ea"/>
              </a:rPr>
              <a:t>RestAPI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설계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sz="1800" b="1" dirty="0">
                <a:latin typeface="+mj-ea"/>
                <a:ea typeface="+mj-ea"/>
              </a:rPr>
              <a:t>데이터 액세스 계층 구현 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비즈니스 로직 및 데이터 처리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96E8A-29F9-64E0-717A-03EB2E42C814}"/>
              </a:ext>
            </a:extLst>
          </p:cNvPr>
          <p:cNvSpPr txBox="1"/>
          <p:nvPr/>
        </p:nvSpPr>
        <p:spPr>
          <a:xfrm>
            <a:off x="2775091" y="1535149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**Vue</a:t>
            </a:r>
            <a:r>
              <a:rPr lang="ko-KR" altLang="en-US" sz="1800" b="1" dirty="0">
                <a:latin typeface="+mj-ea"/>
                <a:ea typeface="+mj-ea"/>
              </a:rPr>
              <a:t> 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Vue.js </a:t>
            </a:r>
            <a:r>
              <a:rPr lang="ko-KR" altLang="en-US" b="1" dirty="0">
                <a:latin typeface="+mj-ea"/>
                <a:ea typeface="+mj-ea"/>
              </a:rPr>
              <a:t>폴더 구조 설계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sz="1800" b="1" dirty="0">
                <a:latin typeface="+mj-ea"/>
                <a:ea typeface="+mj-ea"/>
              </a:rPr>
              <a:t>디렉토리 지정</a:t>
            </a: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6BC54-33DC-0839-6807-DCE7893B957A}"/>
              </a:ext>
            </a:extLst>
          </p:cNvPr>
          <p:cNvSpPr txBox="1"/>
          <p:nvPr/>
        </p:nvSpPr>
        <p:spPr>
          <a:xfrm>
            <a:off x="2775091" y="4417986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**</a:t>
            </a:r>
            <a:r>
              <a:rPr lang="ko-KR" altLang="en-US" sz="1800" b="1" dirty="0">
                <a:latin typeface="+mj-ea"/>
                <a:ea typeface="+mj-ea"/>
              </a:rPr>
              <a:t>프론트 엔드 </a:t>
            </a:r>
            <a:r>
              <a:rPr lang="en-US" altLang="ko-KR" b="1" dirty="0">
                <a:latin typeface="+mj-ea"/>
                <a:ea typeface="+mj-ea"/>
              </a:rPr>
              <a:t>API </a:t>
            </a:r>
            <a:r>
              <a:rPr lang="ko-KR" altLang="en-US" b="1" dirty="0">
                <a:latin typeface="+mj-ea"/>
                <a:ea typeface="+mj-ea"/>
              </a:rPr>
              <a:t>통합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sz="1800" b="1" dirty="0">
                <a:latin typeface="+mj-ea"/>
                <a:ea typeface="+mj-ea"/>
              </a:rPr>
              <a:t>- API</a:t>
            </a:r>
            <a:r>
              <a:rPr lang="ko-KR" altLang="en-US" sz="1800" b="1" dirty="0">
                <a:latin typeface="+mj-ea"/>
                <a:ea typeface="+mj-ea"/>
              </a:rPr>
              <a:t>를 호출하고 데이터를 표시 </a:t>
            </a:r>
            <a:r>
              <a:rPr lang="en-US" altLang="ko-KR" sz="1800" b="1" dirty="0">
                <a:latin typeface="+mj-ea"/>
                <a:ea typeface="+mj-ea"/>
              </a:rPr>
              <a:t/>
            </a:r>
            <a:br>
              <a:rPr lang="en-US" altLang="ko-KR" sz="1800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- UI</a:t>
            </a:r>
            <a:r>
              <a:rPr lang="ko-KR" altLang="en-US" b="1" dirty="0">
                <a:latin typeface="+mj-ea"/>
                <a:ea typeface="+mj-ea"/>
              </a:rPr>
              <a:t>와 </a:t>
            </a:r>
            <a:r>
              <a:rPr lang="en-US" altLang="ko-KR" b="1" dirty="0">
                <a:latin typeface="+mj-ea"/>
                <a:ea typeface="+mj-ea"/>
              </a:rPr>
              <a:t>API</a:t>
            </a:r>
            <a:r>
              <a:rPr lang="ko-KR" altLang="en-US" b="1" dirty="0">
                <a:latin typeface="+mj-ea"/>
                <a:ea typeface="+mj-ea"/>
              </a:rPr>
              <a:t>통신을 연결하여 웹 애플리케이션을 완성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61F0CF68-E80A-667E-EC81-496E7F9B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13" y="168020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t API icon PNG and SVG Vector Free Download">
            <a:extLst>
              <a:ext uri="{FF2B5EF4-FFF2-40B4-BE49-F238E27FC236}">
                <a16:creationId xmlns:a16="http://schemas.microsoft.com/office/drawing/2014/main" id="{53FDEE9D-46A6-0D51-DDDE-E2FE9236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90" y="2982032"/>
            <a:ext cx="842240" cy="6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ck, front, sets icon - Download on Iconfinder">
            <a:extLst>
              <a:ext uri="{FF2B5EF4-FFF2-40B4-BE49-F238E27FC236}">
                <a16:creationId xmlns:a16="http://schemas.microsoft.com/office/drawing/2014/main" id="{810CC4B1-3797-DB4B-66EA-56E86B1C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18" y="4374938"/>
            <a:ext cx="988021" cy="98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2AD86BA-3D53-667F-59DA-E1CF4D13B3FF}"/>
              </a:ext>
            </a:extLst>
          </p:cNvPr>
          <p:cNvSpPr/>
          <p:nvPr/>
        </p:nvSpPr>
        <p:spPr>
          <a:xfrm>
            <a:off x="786408" y="1139635"/>
            <a:ext cx="9881937" cy="497603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731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245848" y="1208047"/>
            <a:ext cx="3564278" cy="1189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022AD-C431-544E-BCCD-E2C4CBC982F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71FE81-9D65-8370-A0E6-2C1B35447D6F}"/>
              </a:ext>
            </a:extLst>
          </p:cNvPr>
          <p:cNvSpPr txBox="1"/>
          <p:nvPr/>
        </p:nvSpPr>
        <p:spPr>
          <a:xfrm>
            <a:off x="144378" y="245453"/>
            <a:ext cx="493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05-3. 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예산 및 리소스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수정 필요</a:t>
            </a:r>
            <a:r>
              <a:rPr lang="en-US" altLang="ko-KR" sz="2800" b="1" spc="-300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B8DD19-13F9-44BB-370F-BFD60811C8F7}"/>
              </a:ext>
            </a:extLst>
          </p:cNvPr>
          <p:cNvSpPr/>
          <p:nvPr/>
        </p:nvSpPr>
        <p:spPr>
          <a:xfrm>
            <a:off x="1163052" y="4448377"/>
            <a:ext cx="3729870" cy="1318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86A9F-E5B1-3BD0-89FB-D81A10DDC2CE}"/>
              </a:ext>
            </a:extLst>
          </p:cNvPr>
          <p:cNvSpPr txBox="1"/>
          <p:nvPr/>
        </p:nvSpPr>
        <p:spPr>
          <a:xfrm>
            <a:off x="1245848" y="4843261"/>
            <a:ext cx="3454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하드웨어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소프트 </a:t>
            </a:r>
            <a:r>
              <a:rPr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웨어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기타 리소스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1,000,000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396A-81C3-361B-E30B-D5A9C4FBE560}"/>
              </a:ext>
            </a:extLst>
          </p:cNvPr>
          <p:cNvSpPr/>
          <p:nvPr/>
        </p:nvSpPr>
        <p:spPr>
          <a:xfrm>
            <a:off x="6933198" y="2982850"/>
            <a:ext cx="4095750" cy="807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A3C19-A685-FA66-3A0C-29F2E616CE9A}"/>
              </a:ext>
            </a:extLst>
          </p:cNvPr>
          <p:cNvSpPr txBox="1"/>
          <p:nvPr/>
        </p:nvSpPr>
        <p:spPr>
          <a:xfrm>
            <a:off x="8298835" y="3070479"/>
            <a:ext cx="136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Total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2,000,000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44E5B-4F2A-28D6-76EB-5134655D19FE}"/>
              </a:ext>
            </a:extLst>
          </p:cNvPr>
          <p:cNvSpPr/>
          <p:nvPr/>
        </p:nvSpPr>
        <p:spPr>
          <a:xfrm>
            <a:off x="1163052" y="2809361"/>
            <a:ext cx="3729870" cy="11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91416-5F7F-83FB-ACE8-4F3EAE384802}"/>
              </a:ext>
            </a:extLst>
          </p:cNvPr>
          <p:cNvSpPr txBox="1"/>
          <p:nvPr/>
        </p:nvSpPr>
        <p:spPr>
          <a:xfrm>
            <a:off x="2125335" y="2977697"/>
            <a:ext cx="180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2 : </a:t>
            </a:r>
            <a:r>
              <a:rPr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전은평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A4CFB1-1092-44AF-974D-A8A59A7EC337}"/>
              </a:ext>
            </a:extLst>
          </p:cNvPr>
          <p:cNvSpPr txBox="1"/>
          <p:nvPr/>
        </p:nvSpPr>
        <p:spPr>
          <a:xfrm>
            <a:off x="2070593" y="1366172"/>
            <a:ext cx="1805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1 :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이동혁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Plus sign - Free signs icons">
            <a:extLst>
              <a:ext uri="{FF2B5EF4-FFF2-40B4-BE49-F238E27FC236}">
                <a16:creationId xmlns:a16="http://schemas.microsoft.com/office/drawing/2014/main" id="{A3692933-E3D5-E457-FB65-3C72E8EB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2332583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lus sign - Free signs icons">
            <a:extLst>
              <a:ext uri="{FF2B5EF4-FFF2-40B4-BE49-F238E27FC236}">
                <a16:creationId xmlns:a16="http://schemas.microsoft.com/office/drawing/2014/main" id="{C51CEB6A-499B-148B-8D4D-D2E75965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3923199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l Sign Vector Art, Icons, and Graphics for Free Download">
            <a:extLst>
              <a:ext uri="{FF2B5EF4-FFF2-40B4-BE49-F238E27FC236}">
                <a16:creationId xmlns:a16="http://schemas.microsoft.com/office/drawing/2014/main" id="{1137F219-5AC0-1182-7FB7-30DC244F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61" y="3073147"/>
            <a:ext cx="711705" cy="7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365728" y="15154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094488" y="1453854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프로젝트 목표</a:t>
            </a:r>
            <a:r>
              <a:rPr lang="en-US" altLang="ko-KR" sz="2800" spc="-300" dirty="0">
                <a:solidFill>
                  <a:schemeClr val="accent1"/>
                </a:solidFill>
                <a:latin typeface="+mj-ea"/>
                <a:ea typeface="+mj-ea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시장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365728" y="25916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094488" y="2530072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문제 정의 </a:t>
            </a:r>
            <a:r>
              <a:rPr lang="en-US" altLang="ko-KR" sz="2800" spc="-300" dirty="0">
                <a:solidFill>
                  <a:schemeClr val="accent1"/>
                </a:solidFill>
                <a:latin typeface="+mj-ea"/>
                <a:ea typeface="+mj-ea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365728" y="366784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094488" y="3606290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예상효과</a:t>
            </a:r>
            <a:r>
              <a:rPr lang="en-US" altLang="ko-KR" sz="2800" spc="-300" dirty="0">
                <a:solidFill>
                  <a:schemeClr val="accent1"/>
                </a:solidFill>
                <a:latin typeface="+mj-ea"/>
                <a:ea typeface="+mj-ea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요구사항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365728" y="474406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094488" y="4682508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기능명세</a:t>
            </a:r>
            <a:r>
              <a:rPr lang="en-US" altLang="ko-KR" sz="2800" spc="-300" dirty="0">
                <a:solidFill>
                  <a:schemeClr val="accent1"/>
                </a:solidFill>
                <a:latin typeface="+mj-ea"/>
                <a:ea typeface="+mj-ea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 기술 스택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57F45-0B27-D730-6F39-8246CAF54715}"/>
              </a:ext>
            </a:extLst>
          </p:cNvPr>
          <p:cNvSpPr txBox="1"/>
          <p:nvPr/>
        </p:nvSpPr>
        <p:spPr>
          <a:xfrm>
            <a:off x="1365728" y="58202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BBD98-B4AD-37A8-C917-96842AA5FB9D}"/>
              </a:ext>
            </a:extLst>
          </p:cNvPr>
          <p:cNvSpPr txBox="1"/>
          <p:nvPr/>
        </p:nvSpPr>
        <p:spPr>
          <a:xfrm>
            <a:off x="2094488" y="5758726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일정 및 마일스톤</a:t>
            </a:r>
            <a:r>
              <a:rPr lang="en-US" altLang="ko-KR" sz="2800" spc="-300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800" spc="-300" dirty="0">
                <a:solidFill>
                  <a:schemeClr val="accent1"/>
                </a:solidFill>
                <a:latin typeface="+mj-ea"/>
                <a:ea typeface="+mj-ea"/>
              </a:rPr>
              <a:t>리소스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89617" cy="4483771"/>
            <a:chOff x="6817895" y="310803"/>
            <a:chExt cx="538961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89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프로젝트 목표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시장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657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목표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: 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반려동물 미용 정보 제공</a:t>
            </a:r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서비스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반려동물 소유자와 미용실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운영자를 연결하는 웹 애플리케이션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사용자가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별점과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리뷰를 기반으로 원하는 애견 미용실을 찾을 수 있도록 도와줍니다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>
            <a:cxnSpLocks/>
          </p:cNvCxnSpPr>
          <p:nvPr/>
        </p:nvCxnSpPr>
        <p:spPr>
          <a:xfrm flipV="1">
            <a:off x="9054789" y="2914759"/>
            <a:ext cx="0" cy="789453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9249640" y="2886692"/>
            <a:ext cx="0" cy="817520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10D31A-4B06-DE7B-2B7B-6A48CFB4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412" y="455493"/>
            <a:ext cx="4008563" cy="2236662"/>
          </a:xfrm>
          <a:prstGeom prst="rect">
            <a:avLst/>
          </a:prstGeom>
        </p:spPr>
      </p:pic>
      <p:pic>
        <p:nvPicPr>
          <p:cNvPr id="2050" name="Picture 2" descr="Why It's Worth Having Your Dog Groomed Professionally">
            <a:extLst>
              <a:ext uri="{FF2B5EF4-FFF2-40B4-BE49-F238E27FC236}">
                <a16:creationId xmlns:a16="http://schemas.microsoft.com/office/drawing/2014/main" id="{1451F421-8B7F-B628-4EF1-4B144DD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12" y="3898749"/>
            <a:ext cx="4008562" cy="22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반려동물 시장의 중요성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3546589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8117167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809436" y="5461286"/>
            <a:ext cx="292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반려동물 보유가구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7459969" y="5451082"/>
            <a:ext cx="3531736" cy="42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sz="20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반려동물 산업의 </a:t>
            </a:r>
            <a:r>
              <a:rPr lang="ko-KR" altLang="en-US" sz="20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지속적 성장</a:t>
            </a:r>
            <a:endParaRPr lang="en-US" altLang="ko-KR" sz="20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DC9F9A-9A9D-3E0A-7F36-44978696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9" y="1408451"/>
            <a:ext cx="5578261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015D1D-6D8F-FEDC-2422-CAB9F344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27" y="1023326"/>
            <a:ext cx="5096641" cy="40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13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문제 정의 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기회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657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7684169" y="2144033"/>
            <a:ext cx="401052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반려동물 미용의 경우 음식점등 일반 가게에 비해 </a:t>
            </a:r>
            <a:r>
              <a:rPr lang="ko-KR" altLang="en-US" sz="2300" b="1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별점</a:t>
            </a:r>
            <a:r>
              <a:rPr lang="en-US" altLang="ko-KR" sz="23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리뷰 서비스가 저조</a:t>
            </a: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반려동물 소유자 입장에서 적절한 미용 서비스</a:t>
            </a:r>
            <a:r>
              <a:rPr lang="en-US" altLang="ko-KR" sz="23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예약 관련의 불편함이 있음</a:t>
            </a: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12B4D-5FE9-5AB5-117F-ACDA0545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1837914"/>
            <a:ext cx="7276268" cy="35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기회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5619716" y="2448134"/>
            <a:ext cx="12634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+mj-ea"/>
                <a:ea typeface="+mj-ea"/>
              </a:rPr>
              <a:t>&gt;</a:t>
            </a:r>
            <a:endParaRPr lang="ko-KR" altLang="en-US" sz="120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3546589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8117167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7086253" y="1622076"/>
            <a:ext cx="4779072" cy="118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소비자 관점</a:t>
            </a: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＂</a:t>
            </a: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반려동물 소유자들의 미용서비스 데이터 기반 의사결정 가능</a:t>
            </a:r>
            <a:endParaRPr lang="en-US" altLang="ko-KR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C5C9EE-DEAC-8D30-A066-B0AC0F4C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2" y="937054"/>
            <a:ext cx="3192903" cy="23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F3D35-6147-C794-A5A9-E818A803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8" y="3017136"/>
            <a:ext cx="3322506" cy="237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99CB-4019-8857-C7D3-F5C48123F6A6}"/>
              </a:ext>
            </a:extLst>
          </p:cNvPr>
          <p:cNvSpPr txBox="1"/>
          <p:nvPr/>
        </p:nvSpPr>
        <p:spPr>
          <a:xfrm>
            <a:off x="1791545" y="5478613"/>
            <a:ext cx="477907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반려동물 산업의 지속적 증가</a:t>
            </a:r>
            <a:endParaRPr lang="en-US" altLang="ko-KR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6CC13B-9BC6-F2B9-13D3-D1B52D42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2" y="700311"/>
            <a:ext cx="3192903" cy="23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5AC6A6-C72F-EEC1-D54B-C4818767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8" y="2780393"/>
            <a:ext cx="3322506" cy="2370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8DD8EB-1BA9-0631-1445-2CA579920CF5}"/>
              </a:ext>
            </a:extLst>
          </p:cNvPr>
          <p:cNvSpPr txBox="1"/>
          <p:nvPr/>
        </p:nvSpPr>
        <p:spPr>
          <a:xfrm>
            <a:off x="7086253" y="3827701"/>
            <a:ext cx="4779072" cy="118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판매자 관점</a:t>
            </a: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＂</a:t>
            </a: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미용 예약 및 리뷰 기능을 이용해 다수의 고객 유치 가능 </a:t>
            </a:r>
            <a:endParaRPr lang="en-US" altLang="ko-KR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283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예상효과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요구사항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422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Pretendard</vt:lpstr>
      <vt:lpstr>Pretendard Black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SSAFY</cp:lastModifiedBy>
  <cp:revision>52</cp:revision>
  <dcterms:created xsi:type="dcterms:W3CDTF">2022-08-03T01:14:38Z</dcterms:created>
  <dcterms:modified xsi:type="dcterms:W3CDTF">2023-11-07T02:53:40Z</dcterms:modified>
</cp:coreProperties>
</file>