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64" r:id="rId5"/>
    <p:sldId id="276" r:id="rId6"/>
    <p:sldId id="279" r:id="rId7"/>
    <p:sldId id="294" r:id="rId8"/>
    <p:sldId id="293" r:id="rId9"/>
    <p:sldId id="283" r:id="rId10"/>
    <p:sldId id="277" r:id="rId11"/>
    <p:sldId id="297" r:id="rId12"/>
    <p:sldId id="287" r:id="rId13"/>
    <p:sldId id="275" r:id="rId14"/>
    <p:sldId id="299" r:id="rId15"/>
    <p:sldId id="303" r:id="rId16"/>
    <p:sldId id="304" r:id="rId17"/>
    <p:sldId id="305" r:id="rId18"/>
    <p:sldId id="307" r:id="rId19"/>
    <p:sldId id="30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74" autoAdjust="0"/>
    <p:restoredTop sz="94782" autoAdjust="0"/>
  </p:normalViewPr>
  <p:slideViewPr>
    <p:cSldViewPr snapToGrid="0" showGuides="1">
      <p:cViewPr varScale="1">
        <p:scale>
          <a:sx n="103" d="100"/>
          <a:sy n="103" d="100"/>
        </p:scale>
        <p:origin x="138" y="3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631087" y="1211111"/>
            <a:ext cx="1094722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 미용 예약 웹사이트</a:t>
            </a:r>
            <a:endParaRPr lang="en-US" altLang="ko-KR" sz="66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6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6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“Pet Grooming Hub”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7587915" y="5342089"/>
            <a:ext cx="474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GPT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그만 </a:t>
            </a:r>
            <a:r>
              <a:rPr lang="ko-KR" altLang="en-US" sz="2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쓰조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이동혁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전은평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245999" y="4644190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" descr="ChatGPT - 나무위키">
            <a:extLst>
              <a:ext uri="{FF2B5EF4-FFF2-40B4-BE49-F238E27FC236}">
                <a16:creationId xmlns:a16="http://schemas.microsoft.com/office/drawing/2014/main" id="{2558C545-40D0-EB0A-372E-F2795A01D8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AutoShape 4" descr="ChatGPT - 나무위키">
            <a:extLst>
              <a:ext uri="{FF2B5EF4-FFF2-40B4-BE49-F238E27FC236}">
                <a16:creationId xmlns:a16="http://schemas.microsoft.com/office/drawing/2014/main" id="{8AABB86A-0E68-DF9F-985F-E7E392E0F7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35515" y="53420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AutoShape 8" descr="ChatGPT - 나무위키">
            <a:extLst>
              <a:ext uri="{FF2B5EF4-FFF2-40B4-BE49-F238E27FC236}">
                <a16:creationId xmlns:a16="http://schemas.microsoft.com/office/drawing/2014/main" id="{6626CB42-11DF-09CC-ADCD-3C53F2E4AB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1237DF2-949A-3042-138C-83BF04A53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112" y="5288258"/>
            <a:ext cx="643338" cy="56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예상 효과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63052" y="4520423"/>
            <a:ext cx="9881937" cy="2064861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02C55F-99D8-D1CD-9A3D-3DBBD7471D71}"/>
              </a:ext>
            </a:extLst>
          </p:cNvPr>
          <p:cNvSpPr txBox="1"/>
          <p:nvPr/>
        </p:nvSpPr>
        <p:spPr>
          <a:xfrm>
            <a:off x="2479438" y="4855677"/>
            <a:ext cx="72923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기반의 의사결정 가능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판매자 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예약시스템을 통한 매출관리 편의성 증가 </a:t>
            </a:r>
          </a:p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834" y="1542473"/>
            <a:ext cx="3893088" cy="2825549"/>
          </a:xfrm>
          <a:prstGeom prst="rect">
            <a:avLst/>
          </a:prstGeom>
        </p:spPr>
      </p:pic>
      <p:pic>
        <p:nvPicPr>
          <p:cNvPr id="1026" name="Picture 2" descr="Animal paw print icon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026" y="1911927"/>
            <a:ext cx="1294534" cy="129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788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예상 효과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63052" y="4783190"/>
            <a:ext cx="9881937" cy="1503646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02C55F-99D8-D1CD-9A3D-3DBBD7471D71}"/>
              </a:ext>
            </a:extLst>
          </p:cNvPr>
          <p:cNvSpPr txBox="1"/>
          <p:nvPr/>
        </p:nvSpPr>
        <p:spPr>
          <a:xfrm>
            <a:off x="1538587" y="4928783"/>
            <a:ext cx="6702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관리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: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프로필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관리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: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취소 기능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내역 표시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관리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: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및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3827D17-968C-5431-F695-D20AA6310A6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78" y="925157"/>
            <a:ext cx="2160000" cy="324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B50ED8-D542-DC6F-EE7B-DF73D814FF64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629526" y="924603"/>
            <a:ext cx="2160000" cy="32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CB7FB9E-1FC2-4182-32B0-AE017A0C101D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402474" y="934617"/>
            <a:ext cx="2160000" cy="32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9D0E0FA-5B82-32F3-2D73-C6359B1B1C83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175422" y="924603"/>
            <a:ext cx="2160000" cy="3240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86698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745484" cy="4483771"/>
            <a:chOff x="6817895" y="310803"/>
            <a:chExt cx="5745484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66423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57454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 명세</a:t>
              </a:r>
              <a:r>
                <a:rPr lang="en-US" altLang="ko-KR" sz="4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  </a:t>
              </a:r>
              <a:r>
                <a:rPr lang="ko-KR" altLang="en-US" sz="4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 스택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937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C1ACF7-8A35-25CF-FF70-3E0814963361}"/>
              </a:ext>
            </a:extLst>
          </p:cNvPr>
          <p:cNvCxnSpPr/>
          <p:nvPr/>
        </p:nvCxnSpPr>
        <p:spPr>
          <a:xfrm>
            <a:off x="0" y="3465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68BDFDEA-2A55-402D-6599-C07C84E494E6}"/>
              </a:ext>
            </a:extLst>
          </p:cNvPr>
          <p:cNvSpPr/>
          <p:nvPr/>
        </p:nvSpPr>
        <p:spPr>
          <a:xfrm>
            <a:off x="818148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01C1F6-1EBD-E5CE-94C9-5878C1918FEC}"/>
              </a:ext>
            </a:extLst>
          </p:cNvPr>
          <p:cNvSpPr/>
          <p:nvPr/>
        </p:nvSpPr>
        <p:spPr>
          <a:xfrm>
            <a:off x="8678779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8E857DD-B7DA-4C94-4B41-487CC595ADF3}"/>
              </a:ext>
            </a:extLst>
          </p:cNvPr>
          <p:cNvSpPr/>
          <p:nvPr/>
        </p:nvSpPr>
        <p:spPr>
          <a:xfrm>
            <a:off x="4756485" y="2081462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4080C-AE31-0B6A-5362-529043FB2DAB}"/>
              </a:ext>
            </a:extLst>
          </p:cNvPr>
          <p:cNvSpPr txBox="1"/>
          <p:nvPr/>
        </p:nvSpPr>
        <p:spPr>
          <a:xfrm>
            <a:off x="1213795" y="2913502"/>
            <a:ext cx="2335597" cy="1146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sz="3200" b="1" kern="100" dirty="0">
                <a:latin typeface="+mj-ea"/>
                <a:ea typeface="+mj-ea"/>
                <a:cs typeface="Times New Roman" panose="02020603050405020304" pitchFamily="18" charset="0"/>
              </a:rPr>
              <a:t>회원가입</a:t>
            </a:r>
            <a:r>
              <a:rPr lang="en-US" altLang="ko-KR" sz="3200" b="1" kern="100" dirty="0">
                <a:latin typeface="+mj-ea"/>
                <a:ea typeface="+mj-ea"/>
                <a:cs typeface="Times New Roman" panose="02020603050405020304" pitchFamily="18" charset="0"/>
              </a:rPr>
              <a:t>/</a:t>
            </a:r>
            <a:r>
              <a:rPr lang="ko-KR" altLang="en-US" sz="3200" b="1" kern="100" dirty="0">
                <a:latin typeface="+mj-ea"/>
                <a:ea typeface="+mj-ea"/>
                <a:cs typeface="Times New Roman" panose="02020603050405020304" pitchFamily="18" charset="0"/>
              </a:rPr>
              <a:t> 로그인</a:t>
            </a:r>
            <a:endParaRPr lang="en-US" altLang="ko-KR" sz="3200" b="1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DC3D5-AD91-D8AB-C428-25FDAE44CB12}"/>
              </a:ext>
            </a:extLst>
          </p:cNvPr>
          <p:cNvSpPr txBox="1"/>
          <p:nvPr/>
        </p:nvSpPr>
        <p:spPr>
          <a:xfrm>
            <a:off x="5171374" y="2913502"/>
            <a:ext cx="2529830" cy="1146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sz="3200" b="1" kern="100" dirty="0">
                <a:latin typeface="+mj-ea"/>
                <a:ea typeface="+mj-ea"/>
                <a:cs typeface="Times New Roman" panose="02020603050405020304" pitchFamily="18" charset="0"/>
              </a:rPr>
              <a:t>리뷰관리</a:t>
            </a:r>
            <a:r>
              <a:rPr lang="en-US" altLang="ko-KR" sz="3200" b="1" kern="100" dirty="0">
                <a:latin typeface="+mj-ea"/>
                <a:ea typeface="+mj-ea"/>
                <a:cs typeface="Times New Roman" panose="02020603050405020304" pitchFamily="18" charset="0"/>
              </a:rPr>
              <a:t>/ </a:t>
            </a:r>
            <a:r>
              <a:rPr lang="ko-KR" altLang="en-US" sz="3200" b="1" kern="100" dirty="0">
                <a:latin typeface="+mj-ea"/>
                <a:ea typeface="+mj-ea"/>
                <a:cs typeface="Times New Roman" panose="02020603050405020304" pitchFamily="18" charset="0"/>
              </a:rPr>
              <a:t>리뷰 작성</a:t>
            </a:r>
            <a:endParaRPr lang="en-US" altLang="ko-KR" sz="3200" b="1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54AF5-E257-82CE-23EB-3A7247442C43}"/>
              </a:ext>
            </a:extLst>
          </p:cNvPr>
          <p:cNvSpPr txBox="1"/>
          <p:nvPr/>
        </p:nvSpPr>
        <p:spPr>
          <a:xfrm>
            <a:off x="8790614" y="2940304"/>
            <a:ext cx="24714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예약 관리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/ 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예약 조회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E46637-C318-1F07-C487-99AC239B9417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+mj-ea"/>
                <a:ea typeface="+mj-ea"/>
              </a:rPr>
              <a:t>Part 4</a:t>
            </a:r>
            <a:endParaRPr lang="ko-KR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E3FE9-6923-0EDF-9268-53C722780496}"/>
              </a:ext>
            </a:extLst>
          </p:cNvPr>
          <p:cNvSpPr txBox="1"/>
          <p:nvPr/>
        </p:nvSpPr>
        <p:spPr>
          <a:xfrm>
            <a:off x="1163052" y="272716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+mj-ea"/>
                <a:ea typeface="+mj-ea"/>
              </a:rPr>
              <a:t>기능 명세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4C19FEC-EA5D-3065-0F48-30734991159B}"/>
              </a:ext>
            </a:extLst>
          </p:cNvPr>
          <p:cNvCxnSpPr>
            <a:cxnSpLocks/>
          </p:cNvCxnSpPr>
          <p:nvPr/>
        </p:nvCxnSpPr>
        <p:spPr>
          <a:xfrm>
            <a:off x="0" y="122322"/>
            <a:ext cx="12192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70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4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스택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425268" y="3935970"/>
            <a:ext cx="9881937" cy="1503646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02C55F-99D8-D1CD-9A3D-3DBBD7471D71}"/>
              </a:ext>
            </a:extLst>
          </p:cNvPr>
          <p:cNvSpPr txBox="1"/>
          <p:nvPr/>
        </p:nvSpPr>
        <p:spPr>
          <a:xfrm>
            <a:off x="2371899" y="4086797"/>
            <a:ext cx="743216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: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서버 및 비즈니스 로직 구현</a:t>
            </a:r>
          </a:p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MySQL :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스키마 및 쿼리 구현</a:t>
            </a:r>
          </a:p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Vue.js :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프론트엔드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사용자 인터페이스 및 기능 구현</a:t>
            </a:r>
          </a:p>
          <a:p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0A833A5-62A1-2E76-58B4-7B57122B6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125" y="1715421"/>
            <a:ext cx="1555233" cy="155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FEF1ED05-B35B-608E-6BE3-EC41CC73A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134" y="1667933"/>
            <a:ext cx="2641600" cy="176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19AC32A7-9E28-1D76-19E6-85165380D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510" y="1611500"/>
            <a:ext cx="3213951" cy="192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329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5746106" y="853804"/>
            <a:ext cx="6612708" cy="4520717"/>
            <a:chOff x="5746106" y="292330"/>
            <a:chExt cx="6612708" cy="452071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5912921" y="292330"/>
              <a:ext cx="166423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5746106" y="3377949"/>
              <a:ext cx="66127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일정 및 마일스톤</a:t>
              </a:r>
              <a:r>
                <a:rPr lang="en-US" altLang="ko-KR" sz="4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4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리소스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5912921" y="4564775"/>
              <a:ext cx="6279079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5912921" y="4813047"/>
              <a:ext cx="6279079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4147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2E3FE9-6923-0EDF-9268-53C722780496}"/>
              </a:ext>
            </a:extLst>
          </p:cNvPr>
          <p:cNvSpPr txBox="1"/>
          <p:nvPr/>
        </p:nvSpPr>
        <p:spPr>
          <a:xfrm>
            <a:off x="0" y="300424"/>
            <a:ext cx="7750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05. -1</a:t>
            </a:r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일정 </a:t>
            </a:r>
            <a:r>
              <a:rPr lang="en-US" altLang="ko-KR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마일스톤</a:t>
            </a:r>
            <a:r>
              <a:rPr lang="en-US" altLang="ko-KR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??</a:t>
            </a:r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(**</a:t>
            </a:r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대충 </a:t>
            </a:r>
            <a:r>
              <a:rPr lang="ko-KR" altLang="en-US" sz="2800" b="1" spc="-300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이런식으로</a:t>
            </a:r>
            <a:r>
              <a:rPr lang="en-US" altLang="ko-KR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sz="2800" b="1" spc="-3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4C19FEC-EA5D-3065-0F48-30734991159B}"/>
              </a:ext>
            </a:extLst>
          </p:cNvPr>
          <p:cNvCxnSpPr>
            <a:cxnSpLocks/>
          </p:cNvCxnSpPr>
          <p:nvPr/>
        </p:nvCxnSpPr>
        <p:spPr>
          <a:xfrm>
            <a:off x="0" y="122322"/>
            <a:ext cx="12192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양쪽 대괄호 23">
            <a:extLst>
              <a:ext uri="{FF2B5EF4-FFF2-40B4-BE49-F238E27FC236}">
                <a16:creationId xmlns:a16="http://schemas.microsoft.com/office/drawing/2014/main" id="{6F962FD9-14C5-08F2-800A-7FD9EC1975E1}"/>
              </a:ext>
            </a:extLst>
          </p:cNvPr>
          <p:cNvSpPr/>
          <p:nvPr/>
        </p:nvSpPr>
        <p:spPr>
          <a:xfrm>
            <a:off x="1300340" y="4581212"/>
            <a:ext cx="9881937" cy="1503646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9CF73C-F2F3-B8D1-1266-09D74353824D}"/>
              </a:ext>
            </a:extLst>
          </p:cNvPr>
          <p:cNvSpPr txBox="1"/>
          <p:nvPr/>
        </p:nvSpPr>
        <p:spPr>
          <a:xfrm>
            <a:off x="2345614" y="4466642"/>
            <a:ext cx="750077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상세설명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마일스톤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쓰기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15~17 :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서버 및 비즈니스 로직 구현</a:t>
            </a:r>
          </a:p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19~21 :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스키마 및 쿼리 구현</a:t>
            </a:r>
          </a:p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22~24 :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프론트엔드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사용자 인터페이스 및 기능 구현</a:t>
            </a:r>
          </a:p>
          <a:p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1B36621-B7CF-820A-7CC4-E6774D9FD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38" y="1524965"/>
            <a:ext cx="9876787" cy="222480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F571907-A290-57BB-5DBB-CB975ED45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838" y="1065199"/>
            <a:ext cx="9876787" cy="513950"/>
          </a:xfrm>
          <a:prstGeom prst="rect">
            <a:avLst/>
          </a:prstGeom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882D70F2-741A-390F-B3DE-D2A9208B4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61" y="2000955"/>
            <a:ext cx="488427" cy="48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>
            <a:extLst>
              <a:ext uri="{FF2B5EF4-FFF2-40B4-BE49-F238E27FC236}">
                <a16:creationId xmlns:a16="http://schemas.microsoft.com/office/drawing/2014/main" id="{2FA083F6-2561-1751-A530-2628C93F3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188" y="2000955"/>
            <a:ext cx="732641" cy="48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>
            <a:extLst>
              <a:ext uri="{FF2B5EF4-FFF2-40B4-BE49-F238E27FC236}">
                <a16:creationId xmlns:a16="http://schemas.microsoft.com/office/drawing/2014/main" id="{FE968AC6-B710-340E-4C8F-E70661317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61" y="2911188"/>
            <a:ext cx="1088446" cy="65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F591142B-8030-92E4-09EF-82F2C53C5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841" y="2000955"/>
            <a:ext cx="488427" cy="48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>
            <a:extLst>
              <a:ext uri="{FF2B5EF4-FFF2-40B4-BE49-F238E27FC236}">
                <a16:creationId xmlns:a16="http://schemas.microsoft.com/office/drawing/2014/main" id="{2E5D3DC9-D74E-0E1D-6819-D447B5415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268" y="2000955"/>
            <a:ext cx="732641" cy="48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099E2028-F641-4EB4-E89F-3234E113C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161" y="2000955"/>
            <a:ext cx="488427" cy="48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>
            <a:extLst>
              <a:ext uri="{FF2B5EF4-FFF2-40B4-BE49-F238E27FC236}">
                <a16:creationId xmlns:a16="http://schemas.microsoft.com/office/drawing/2014/main" id="{28CE6870-F358-C678-77E3-BE6CEB0B4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588" y="2000955"/>
            <a:ext cx="732641" cy="48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5EA6E135-7781-F465-DE6C-59437C287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543" y="3022522"/>
            <a:ext cx="488427" cy="48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>
            <a:extLst>
              <a:ext uri="{FF2B5EF4-FFF2-40B4-BE49-F238E27FC236}">
                <a16:creationId xmlns:a16="http://schemas.microsoft.com/office/drawing/2014/main" id="{88164E68-68B9-28E5-D259-80D28F7AA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970" y="3022522"/>
            <a:ext cx="732641" cy="48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B111ACB1-B60C-86EA-0B70-FEB13DE6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558" y="3081953"/>
            <a:ext cx="488427" cy="48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>
            <a:extLst>
              <a:ext uri="{FF2B5EF4-FFF2-40B4-BE49-F238E27FC236}">
                <a16:creationId xmlns:a16="http://schemas.microsoft.com/office/drawing/2014/main" id="{C24DDF8F-FA22-7383-B6A8-1816D05C5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661" y="3024128"/>
            <a:ext cx="732641" cy="48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2">
            <a:extLst>
              <a:ext uri="{FF2B5EF4-FFF2-40B4-BE49-F238E27FC236}">
                <a16:creationId xmlns:a16="http://schemas.microsoft.com/office/drawing/2014/main" id="{C2C96BB7-2ABA-8401-1068-04933D029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534" y="2901490"/>
            <a:ext cx="1088446" cy="65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2">
            <a:extLst>
              <a:ext uri="{FF2B5EF4-FFF2-40B4-BE49-F238E27FC236}">
                <a16:creationId xmlns:a16="http://schemas.microsoft.com/office/drawing/2014/main" id="{FEF2BE0F-6095-E3C5-C5E6-82B65C6B6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909" y="2911188"/>
            <a:ext cx="1088446" cy="65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id="{A6199CCA-3AA5-9CA8-866D-E6194BCC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615" y="3022522"/>
            <a:ext cx="488427" cy="48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>
            <a:extLst>
              <a:ext uri="{FF2B5EF4-FFF2-40B4-BE49-F238E27FC236}">
                <a16:creationId xmlns:a16="http://schemas.microsoft.com/office/drawing/2014/main" id="{AD683B25-5702-C063-2A31-77676187C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042" y="3022522"/>
            <a:ext cx="732641" cy="48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419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44378" y="224710"/>
            <a:ext cx="5359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05-2 :</a:t>
            </a:r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초기 설정 및 </a:t>
            </a:r>
            <a:r>
              <a:rPr lang="en-US" altLang="ko-KR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양쪽 대괄호 8">
            <a:extLst>
              <a:ext uri="{FF2B5EF4-FFF2-40B4-BE49-F238E27FC236}">
                <a16:creationId xmlns:a16="http://schemas.microsoft.com/office/drawing/2014/main" id="{260E34CF-E740-D497-EC33-A6AE32FC3EA9}"/>
              </a:ext>
            </a:extLst>
          </p:cNvPr>
          <p:cNvSpPr/>
          <p:nvPr/>
        </p:nvSpPr>
        <p:spPr>
          <a:xfrm>
            <a:off x="786408" y="1139635"/>
            <a:ext cx="9881937" cy="4976030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5F83D7A2-B11C-BFCC-DE4A-C89318153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930" y="3252514"/>
            <a:ext cx="934378" cy="62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D5945C3-13C5-8BA9-E460-3AFEB826FA54}"/>
              </a:ext>
            </a:extLst>
          </p:cNvPr>
          <p:cNvSpPr txBox="1"/>
          <p:nvPr/>
        </p:nvSpPr>
        <p:spPr>
          <a:xfrm>
            <a:off x="2746337" y="3180158"/>
            <a:ext cx="61250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**MySQL</a:t>
            </a:r>
          </a:p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데이터베이스를 설계 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필요한 테이블을 생성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액세스 계층 구현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`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E9189E1E-D659-AF1D-25A3-F107FF553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897" y="4840953"/>
            <a:ext cx="622918" cy="62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asic Icons - Free SVG &amp; PNG Basic Images - Noun Project">
            <a:extLst>
              <a:ext uri="{FF2B5EF4-FFF2-40B4-BE49-F238E27FC236}">
                <a16:creationId xmlns:a16="http://schemas.microsoft.com/office/drawing/2014/main" id="{347C7F68-07F7-EE0C-C9A5-B86747ADB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106" y="157575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CA96E8A-29F9-64E0-717A-03EB2E42C814}"/>
              </a:ext>
            </a:extLst>
          </p:cNvPr>
          <p:cNvSpPr txBox="1"/>
          <p:nvPr/>
        </p:nvSpPr>
        <p:spPr>
          <a:xfrm>
            <a:off x="2708405" y="1484837"/>
            <a:ext cx="61250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초기설정 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분석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디렉토리 구조 설정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설정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관리를 위해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06BC54-33DC-0839-6807-DCE7893B957A}"/>
              </a:ext>
            </a:extLst>
          </p:cNvPr>
          <p:cNvSpPr txBox="1"/>
          <p:nvPr/>
        </p:nvSpPr>
        <p:spPr>
          <a:xfrm>
            <a:off x="2746337" y="4673820"/>
            <a:ext cx="61250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**Spring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 로직 구현 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베이스 스키마 설계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필요한 테이블과 관계 정의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714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44378" y="250559"/>
            <a:ext cx="4951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05-2 :</a:t>
            </a:r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</a:t>
            </a:r>
            <a:r>
              <a:rPr lang="en-US" altLang="ko-KR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프론트 연동 및 </a:t>
            </a:r>
            <a:r>
              <a:rPr lang="en-US" altLang="ko-KR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D5945C3-13C5-8BA9-E460-3AFEB826FA54}"/>
              </a:ext>
            </a:extLst>
          </p:cNvPr>
          <p:cNvSpPr txBox="1"/>
          <p:nvPr/>
        </p:nvSpPr>
        <p:spPr>
          <a:xfrm>
            <a:off x="2896703" y="2928725"/>
            <a:ext cx="5195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RestAPI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액세스 계층 구현 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 로직 및 데이터 처리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A96E8A-29F9-64E0-717A-03EB2E42C814}"/>
              </a:ext>
            </a:extLst>
          </p:cNvPr>
          <p:cNvSpPr txBox="1"/>
          <p:nvPr/>
        </p:nvSpPr>
        <p:spPr>
          <a:xfrm>
            <a:off x="2775091" y="1535149"/>
            <a:ext cx="61250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**Vue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Vue.js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 구조 설계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 지정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06BC54-33DC-0839-6807-DCE7893B957A}"/>
              </a:ext>
            </a:extLst>
          </p:cNvPr>
          <p:cNvSpPr txBox="1"/>
          <p:nvPr/>
        </p:nvSpPr>
        <p:spPr>
          <a:xfrm>
            <a:off x="2775091" y="4417986"/>
            <a:ext cx="61250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프론트 엔드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통합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API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호출하고 데이터를 표시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UI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통신을 연결하여 웹 애플리케이션을 완성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Picture 12">
            <a:extLst>
              <a:ext uri="{FF2B5EF4-FFF2-40B4-BE49-F238E27FC236}">
                <a16:creationId xmlns:a16="http://schemas.microsoft.com/office/drawing/2014/main" id="{61F0CF68-E80A-667E-EC81-496E7F9B9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713" y="1680208"/>
            <a:ext cx="1088446" cy="65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t API icon PNG and SVG Vector Free Download">
            <a:extLst>
              <a:ext uri="{FF2B5EF4-FFF2-40B4-BE49-F238E27FC236}">
                <a16:creationId xmlns:a16="http://schemas.microsoft.com/office/drawing/2014/main" id="{53FDEE9D-46A6-0D51-DDDE-E2FE9236C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990" y="2982032"/>
            <a:ext cx="842240" cy="68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ack, front, sets icon - Download on Iconfinder">
            <a:extLst>
              <a:ext uri="{FF2B5EF4-FFF2-40B4-BE49-F238E27FC236}">
                <a16:creationId xmlns:a16="http://schemas.microsoft.com/office/drawing/2014/main" id="{810CC4B1-3797-DB4B-66EA-56E86B1C2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918" y="4374938"/>
            <a:ext cx="988021" cy="98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D2AD86BA-3D53-667F-59DA-E1CF4D13B3FF}"/>
              </a:ext>
            </a:extLst>
          </p:cNvPr>
          <p:cNvSpPr/>
          <p:nvPr/>
        </p:nvSpPr>
        <p:spPr>
          <a:xfrm>
            <a:off x="786408" y="1139635"/>
            <a:ext cx="9881937" cy="4976030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7318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1245848" y="1208047"/>
            <a:ext cx="3564278" cy="11892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B4022AD-C431-544E-BCCD-E2C4CBC982F3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871FE81-9D65-8370-A0E6-2C1B35447D6F}"/>
              </a:ext>
            </a:extLst>
          </p:cNvPr>
          <p:cNvSpPr txBox="1"/>
          <p:nvPr/>
        </p:nvSpPr>
        <p:spPr>
          <a:xfrm>
            <a:off x="144378" y="245453"/>
            <a:ext cx="4937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05-3. </a:t>
            </a:r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 및 리소스</a:t>
            </a:r>
            <a:r>
              <a:rPr lang="en-US" altLang="ko-KR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(**</a:t>
            </a:r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필요</a:t>
            </a:r>
            <a:r>
              <a:rPr lang="en-US" altLang="ko-KR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B8DD19-13F9-44BB-370F-BFD60811C8F7}"/>
              </a:ext>
            </a:extLst>
          </p:cNvPr>
          <p:cNvSpPr/>
          <p:nvPr/>
        </p:nvSpPr>
        <p:spPr>
          <a:xfrm>
            <a:off x="1163052" y="4448377"/>
            <a:ext cx="3729870" cy="1318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686A9F-E5B1-3BD0-89FB-D81A10DDC2CE}"/>
              </a:ext>
            </a:extLst>
          </p:cNvPr>
          <p:cNvSpPr txBox="1"/>
          <p:nvPr/>
        </p:nvSpPr>
        <p:spPr>
          <a:xfrm>
            <a:off x="1245848" y="4843261"/>
            <a:ext cx="34547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하드웨어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 </a:t>
            </a:r>
            <a:r>
              <a:rPr lang="ko-KR" altLang="en-US" sz="1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웨어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 리소스</a:t>
            </a: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₩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1,000,000</a:t>
            </a:r>
          </a:p>
          <a:p>
            <a:pPr algn="ctr"/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6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6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9D396A-81C3-361B-E30B-D5A9C4FBE560}"/>
              </a:ext>
            </a:extLst>
          </p:cNvPr>
          <p:cNvSpPr/>
          <p:nvPr/>
        </p:nvSpPr>
        <p:spPr>
          <a:xfrm>
            <a:off x="6933198" y="2982850"/>
            <a:ext cx="4095750" cy="807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6A3C19-A685-FA66-3A0C-29F2E616CE9A}"/>
              </a:ext>
            </a:extLst>
          </p:cNvPr>
          <p:cNvSpPr txBox="1"/>
          <p:nvPr/>
        </p:nvSpPr>
        <p:spPr>
          <a:xfrm>
            <a:off x="8298835" y="3070479"/>
            <a:ext cx="1364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Total</a:t>
            </a: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₩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944E5B-4F2A-28D6-76EB-5134655D19FE}"/>
              </a:ext>
            </a:extLst>
          </p:cNvPr>
          <p:cNvSpPr/>
          <p:nvPr/>
        </p:nvSpPr>
        <p:spPr>
          <a:xfrm>
            <a:off x="1163052" y="2809361"/>
            <a:ext cx="3729870" cy="11892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A91416-5F7F-83FB-ACE8-4F3EAE384802}"/>
              </a:ext>
            </a:extLst>
          </p:cNvPr>
          <p:cNvSpPr txBox="1"/>
          <p:nvPr/>
        </p:nvSpPr>
        <p:spPr>
          <a:xfrm>
            <a:off x="2125335" y="2977697"/>
            <a:ext cx="18053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개발자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: </a:t>
            </a:r>
            <a:r>
              <a:rPr lang="ko-KR" altLang="en-US" sz="1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전은평</a:t>
            </a: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AA,BB 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₩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500,000</a:t>
            </a:r>
          </a:p>
          <a:p>
            <a:pPr algn="ctr"/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6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6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A4CFB1-1092-44AF-974D-A8A59A7EC337}"/>
              </a:ext>
            </a:extLst>
          </p:cNvPr>
          <p:cNvSpPr txBox="1"/>
          <p:nvPr/>
        </p:nvSpPr>
        <p:spPr>
          <a:xfrm>
            <a:off x="2070593" y="1366172"/>
            <a:ext cx="18053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개발자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: 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이동혁</a:t>
            </a: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AA,BB 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₩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500,000</a:t>
            </a:r>
          </a:p>
          <a:p>
            <a:pPr algn="ctr"/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6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6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Plus sign - Free signs icons">
            <a:extLst>
              <a:ext uri="{FF2B5EF4-FFF2-40B4-BE49-F238E27FC236}">
                <a16:creationId xmlns:a16="http://schemas.microsoft.com/office/drawing/2014/main" id="{A3692933-E3D5-E457-FB65-3C72E8EB2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74" y="2332583"/>
            <a:ext cx="514740" cy="51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Plus sign - Free signs icons">
            <a:extLst>
              <a:ext uri="{FF2B5EF4-FFF2-40B4-BE49-F238E27FC236}">
                <a16:creationId xmlns:a16="http://schemas.microsoft.com/office/drawing/2014/main" id="{C51CEB6A-499B-148B-8D4D-D2E759659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74" y="3923199"/>
            <a:ext cx="514740" cy="51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qual Sign Vector Art, Icons, and Graphics for Free Download">
            <a:extLst>
              <a:ext uri="{FF2B5EF4-FFF2-40B4-BE49-F238E27FC236}">
                <a16:creationId xmlns:a16="http://schemas.microsoft.com/office/drawing/2014/main" id="{1137F219-5AC0-1182-7FB7-30DC244F5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561" y="3073147"/>
            <a:ext cx="711705" cy="71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72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365728" y="151540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094488" y="1453854"/>
            <a:ext cx="3029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</a:t>
            </a:r>
            <a:r>
              <a:rPr lang="en-US" altLang="ko-KR" sz="2800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800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365728" y="259162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094488" y="2530072"/>
            <a:ext cx="247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정의 </a:t>
            </a:r>
            <a:r>
              <a:rPr lang="en-US" altLang="ko-KR" sz="2800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800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365728" y="366784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094488" y="3606290"/>
            <a:ext cx="2941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예상효과</a:t>
            </a:r>
            <a:r>
              <a:rPr lang="en-US" altLang="ko-KR" sz="2800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800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365728" y="474406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094488" y="4682508"/>
            <a:ext cx="3118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기능명세</a:t>
            </a:r>
            <a:r>
              <a:rPr lang="en-US" altLang="ko-KR" sz="2800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800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기술 스택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258E78-E0A3-AE12-64E5-C4481F9EEFE4}"/>
              </a:ext>
            </a:extLst>
          </p:cNvPr>
          <p:cNvSpPr txBox="1"/>
          <p:nvPr/>
        </p:nvSpPr>
        <p:spPr>
          <a:xfrm>
            <a:off x="9987228" y="643778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D57F45-0B27-D730-6F39-8246CAF54715}"/>
              </a:ext>
            </a:extLst>
          </p:cNvPr>
          <p:cNvSpPr txBox="1"/>
          <p:nvPr/>
        </p:nvSpPr>
        <p:spPr>
          <a:xfrm>
            <a:off x="1365728" y="582028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6BBD98-B4AD-37A8-C917-96842AA5FB9D}"/>
              </a:ext>
            </a:extLst>
          </p:cNvPr>
          <p:cNvSpPr txBox="1"/>
          <p:nvPr/>
        </p:nvSpPr>
        <p:spPr>
          <a:xfrm>
            <a:off x="2094488" y="5758726"/>
            <a:ext cx="3695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및 마일스톤</a:t>
            </a:r>
            <a:r>
              <a:rPr lang="en-US" altLang="ko-KR" sz="2800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리소스</a:t>
            </a: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89617" cy="4483771"/>
            <a:chOff x="6817895" y="310803"/>
            <a:chExt cx="5389617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66423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53896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목표</a:t>
              </a:r>
              <a:r>
                <a:rPr lang="en-US" altLang="ko-KR" sz="4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lang="ko-KR" altLang="en-US" sz="4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시장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E19BBCED-F1C1-C64B-7640-32EBC0489A72}"/>
              </a:ext>
            </a:extLst>
          </p:cNvPr>
          <p:cNvSpPr txBox="1"/>
          <p:nvPr/>
        </p:nvSpPr>
        <p:spPr>
          <a:xfrm flipH="1">
            <a:off x="438296" y="486035"/>
            <a:ext cx="56577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spc="-3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5000" b="1" spc="-3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</a:t>
            </a:r>
            <a:endParaRPr lang="en-US" altLang="ko-KR" sz="5000" b="1" spc="-3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5000" b="1" spc="-3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ko-KR" altLang="en-US" sz="5000" b="1" spc="-3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 미용 정보 제공</a:t>
            </a:r>
            <a:r>
              <a:rPr lang="en-US" altLang="ko-KR" sz="5000" b="1" spc="-3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5000" b="1" spc="-3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8E3F10-7B1B-C990-ACE5-3C4507240ABA}"/>
              </a:ext>
            </a:extLst>
          </p:cNvPr>
          <p:cNvSpPr txBox="1"/>
          <p:nvPr/>
        </p:nvSpPr>
        <p:spPr>
          <a:xfrm>
            <a:off x="438296" y="3898749"/>
            <a:ext cx="50014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 소유자와 미용실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운영자를 연결하는 웹 애플리케이션 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별점과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리뷰를 기반으로 원하는 애견 미용실을 찾을 수 있도록 도와줍니다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13F2EE1-E72C-4DD3-0605-83467FBC130B}"/>
              </a:ext>
            </a:extLst>
          </p:cNvPr>
          <p:cNvCxnSpPr>
            <a:cxnSpLocks/>
          </p:cNvCxnSpPr>
          <p:nvPr/>
        </p:nvCxnSpPr>
        <p:spPr>
          <a:xfrm flipV="1">
            <a:off x="9054789" y="2914759"/>
            <a:ext cx="0" cy="789453"/>
          </a:xfrm>
          <a:prstGeom prst="straightConnector1">
            <a:avLst/>
          </a:prstGeom>
          <a:ln>
            <a:solidFill>
              <a:srgbClr val="1467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A96696-4197-AB01-41F5-C2A0B82632DA}"/>
              </a:ext>
            </a:extLst>
          </p:cNvPr>
          <p:cNvCxnSpPr>
            <a:cxnSpLocks/>
          </p:cNvCxnSpPr>
          <p:nvPr/>
        </p:nvCxnSpPr>
        <p:spPr>
          <a:xfrm>
            <a:off x="9249640" y="2886692"/>
            <a:ext cx="0" cy="817520"/>
          </a:xfrm>
          <a:prstGeom prst="straightConnector1">
            <a:avLst/>
          </a:prstGeom>
          <a:ln>
            <a:solidFill>
              <a:srgbClr val="1467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210D31A-4B06-DE7B-2B7B-6A48CFB44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412" y="455493"/>
            <a:ext cx="4008563" cy="2236662"/>
          </a:xfrm>
          <a:prstGeom prst="rect">
            <a:avLst/>
          </a:prstGeom>
        </p:spPr>
      </p:pic>
      <p:pic>
        <p:nvPicPr>
          <p:cNvPr id="2050" name="Picture 2" descr="Why It's Worth Having Your Dog Groomed Professionally">
            <a:extLst>
              <a:ext uri="{FF2B5EF4-FFF2-40B4-BE49-F238E27FC236}">
                <a16:creationId xmlns:a16="http://schemas.microsoft.com/office/drawing/2014/main" id="{1451F421-8B7F-B628-4EF1-4B144DDBA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412" y="3898749"/>
            <a:ext cx="4008562" cy="22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9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1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567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 시장의 중요성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6C14DF-3209-6D48-AE52-BD33B68FF16F}"/>
              </a:ext>
            </a:extLst>
          </p:cNvPr>
          <p:cNvSpPr txBox="1"/>
          <p:nvPr/>
        </p:nvSpPr>
        <p:spPr>
          <a:xfrm>
            <a:off x="4344817" y="343901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4894-0171-1E1A-CBB1-970768B52DC7}"/>
              </a:ext>
            </a:extLst>
          </p:cNvPr>
          <p:cNvSpPr txBox="1"/>
          <p:nvPr/>
        </p:nvSpPr>
        <p:spPr>
          <a:xfrm>
            <a:off x="3546589" y="303714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A4542A-93EF-F6D8-0FCA-0E92CE1BCF23}"/>
              </a:ext>
            </a:extLst>
          </p:cNvPr>
          <p:cNvSpPr txBox="1"/>
          <p:nvPr/>
        </p:nvSpPr>
        <p:spPr>
          <a:xfrm>
            <a:off x="8117167" y="303714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1809436" y="5461286"/>
            <a:ext cx="2922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 보유가구 증가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88B951-445B-EE1A-916B-A8BF6CFE58AC}"/>
              </a:ext>
            </a:extLst>
          </p:cNvPr>
          <p:cNvSpPr txBox="1"/>
          <p:nvPr/>
        </p:nvSpPr>
        <p:spPr>
          <a:xfrm>
            <a:off x="7459969" y="5451082"/>
            <a:ext cx="3531736" cy="42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반려동물 산업의 </a:t>
            </a:r>
            <a:r>
              <a:rPr lang="ko-KR" altLang="en-US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지속적 성장</a:t>
            </a:r>
            <a:endParaRPr lang="en-US" altLang="ko-KR" sz="20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2DC9F9A-9A9D-3E0A-7F36-449786966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39" y="1408451"/>
            <a:ext cx="5578261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B015D1D-6D8F-FEDC-2422-CAB9F3442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27" y="1023326"/>
            <a:ext cx="5096641" cy="404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6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66423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4133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정의 </a:t>
              </a:r>
              <a:r>
                <a:rPr lang="en-US" altLang="ko-KR" sz="4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lang="ko-KR" altLang="en-US" sz="4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기회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E19BBCED-F1C1-C64B-7640-32EBC0489A72}"/>
              </a:ext>
            </a:extLst>
          </p:cNvPr>
          <p:cNvSpPr txBox="1"/>
          <p:nvPr/>
        </p:nvSpPr>
        <p:spPr>
          <a:xfrm flipH="1">
            <a:off x="438296" y="486035"/>
            <a:ext cx="5657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spc="-3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5000" b="1" spc="-3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정의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8E3F10-7B1B-C990-ACE5-3C4507240ABA}"/>
              </a:ext>
            </a:extLst>
          </p:cNvPr>
          <p:cNvSpPr txBox="1"/>
          <p:nvPr/>
        </p:nvSpPr>
        <p:spPr>
          <a:xfrm>
            <a:off x="7684169" y="2144033"/>
            <a:ext cx="4010526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23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 미용의 경우 음식점등 일반 가게에 비해 </a:t>
            </a:r>
            <a:r>
              <a:rPr lang="ko-KR" altLang="en-US" sz="2300" b="1" dirty="0" err="1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r>
              <a:rPr lang="en-US" altLang="ko-KR" sz="23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3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서비스가 저조</a:t>
            </a:r>
            <a:endParaRPr lang="en-US" altLang="ko-KR" sz="23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23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23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 소유자 입장에서 적절한 미용 서비스</a:t>
            </a:r>
            <a:r>
              <a:rPr lang="en-US" altLang="ko-KR" sz="23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3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 관련의 불편함이 있음</a:t>
            </a:r>
            <a:endParaRPr lang="en-US" altLang="ko-KR" sz="23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212B4D-5FE9-5AB5-117F-ACDA05459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9" y="1837914"/>
            <a:ext cx="7276268" cy="350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9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+mj-ea"/>
                <a:ea typeface="+mj-ea"/>
              </a:rPr>
              <a:t>Part 2</a:t>
            </a:r>
            <a:endParaRPr lang="ko-KR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+mj-ea"/>
                <a:ea typeface="+mj-ea"/>
              </a:rPr>
              <a:t>기회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6C14DF-3209-6D48-AE52-BD33B68FF16F}"/>
              </a:ext>
            </a:extLst>
          </p:cNvPr>
          <p:cNvSpPr txBox="1"/>
          <p:nvPr/>
        </p:nvSpPr>
        <p:spPr>
          <a:xfrm>
            <a:off x="5619716" y="2448134"/>
            <a:ext cx="12634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dirty="0">
                <a:latin typeface="+mj-ea"/>
                <a:ea typeface="+mj-ea"/>
              </a:rPr>
              <a:t>&gt;</a:t>
            </a:r>
            <a:endParaRPr lang="ko-KR" altLang="en-US" sz="12000" dirty="0"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4894-0171-1E1A-CBB1-970768B52DC7}"/>
              </a:ext>
            </a:extLst>
          </p:cNvPr>
          <p:cNvSpPr txBox="1"/>
          <p:nvPr/>
        </p:nvSpPr>
        <p:spPr>
          <a:xfrm>
            <a:off x="3546589" y="303714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이미지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A4542A-93EF-F6D8-0FCA-0E92CE1BCF23}"/>
              </a:ext>
            </a:extLst>
          </p:cNvPr>
          <p:cNvSpPr txBox="1"/>
          <p:nvPr/>
        </p:nvSpPr>
        <p:spPr>
          <a:xfrm>
            <a:off x="8117167" y="303714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이미지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88B951-445B-EE1A-916B-A8BF6CFE58AC}"/>
              </a:ext>
            </a:extLst>
          </p:cNvPr>
          <p:cNvSpPr txBox="1"/>
          <p:nvPr/>
        </p:nvSpPr>
        <p:spPr>
          <a:xfrm>
            <a:off x="7086253" y="1622076"/>
            <a:ext cx="4779072" cy="1182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b="1" kern="100" dirty="0">
                <a:latin typeface="+mj-ea"/>
                <a:ea typeface="+mj-ea"/>
                <a:cs typeface="Times New Roman" panose="02020603050405020304" pitchFamily="18" charset="0"/>
              </a:rPr>
              <a:t>소비자 관점</a:t>
            </a:r>
            <a:r>
              <a:rPr lang="en-US" altLang="ko-KR" sz="2000" b="1" kern="100" dirty="0">
                <a:latin typeface="+mj-ea"/>
                <a:ea typeface="+mj-ea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latin typeface="+mj-ea"/>
                <a:ea typeface="+mj-ea"/>
                <a:cs typeface="Times New Roman" panose="02020603050405020304" pitchFamily="18" charset="0"/>
              </a:rPr>
              <a:t>＂</a:t>
            </a:r>
            <a:r>
              <a:rPr lang="ko-KR" altLang="en-US" sz="2000" b="1" kern="100" dirty="0">
                <a:latin typeface="+mj-ea"/>
                <a:ea typeface="+mj-ea"/>
                <a:cs typeface="Times New Roman" panose="02020603050405020304" pitchFamily="18" charset="0"/>
              </a:rPr>
              <a:t>반려동물 소유자들의 미용서비스 데이터 기반 의사결정 가능</a:t>
            </a:r>
            <a:endParaRPr lang="en-US" altLang="ko-KR" sz="2000" b="1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9C5C9EE-DEAC-8D30-A066-B0AC0F4CC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392" y="937054"/>
            <a:ext cx="3192903" cy="231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BF3D35-6147-C794-A5A9-E818A8036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638" y="3017136"/>
            <a:ext cx="3322506" cy="23701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BB99CB-4019-8857-C7D3-F5C48123F6A6}"/>
              </a:ext>
            </a:extLst>
          </p:cNvPr>
          <p:cNvSpPr txBox="1"/>
          <p:nvPr/>
        </p:nvSpPr>
        <p:spPr>
          <a:xfrm>
            <a:off x="1791545" y="5478613"/>
            <a:ext cx="4779072" cy="42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b="1" kern="100" dirty="0">
                <a:latin typeface="+mj-ea"/>
                <a:ea typeface="+mj-ea"/>
                <a:cs typeface="Times New Roman" panose="02020603050405020304" pitchFamily="18" charset="0"/>
              </a:rPr>
              <a:t>반려동물 산업의 지속적 증가</a:t>
            </a:r>
            <a:endParaRPr lang="en-US" altLang="ko-KR" sz="2000" b="1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B6CC13B-9BC6-F2B9-13D3-D1B52D422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392" y="700311"/>
            <a:ext cx="3192903" cy="231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B5AC6A6-C72F-EEC1-D54B-C48187670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638" y="2780393"/>
            <a:ext cx="3322506" cy="23701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8DD8EB-1BA9-0631-1445-2CA579920CF5}"/>
              </a:ext>
            </a:extLst>
          </p:cNvPr>
          <p:cNvSpPr txBox="1"/>
          <p:nvPr/>
        </p:nvSpPr>
        <p:spPr>
          <a:xfrm>
            <a:off x="7086253" y="3827701"/>
            <a:ext cx="4779072" cy="1182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b="1" kern="100" dirty="0">
                <a:latin typeface="+mj-ea"/>
                <a:ea typeface="+mj-ea"/>
                <a:cs typeface="Times New Roman" panose="02020603050405020304" pitchFamily="18" charset="0"/>
              </a:rPr>
              <a:t>판매자 관점</a:t>
            </a:r>
            <a:r>
              <a:rPr lang="en-US" altLang="ko-KR" sz="2000" b="1" kern="100" dirty="0">
                <a:latin typeface="+mj-ea"/>
                <a:ea typeface="+mj-ea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latin typeface="+mj-ea"/>
                <a:ea typeface="+mj-ea"/>
                <a:cs typeface="Times New Roman" panose="02020603050405020304" pitchFamily="18" charset="0"/>
              </a:rPr>
              <a:t>＂</a:t>
            </a:r>
            <a:r>
              <a:rPr lang="ko-KR" altLang="en-US" sz="2000" b="1" kern="100" dirty="0">
                <a:latin typeface="+mj-ea"/>
                <a:ea typeface="+mj-ea"/>
                <a:cs typeface="Times New Roman" panose="02020603050405020304" pitchFamily="18" charset="0"/>
              </a:rPr>
              <a:t>미용 예약 및 리뷰 기능을 이용해 다수의 고객 유치 가능 </a:t>
            </a:r>
            <a:endParaRPr lang="en-US" altLang="ko-KR" sz="2000" b="1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72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51283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예상효과</a:t>
              </a:r>
              <a:r>
                <a:rPr lang="en-US" altLang="ko-KR" sz="4800" b="1" spc="-300" dirty="0">
                  <a:solidFill>
                    <a:schemeClr val="bg1"/>
                  </a:solidFill>
                  <a:latin typeface="+mn-ea"/>
                </a:rPr>
                <a:t>/ </a:t>
              </a:r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요구사항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422</Words>
  <Application>Microsoft Office PowerPoint</Application>
  <PresentationFormat>와이드스크린</PresentationFormat>
  <Paragraphs>121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Pretendard</vt:lpstr>
      <vt:lpstr>Pretendard Black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SSAFY</cp:lastModifiedBy>
  <cp:revision>53</cp:revision>
  <dcterms:created xsi:type="dcterms:W3CDTF">2022-08-03T01:14:38Z</dcterms:created>
  <dcterms:modified xsi:type="dcterms:W3CDTF">2023-11-07T02:56:27Z</dcterms:modified>
</cp:coreProperties>
</file>