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64" r:id="rId5"/>
    <p:sldId id="276" r:id="rId6"/>
    <p:sldId id="279" r:id="rId7"/>
    <p:sldId id="294" r:id="rId8"/>
    <p:sldId id="293" r:id="rId9"/>
    <p:sldId id="283" r:id="rId10"/>
    <p:sldId id="277" r:id="rId11"/>
    <p:sldId id="297" r:id="rId12"/>
    <p:sldId id="287" r:id="rId13"/>
    <p:sldId id="275" r:id="rId14"/>
    <p:sldId id="299" r:id="rId15"/>
    <p:sldId id="303" r:id="rId16"/>
    <p:sldId id="304" r:id="rId17"/>
    <p:sldId id="305" r:id="rId18"/>
    <p:sldId id="307" r:id="rId19"/>
    <p:sldId id="306" r:id="rId20"/>
    <p:sldId id="308" r:id="rId21"/>
    <p:sldId id="292" r:id="rId22"/>
    <p:sldId id="270" r:id="rId23"/>
    <p:sldId id="281" r:id="rId24"/>
    <p:sldId id="278" r:id="rId25"/>
    <p:sldId id="280" r:id="rId26"/>
    <p:sldId id="282" r:id="rId27"/>
    <p:sldId id="284" r:id="rId28"/>
    <p:sldId id="285" r:id="rId29"/>
    <p:sldId id="286" r:id="rId30"/>
    <p:sldId id="268" r:id="rId31"/>
    <p:sldId id="289" r:id="rId32"/>
    <p:sldId id="288" r:id="rId33"/>
    <p:sldId id="290" r:id="rId34"/>
    <p:sldId id="291" r:id="rId35"/>
    <p:sldId id="26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82" autoAdjust="0"/>
  </p:normalViewPr>
  <p:slideViewPr>
    <p:cSldViewPr snapToGrid="0" showGuides="1">
      <p:cViewPr>
        <p:scale>
          <a:sx n="66" d="100"/>
          <a:sy n="66" d="100"/>
        </p:scale>
        <p:origin x="1584" y="10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631087" y="1211111"/>
            <a:ext cx="106250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반려동물 미용 예약 웹사이트</a:t>
            </a:r>
            <a:endParaRPr lang="en-US" altLang="ko-KR" sz="6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6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“Pet Grooming Hub”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7587915" y="5342089"/>
            <a:ext cx="4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GPT </a:t>
            </a:r>
            <a:r>
              <a:rPr lang="ko-KR" altLang="en-US" sz="2400" b="1" dirty="0">
                <a:solidFill>
                  <a:schemeClr val="bg1"/>
                </a:solidFill>
              </a:rPr>
              <a:t>그만 </a:t>
            </a:r>
            <a:r>
              <a:rPr lang="ko-KR" altLang="en-US" sz="2400" b="1" dirty="0" err="1">
                <a:solidFill>
                  <a:schemeClr val="bg1"/>
                </a:solidFill>
              </a:rPr>
              <a:t>쓰조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-</a:t>
            </a:r>
            <a:r>
              <a:rPr lang="ko-KR" altLang="en-US" sz="2400" b="1" dirty="0">
                <a:solidFill>
                  <a:schemeClr val="bg1"/>
                </a:solidFill>
              </a:rPr>
              <a:t>이동혁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 err="1">
                <a:solidFill>
                  <a:schemeClr val="bg1"/>
                </a:solidFill>
              </a:rPr>
              <a:t>전은평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245999" y="4644190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ChatGPT - 나무위키">
            <a:extLst>
              <a:ext uri="{FF2B5EF4-FFF2-40B4-BE49-F238E27FC236}">
                <a16:creationId xmlns:a16="http://schemas.microsoft.com/office/drawing/2014/main" id="{2558C545-40D0-EB0A-372E-F2795A01D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ChatGPT - 나무위키">
            <a:extLst>
              <a:ext uri="{FF2B5EF4-FFF2-40B4-BE49-F238E27FC236}">
                <a16:creationId xmlns:a16="http://schemas.microsoft.com/office/drawing/2014/main" id="{8AABB86A-0E68-DF9F-985F-E7E392E0F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35515" y="53420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ChatGPT - 나무위키">
            <a:extLst>
              <a:ext uri="{FF2B5EF4-FFF2-40B4-BE49-F238E27FC236}">
                <a16:creationId xmlns:a16="http://schemas.microsoft.com/office/drawing/2014/main" id="{6626CB42-11DF-09CC-ADCD-3C53F2E4AB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237DF2-949A-3042-138C-83BF04A53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112" y="5288258"/>
            <a:ext cx="643338" cy="5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효과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4520423"/>
            <a:ext cx="9881937" cy="2064861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D1FEDB-8AFA-5598-3004-E7075864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18" y="370186"/>
            <a:ext cx="4160520" cy="41349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02C55F-99D8-D1CD-9A3D-3DBBD7471D71}"/>
              </a:ext>
            </a:extLst>
          </p:cNvPr>
          <p:cNvSpPr txBox="1"/>
          <p:nvPr/>
        </p:nvSpPr>
        <p:spPr>
          <a:xfrm>
            <a:off x="2479438" y="4855677"/>
            <a:ext cx="72923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기반의 의사결정 가능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예약시스템을 통한 매출관리 편의성 증가 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효과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4783190"/>
            <a:ext cx="9881937" cy="15036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2C55F-99D8-D1CD-9A3D-3DBBD7471D71}"/>
              </a:ext>
            </a:extLst>
          </p:cNvPr>
          <p:cNvSpPr txBox="1"/>
          <p:nvPr/>
        </p:nvSpPr>
        <p:spPr>
          <a:xfrm>
            <a:off x="1538587" y="4928783"/>
            <a:ext cx="6702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프로필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관리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취소 기능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내역 표시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관리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및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827D17-968C-5431-F695-D20AA6310A6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78" y="925157"/>
            <a:ext cx="2160000" cy="324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B50ED8-D542-DC6F-EE7B-DF73D814FF6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29526" y="924603"/>
            <a:ext cx="2160000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B7FB9E-1FC2-4182-32B0-AE017A0C101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02474" y="934617"/>
            <a:ext cx="2160000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D0E0FA-5B82-32F3-2D73-C6359B1B1C83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175422" y="924603"/>
            <a:ext cx="2160000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669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431295" cy="4483771"/>
            <a:chOff x="6817895" y="310803"/>
            <a:chExt cx="543129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4312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기능 명세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/ 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기술 스택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213795" y="2913502"/>
            <a:ext cx="2335597" cy="110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회원가입</a:t>
            </a:r>
            <a:r>
              <a:rPr lang="en-US" altLang="ko-KR" sz="3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3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로그인</a:t>
            </a:r>
            <a:endParaRPr lang="en-US" altLang="ko-KR" sz="32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171374" y="2913502"/>
            <a:ext cx="2529830" cy="110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리뷰관리</a:t>
            </a:r>
            <a:r>
              <a:rPr lang="en-US" altLang="ko-KR" sz="3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3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리뷰 작성</a:t>
            </a:r>
            <a:endParaRPr lang="en-US" altLang="ko-KR" sz="32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8790614" y="2940304"/>
            <a:ext cx="2471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예약 관리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예약 조회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46637-C318-1F07-C487-99AC239B9417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E3FE9-6923-0EDF-9268-53C722780496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기능 명세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C19FEC-EA5D-3065-0F48-30734991159B}"/>
              </a:ext>
            </a:extLst>
          </p:cNvPr>
          <p:cNvCxnSpPr>
            <a:cxnSpLocks/>
          </p:cNvCxnSpPr>
          <p:nvPr/>
        </p:nvCxnSpPr>
        <p:spPr>
          <a:xfrm>
            <a:off x="0" y="122322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스택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425268" y="3935970"/>
            <a:ext cx="9881937" cy="15036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2C55F-99D8-D1CD-9A3D-3DBBD7471D71}"/>
              </a:ext>
            </a:extLst>
          </p:cNvPr>
          <p:cNvSpPr txBox="1"/>
          <p:nvPr/>
        </p:nvSpPr>
        <p:spPr>
          <a:xfrm>
            <a:off x="2371899" y="4086797"/>
            <a:ext cx="74321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: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 및 비즈니스 로직 구현</a:t>
            </a: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 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스키마 및 쿼리 구현</a:t>
            </a: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Vue.js :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인터페이스 및 기능 구현</a:t>
            </a: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0A833A5-62A1-2E76-58B4-7B57122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25" y="1715421"/>
            <a:ext cx="1555233" cy="155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FEF1ED05-B35B-608E-6BE3-EC41CC73A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134" y="1667933"/>
            <a:ext cx="2641600" cy="176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19AC32A7-9E28-1D76-19E6-85165380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10" y="1611500"/>
            <a:ext cx="3213951" cy="192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2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5912921" y="853804"/>
            <a:ext cx="6378669" cy="4520717"/>
            <a:chOff x="5912921" y="292330"/>
            <a:chExt cx="6378669" cy="452071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5912921" y="292330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5912921" y="3369636"/>
              <a:ext cx="63786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일정 및 마일스톤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리소스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5912921" y="4564775"/>
              <a:ext cx="627907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5912921" y="4813047"/>
              <a:ext cx="6279079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14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2E3FE9-6923-0EDF-9268-53C722780496}"/>
              </a:ext>
            </a:extLst>
          </p:cNvPr>
          <p:cNvSpPr txBox="1"/>
          <p:nvPr/>
        </p:nvSpPr>
        <p:spPr>
          <a:xfrm>
            <a:off x="0" y="300424"/>
            <a:ext cx="7327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05. -1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프로젝트 일정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마일스톤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??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(**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대충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이런식으로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) 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C19FEC-EA5D-3065-0F48-30734991159B}"/>
              </a:ext>
            </a:extLst>
          </p:cNvPr>
          <p:cNvCxnSpPr>
            <a:cxnSpLocks/>
          </p:cNvCxnSpPr>
          <p:nvPr/>
        </p:nvCxnSpPr>
        <p:spPr>
          <a:xfrm>
            <a:off x="0" y="122322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6F962FD9-14C5-08F2-800A-7FD9EC1975E1}"/>
              </a:ext>
            </a:extLst>
          </p:cNvPr>
          <p:cNvSpPr/>
          <p:nvPr/>
        </p:nvSpPr>
        <p:spPr>
          <a:xfrm>
            <a:off x="1300340" y="4581212"/>
            <a:ext cx="9881937" cy="15036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9CF73C-F2F3-B8D1-1266-09D74353824D}"/>
              </a:ext>
            </a:extLst>
          </p:cNvPr>
          <p:cNvSpPr txBox="1"/>
          <p:nvPr/>
        </p:nvSpPr>
        <p:spPr>
          <a:xfrm>
            <a:off x="2345614" y="4466642"/>
            <a:ext cx="75007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상세설명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마일스톤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쓰기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15~17 :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 및 비즈니스 로직 구현</a:t>
            </a: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19~21 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스키마 및 쿼리 구현</a:t>
            </a: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22~24 :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인터페이스 및 기능 구현</a:t>
            </a: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1B36621-B7CF-820A-7CC4-E6774D9F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38" y="1524965"/>
            <a:ext cx="9876787" cy="222480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F571907-A290-57BB-5DBB-CB975ED45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38" y="1065199"/>
            <a:ext cx="9876787" cy="513950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882D70F2-741A-390F-B3DE-D2A9208B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1" y="2000955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>
            <a:extLst>
              <a:ext uri="{FF2B5EF4-FFF2-40B4-BE49-F238E27FC236}">
                <a16:creationId xmlns:a16="http://schemas.microsoft.com/office/drawing/2014/main" id="{2FA083F6-2561-1751-A530-2628C93F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188" y="2000955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FE968AC6-B710-340E-4C8F-E7066131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1" y="2911188"/>
            <a:ext cx="1088446" cy="6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F591142B-8030-92E4-09EF-82F2C53C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1" y="2000955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>
            <a:extLst>
              <a:ext uri="{FF2B5EF4-FFF2-40B4-BE49-F238E27FC236}">
                <a16:creationId xmlns:a16="http://schemas.microsoft.com/office/drawing/2014/main" id="{2E5D3DC9-D74E-0E1D-6819-D447B5415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68" y="2000955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099E2028-F641-4EB4-E89F-3234E113C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161" y="2000955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28CE6870-F358-C678-77E3-BE6CEB0B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88" y="2000955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5EA6E135-7781-F465-DE6C-59437C28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43" y="3022522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>
            <a:extLst>
              <a:ext uri="{FF2B5EF4-FFF2-40B4-BE49-F238E27FC236}">
                <a16:creationId xmlns:a16="http://schemas.microsoft.com/office/drawing/2014/main" id="{88164E68-68B9-28E5-D259-80D28F7AA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70" y="3022522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B111ACB1-B60C-86EA-0B70-FEB13DE6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58" y="3081953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>
            <a:extLst>
              <a:ext uri="{FF2B5EF4-FFF2-40B4-BE49-F238E27FC236}">
                <a16:creationId xmlns:a16="http://schemas.microsoft.com/office/drawing/2014/main" id="{C24DDF8F-FA22-7383-B6A8-1816D05C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61" y="3024128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C2C96BB7-2ABA-8401-1068-04933D029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34" y="2901490"/>
            <a:ext cx="1088446" cy="6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FEF2BE0F-6095-E3C5-C5E6-82B65C6B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909" y="2911188"/>
            <a:ext cx="1088446" cy="6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A6199CCA-3AA5-9CA8-866D-E6194BCC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615" y="3022522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>
            <a:extLst>
              <a:ext uri="{FF2B5EF4-FFF2-40B4-BE49-F238E27FC236}">
                <a16:creationId xmlns:a16="http://schemas.microsoft.com/office/drawing/2014/main" id="{AD683B25-5702-C063-2A31-77676187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42" y="3022522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1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24710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05-2 :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초기 설정 및 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260E34CF-E740-D497-EC33-A6AE32FC3EA9}"/>
              </a:ext>
            </a:extLst>
          </p:cNvPr>
          <p:cNvSpPr/>
          <p:nvPr/>
        </p:nvSpPr>
        <p:spPr>
          <a:xfrm>
            <a:off x="786408" y="1139635"/>
            <a:ext cx="9881937" cy="4976030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5F83D7A2-B11C-BFCC-DE4A-C8931815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30" y="3252514"/>
            <a:ext cx="934378" cy="62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5945C3-13C5-8BA9-E460-3AFEB826FA54}"/>
              </a:ext>
            </a:extLst>
          </p:cNvPr>
          <p:cNvSpPr txBox="1"/>
          <p:nvPr/>
        </p:nvSpPr>
        <p:spPr>
          <a:xfrm>
            <a:off x="2746337" y="3180158"/>
            <a:ext cx="61250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**MySQL</a:t>
            </a: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데이터베이스를 설계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테이블을 생성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액세스 계층 구현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`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E9189E1E-D659-AF1D-25A3-F107FF553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97" y="4840953"/>
            <a:ext cx="622918" cy="62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sic Icons - Free SVG &amp; PNG Basic Images - Noun Project">
            <a:extLst>
              <a:ext uri="{FF2B5EF4-FFF2-40B4-BE49-F238E27FC236}">
                <a16:creationId xmlns:a16="http://schemas.microsoft.com/office/drawing/2014/main" id="{347C7F68-07F7-EE0C-C9A5-B86747ADB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06" y="157575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A96E8A-29F9-64E0-717A-03EB2E42C814}"/>
              </a:ext>
            </a:extLst>
          </p:cNvPr>
          <p:cNvSpPr txBox="1"/>
          <p:nvPr/>
        </p:nvSpPr>
        <p:spPr>
          <a:xfrm>
            <a:off x="2708405" y="1484837"/>
            <a:ext cx="6125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초기설정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분석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디렉토리 구조 설정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설정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관리를 위해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06BC54-33DC-0839-6807-DCE7893B957A}"/>
              </a:ext>
            </a:extLst>
          </p:cNvPr>
          <p:cNvSpPr txBox="1"/>
          <p:nvPr/>
        </p:nvSpPr>
        <p:spPr>
          <a:xfrm>
            <a:off x="2746337" y="4673820"/>
            <a:ext cx="6125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**Spring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로직 구현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 스키마 설계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테이블과 관계 정의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71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50559"/>
            <a:ext cx="4951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05-2 :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연동 및 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5945C3-13C5-8BA9-E460-3AFEB826FA54}"/>
              </a:ext>
            </a:extLst>
          </p:cNvPr>
          <p:cNvSpPr txBox="1"/>
          <p:nvPr/>
        </p:nvSpPr>
        <p:spPr>
          <a:xfrm>
            <a:off x="2896703" y="2928725"/>
            <a:ext cx="519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RestAPI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액세스 계층 구현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로직 및 데이터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A96E8A-29F9-64E0-717A-03EB2E42C814}"/>
              </a:ext>
            </a:extLst>
          </p:cNvPr>
          <p:cNvSpPr txBox="1"/>
          <p:nvPr/>
        </p:nvSpPr>
        <p:spPr>
          <a:xfrm>
            <a:off x="2775091" y="1535149"/>
            <a:ext cx="6125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**Vue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Vue.js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구조 설계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 지정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06BC54-33DC-0839-6807-DCE7893B957A}"/>
              </a:ext>
            </a:extLst>
          </p:cNvPr>
          <p:cNvSpPr txBox="1"/>
          <p:nvPr/>
        </p:nvSpPr>
        <p:spPr>
          <a:xfrm>
            <a:off x="2775091" y="4417986"/>
            <a:ext cx="6125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엔드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API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호출하고 데이터를 표시 </a:t>
            </a: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UI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통신을 연결하여 웹 애플리케이션을 완성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12">
            <a:extLst>
              <a:ext uri="{FF2B5EF4-FFF2-40B4-BE49-F238E27FC236}">
                <a16:creationId xmlns:a16="http://schemas.microsoft.com/office/drawing/2014/main" id="{61F0CF68-E80A-667E-EC81-496E7F9B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13" y="1680208"/>
            <a:ext cx="1088446" cy="6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t API icon PNG and SVG Vector Free Download">
            <a:extLst>
              <a:ext uri="{FF2B5EF4-FFF2-40B4-BE49-F238E27FC236}">
                <a16:creationId xmlns:a16="http://schemas.microsoft.com/office/drawing/2014/main" id="{53FDEE9D-46A6-0D51-DDDE-E2FE9236C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990" y="2982032"/>
            <a:ext cx="842240" cy="68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ck, front, sets icon - Download on Iconfinder">
            <a:extLst>
              <a:ext uri="{FF2B5EF4-FFF2-40B4-BE49-F238E27FC236}">
                <a16:creationId xmlns:a16="http://schemas.microsoft.com/office/drawing/2014/main" id="{810CC4B1-3797-DB4B-66EA-56E86B1C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918" y="4374938"/>
            <a:ext cx="988021" cy="98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D2AD86BA-3D53-667F-59DA-E1CF4D13B3FF}"/>
              </a:ext>
            </a:extLst>
          </p:cNvPr>
          <p:cNvSpPr/>
          <p:nvPr/>
        </p:nvSpPr>
        <p:spPr>
          <a:xfrm>
            <a:off x="786408" y="1139635"/>
            <a:ext cx="9881937" cy="4976030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318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1245848" y="1208047"/>
            <a:ext cx="3564278" cy="11892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4022AD-C431-544E-BCCD-E2C4CBC982F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71FE81-9D65-8370-A0E6-2C1B35447D6F}"/>
              </a:ext>
            </a:extLst>
          </p:cNvPr>
          <p:cNvSpPr txBox="1"/>
          <p:nvPr/>
        </p:nvSpPr>
        <p:spPr>
          <a:xfrm>
            <a:off x="144378" y="245453"/>
            <a:ext cx="493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05-3.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 및 리소스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(**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필요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B8DD19-13F9-44BB-370F-BFD60811C8F7}"/>
              </a:ext>
            </a:extLst>
          </p:cNvPr>
          <p:cNvSpPr/>
          <p:nvPr/>
        </p:nvSpPr>
        <p:spPr>
          <a:xfrm>
            <a:off x="1163052" y="4448377"/>
            <a:ext cx="3729870" cy="1318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86A9F-E5B1-3BD0-89FB-D81A10DDC2CE}"/>
              </a:ext>
            </a:extLst>
          </p:cNvPr>
          <p:cNvSpPr txBox="1"/>
          <p:nvPr/>
        </p:nvSpPr>
        <p:spPr>
          <a:xfrm>
            <a:off x="1245848" y="4843261"/>
            <a:ext cx="3454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웨어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리소스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1,000,000</a:t>
            </a:r>
          </a:p>
          <a:p>
            <a:pPr algn="ctr"/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600" spc="-300" dirty="0">
              <a:solidFill>
                <a:schemeClr val="bg1"/>
              </a:solidFill>
            </a:endParaRPr>
          </a:p>
          <a:p>
            <a:pPr algn="ctr"/>
            <a:endParaRPr lang="en-US" altLang="ko-KR" sz="1600" spc="-3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D396A-81C3-361B-E30B-D5A9C4FBE560}"/>
              </a:ext>
            </a:extLst>
          </p:cNvPr>
          <p:cNvSpPr/>
          <p:nvPr/>
        </p:nvSpPr>
        <p:spPr>
          <a:xfrm>
            <a:off x="6933198" y="2982850"/>
            <a:ext cx="4095750" cy="807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A3C19-A685-FA66-3A0C-29F2E616CE9A}"/>
              </a:ext>
            </a:extLst>
          </p:cNvPr>
          <p:cNvSpPr txBox="1"/>
          <p:nvPr/>
        </p:nvSpPr>
        <p:spPr>
          <a:xfrm>
            <a:off x="8298835" y="3070479"/>
            <a:ext cx="1364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944E5B-4F2A-28D6-76EB-5134655D19FE}"/>
              </a:ext>
            </a:extLst>
          </p:cNvPr>
          <p:cNvSpPr/>
          <p:nvPr/>
        </p:nvSpPr>
        <p:spPr>
          <a:xfrm>
            <a:off x="1163052" y="2809361"/>
            <a:ext cx="3729870" cy="1189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91416-5F7F-83FB-ACE8-4F3EAE384802}"/>
              </a:ext>
            </a:extLst>
          </p:cNvPr>
          <p:cNvSpPr txBox="1"/>
          <p:nvPr/>
        </p:nvSpPr>
        <p:spPr>
          <a:xfrm>
            <a:off x="2125335" y="2977697"/>
            <a:ext cx="1805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: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전은평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AA,BB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500,000</a:t>
            </a:r>
          </a:p>
          <a:p>
            <a:pPr algn="ctr"/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600" spc="-300" dirty="0">
              <a:solidFill>
                <a:schemeClr val="bg1"/>
              </a:solidFill>
            </a:endParaRPr>
          </a:p>
          <a:p>
            <a:pPr algn="ctr"/>
            <a:endParaRPr lang="en-US" altLang="ko-KR" sz="1600" spc="-3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A4CFB1-1092-44AF-974D-A8A59A7EC337}"/>
              </a:ext>
            </a:extLst>
          </p:cNvPr>
          <p:cNvSpPr txBox="1"/>
          <p:nvPr/>
        </p:nvSpPr>
        <p:spPr>
          <a:xfrm>
            <a:off x="2070593" y="1366172"/>
            <a:ext cx="18053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이동혁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AA,BB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500,000</a:t>
            </a:r>
          </a:p>
          <a:p>
            <a:pPr algn="ctr"/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600" spc="-300" dirty="0">
              <a:solidFill>
                <a:schemeClr val="bg1"/>
              </a:solidFill>
            </a:endParaRPr>
          </a:p>
          <a:p>
            <a:pPr algn="ctr"/>
            <a:endParaRPr lang="en-US" altLang="ko-KR" sz="1600" spc="-300" dirty="0">
              <a:solidFill>
                <a:schemeClr val="bg1"/>
              </a:solidFill>
            </a:endParaRPr>
          </a:p>
        </p:txBody>
      </p:sp>
      <p:pic>
        <p:nvPicPr>
          <p:cNvPr id="1026" name="Picture 2" descr="Plus sign - Free signs icons">
            <a:extLst>
              <a:ext uri="{FF2B5EF4-FFF2-40B4-BE49-F238E27FC236}">
                <a16:creationId xmlns:a16="http://schemas.microsoft.com/office/drawing/2014/main" id="{A3692933-E3D5-E457-FB65-3C72E8EB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74" y="2332583"/>
            <a:ext cx="514740" cy="51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lus sign - Free signs icons">
            <a:extLst>
              <a:ext uri="{FF2B5EF4-FFF2-40B4-BE49-F238E27FC236}">
                <a16:creationId xmlns:a16="http://schemas.microsoft.com/office/drawing/2014/main" id="{C51CEB6A-499B-148B-8D4D-D2E75965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74" y="3923199"/>
            <a:ext cx="514740" cy="51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qual Sign Vector Art, Icons, and Graphics for Free Download">
            <a:extLst>
              <a:ext uri="{FF2B5EF4-FFF2-40B4-BE49-F238E27FC236}">
                <a16:creationId xmlns:a16="http://schemas.microsoft.com/office/drawing/2014/main" id="{1137F219-5AC0-1182-7FB7-30DC244F5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61" y="3073147"/>
            <a:ext cx="711705" cy="71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2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365728" y="151540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094488" y="1453854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목표</a:t>
            </a:r>
            <a:r>
              <a:rPr lang="en-US" altLang="ko-KR" sz="2800" spc="-300" dirty="0">
                <a:solidFill>
                  <a:schemeClr val="accent1"/>
                </a:solidFill>
              </a:rPr>
              <a:t>/ </a:t>
            </a:r>
            <a:r>
              <a:rPr lang="ko-KR" altLang="en-US" sz="2800" spc="-300" dirty="0">
                <a:solidFill>
                  <a:schemeClr val="accent1"/>
                </a:solidFill>
              </a:rPr>
              <a:t>시장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365728" y="259162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094488" y="25300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문제 정의 </a:t>
            </a:r>
            <a:r>
              <a:rPr lang="en-US" altLang="ko-KR" sz="2800" spc="-300" dirty="0">
                <a:solidFill>
                  <a:schemeClr val="accent1"/>
                </a:solidFill>
              </a:rPr>
              <a:t>/ </a:t>
            </a:r>
            <a:r>
              <a:rPr lang="ko-KR" altLang="en-US" sz="2800" spc="-300" dirty="0">
                <a:solidFill>
                  <a:schemeClr val="accent1"/>
                </a:solidFill>
              </a:rPr>
              <a:t>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365728" y="366784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094488" y="3606290"/>
            <a:ext cx="2893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예상효과</a:t>
            </a:r>
            <a:r>
              <a:rPr lang="en-US" altLang="ko-KR" sz="2800" spc="-300" dirty="0">
                <a:solidFill>
                  <a:schemeClr val="accent1"/>
                </a:solidFill>
              </a:rPr>
              <a:t>/ </a:t>
            </a:r>
            <a:r>
              <a:rPr lang="ko-KR" altLang="en-US" sz="2800" spc="-300" dirty="0">
                <a:solidFill>
                  <a:schemeClr val="accent1"/>
                </a:solidFill>
              </a:rPr>
              <a:t>요구사항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365728" y="474406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094488" y="4682508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기능명세</a:t>
            </a:r>
            <a:r>
              <a:rPr lang="en-US" altLang="ko-KR" sz="2800" spc="-300" dirty="0">
                <a:solidFill>
                  <a:schemeClr val="accent1"/>
                </a:solidFill>
              </a:rPr>
              <a:t>/ </a:t>
            </a:r>
            <a:r>
              <a:rPr lang="ko-KR" altLang="en-US" sz="2800" spc="-300" dirty="0">
                <a:solidFill>
                  <a:schemeClr val="accent1"/>
                </a:solidFill>
              </a:rPr>
              <a:t> 기술 스택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57F45-0B27-D730-6F39-8246CAF54715}"/>
              </a:ext>
            </a:extLst>
          </p:cNvPr>
          <p:cNvSpPr txBox="1"/>
          <p:nvPr/>
        </p:nvSpPr>
        <p:spPr>
          <a:xfrm>
            <a:off x="1365728" y="58202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6BBD98-B4AD-37A8-C917-96842AA5FB9D}"/>
              </a:ext>
            </a:extLst>
          </p:cNvPr>
          <p:cNvSpPr txBox="1"/>
          <p:nvPr/>
        </p:nvSpPr>
        <p:spPr>
          <a:xfrm>
            <a:off x="2094488" y="5758726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일정 및 마일스톤</a:t>
            </a:r>
            <a:r>
              <a:rPr lang="en-US" altLang="ko-KR" sz="2800" spc="-300" dirty="0">
                <a:solidFill>
                  <a:schemeClr val="accent1"/>
                </a:solidFill>
              </a:rPr>
              <a:t>, </a:t>
            </a:r>
            <a:r>
              <a:rPr lang="ko-KR" altLang="en-US" sz="2800" spc="-300" dirty="0">
                <a:solidFill>
                  <a:schemeClr val="accent1"/>
                </a:solidFill>
              </a:rPr>
              <a:t>리소스</a:t>
            </a: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1245848" y="1208047"/>
            <a:ext cx="3564278" cy="11892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4022AD-C431-544E-BCCD-E2C4CBC982F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71FE81-9D65-8370-A0E6-2C1B35447D6F}"/>
              </a:ext>
            </a:extLst>
          </p:cNvPr>
          <p:cNvSpPr txBox="1"/>
          <p:nvPr/>
        </p:nvSpPr>
        <p:spPr>
          <a:xfrm>
            <a:off x="144378" y="245453"/>
            <a:ext cx="493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05-3.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 및 리소스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(**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필요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B8DD19-13F9-44BB-370F-BFD60811C8F7}"/>
              </a:ext>
            </a:extLst>
          </p:cNvPr>
          <p:cNvSpPr/>
          <p:nvPr/>
        </p:nvSpPr>
        <p:spPr>
          <a:xfrm>
            <a:off x="1163052" y="4448377"/>
            <a:ext cx="3729870" cy="1318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86A9F-E5B1-3BD0-89FB-D81A10DDC2CE}"/>
              </a:ext>
            </a:extLst>
          </p:cNvPr>
          <p:cNvSpPr txBox="1"/>
          <p:nvPr/>
        </p:nvSpPr>
        <p:spPr>
          <a:xfrm>
            <a:off x="1245848" y="4843261"/>
            <a:ext cx="3454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웨어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리소스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1,000,000</a:t>
            </a:r>
          </a:p>
          <a:p>
            <a:pPr algn="ctr"/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600" spc="-300" dirty="0">
              <a:solidFill>
                <a:schemeClr val="bg1"/>
              </a:solidFill>
            </a:endParaRPr>
          </a:p>
          <a:p>
            <a:pPr algn="ctr"/>
            <a:endParaRPr lang="en-US" altLang="ko-KR" sz="1600" spc="-3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D396A-81C3-361B-E30B-D5A9C4FBE560}"/>
              </a:ext>
            </a:extLst>
          </p:cNvPr>
          <p:cNvSpPr/>
          <p:nvPr/>
        </p:nvSpPr>
        <p:spPr>
          <a:xfrm>
            <a:off x="6933198" y="2982850"/>
            <a:ext cx="4095750" cy="807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A3C19-A685-FA66-3A0C-29F2E616CE9A}"/>
              </a:ext>
            </a:extLst>
          </p:cNvPr>
          <p:cNvSpPr txBox="1"/>
          <p:nvPr/>
        </p:nvSpPr>
        <p:spPr>
          <a:xfrm>
            <a:off x="8298835" y="3070479"/>
            <a:ext cx="1364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944E5B-4F2A-28D6-76EB-5134655D19FE}"/>
              </a:ext>
            </a:extLst>
          </p:cNvPr>
          <p:cNvSpPr/>
          <p:nvPr/>
        </p:nvSpPr>
        <p:spPr>
          <a:xfrm>
            <a:off x="1163052" y="2809361"/>
            <a:ext cx="3729870" cy="1189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91416-5F7F-83FB-ACE8-4F3EAE384802}"/>
              </a:ext>
            </a:extLst>
          </p:cNvPr>
          <p:cNvSpPr txBox="1"/>
          <p:nvPr/>
        </p:nvSpPr>
        <p:spPr>
          <a:xfrm>
            <a:off x="2125335" y="2977697"/>
            <a:ext cx="1805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: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전은평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AA,BB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500,000</a:t>
            </a:r>
          </a:p>
          <a:p>
            <a:pPr algn="ctr"/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600" spc="-300" dirty="0">
              <a:solidFill>
                <a:schemeClr val="bg1"/>
              </a:solidFill>
            </a:endParaRPr>
          </a:p>
          <a:p>
            <a:pPr algn="ctr"/>
            <a:endParaRPr lang="en-US" altLang="ko-KR" sz="1600" spc="-3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A4CFB1-1092-44AF-974D-A8A59A7EC337}"/>
              </a:ext>
            </a:extLst>
          </p:cNvPr>
          <p:cNvSpPr txBox="1"/>
          <p:nvPr/>
        </p:nvSpPr>
        <p:spPr>
          <a:xfrm>
            <a:off x="2070593" y="1366172"/>
            <a:ext cx="18053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이동혁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AA,BB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500,000</a:t>
            </a:r>
          </a:p>
          <a:p>
            <a:pPr algn="ctr"/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600" spc="-300" dirty="0">
              <a:solidFill>
                <a:schemeClr val="bg1"/>
              </a:solidFill>
            </a:endParaRPr>
          </a:p>
          <a:p>
            <a:pPr algn="ctr"/>
            <a:endParaRPr lang="en-US" altLang="ko-KR" sz="1600" spc="-300" dirty="0">
              <a:solidFill>
                <a:schemeClr val="bg1"/>
              </a:solidFill>
            </a:endParaRPr>
          </a:p>
        </p:txBody>
      </p:sp>
      <p:pic>
        <p:nvPicPr>
          <p:cNvPr id="1026" name="Picture 2" descr="Plus sign - Free signs icons">
            <a:extLst>
              <a:ext uri="{FF2B5EF4-FFF2-40B4-BE49-F238E27FC236}">
                <a16:creationId xmlns:a16="http://schemas.microsoft.com/office/drawing/2014/main" id="{A3692933-E3D5-E457-FB65-3C72E8EB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74" y="2332583"/>
            <a:ext cx="514740" cy="51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lus sign - Free signs icons">
            <a:extLst>
              <a:ext uri="{FF2B5EF4-FFF2-40B4-BE49-F238E27FC236}">
                <a16:creationId xmlns:a16="http://schemas.microsoft.com/office/drawing/2014/main" id="{C51CEB6A-499B-148B-8D4D-D2E75965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74" y="3923199"/>
            <a:ext cx="514740" cy="51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qual Sign Vector Art, Icons, and Graphics for Free Download">
            <a:extLst>
              <a:ext uri="{FF2B5EF4-FFF2-40B4-BE49-F238E27FC236}">
                <a16:creationId xmlns:a16="http://schemas.microsoft.com/office/drawing/2014/main" id="{1137F219-5AC0-1182-7FB7-30DC244F5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61" y="3073147"/>
            <a:ext cx="711705" cy="71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77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93AD8-5CEA-2D1B-82AC-2D89F5B58074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17425D-F03B-F354-FEC0-11250975C51C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86A9D-39F0-778D-7C2D-6B2967ABF872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9E913F-178D-7981-553C-769FFE1B1252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B8AE79-A306-A46A-EEF1-06F4CEFAEB92}"/>
              </a:ext>
            </a:extLst>
          </p:cNvPr>
          <p:cNvSpPr/>
          <p:nvPr/>
        </p:nvSpPr>
        <p:spPr>
          <a:xfrm>
            <a:off x="6848863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7E96AE-48A6-A34C-EFD2-3F9F934109DD}"/>
              </a:ext>
            </a:extLst>
          </p:cNvPr>
          <p:cNvSpPr/>
          <p:nvPr/>
        </p:nvSpPr>
        <p:spPr>
          <a:xfrm>
            <a:off x="9232424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85C743-667E-953C-9424-2457F2A44BBC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KEYWORD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와 함께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모든 국민은 직업선택의 자유를 가진다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국채를 모집하거나 예산외에 국가의 부담이 될 계약을 체결하려 할 때에는 정부는 미리 국회의 의결을 얻어야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국가는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지역간의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균형있는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발전을 위하여 지역경제를 육성할 의무를 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국회의원은 국가이익을 우선하여 양심에 따라 직무를 행한다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누구든지 병역의무의 이행으로 인하여 불이익한 처우를 받지 아니한다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3D032-5499-0641-D904-7324D054E01F}"/>
              </a:ext>
            </a:extLst>
          </p:cNvPr>
          <p:cNvSpPr txBox="1"/>
          <p:nvPr/>
        </p:nvSpPr>
        <p:spPr>
          <a:xfrm flipH="1">
            <a:off x="7060877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1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E3A30-AC1B-F0AA-579F-425170F442B5}"/>
              </a:ext>
            </a:extLst>
          </p:cNvPr>
          <p:cNvSpPr txBox="1"/>
          <p:nvPr/>
        </p:nvSpPr>
        <p:spPr>
          <a:xfrm flipH="1">
            <a:off x="8271854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2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9482831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3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834E9-F8C4-A144-81C2-01D4A963F72A}"/>
              </a:ext>
            </a:extLst>
          </p:cNvPr>
          <p:cNvSpPr txBox="1"/>
          <p:nvPr/>
        </p:nvSpPr>
        <p:spPr>
          <a:xfrm flipH="1">
            <a:off x="7067893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516656-473D-938C-C42F-7CEC57624741}"/>
              </a:ext>
            </a:extLst>
          </p:cNvPr>
          <p:cNvSpPr txBox="1"/>
          <p:nvPr/>
        </p:nvSpPr>
        <p:spPr>
          <a:xfrm flipH="1">
            <a:off x="8278870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10E921-C951-E3EE-3892-18B32D1CCC90}"/>
              </a:ext>
            </a:extLst>
          </p:cNvPr>
          <p:cNvSpPr txBox="1"/>
          <p:nvPr/>
        </p:nvSpPr>
        <p:spPr>
          <a:xfrm flipH="1">
            <a:off x="9489847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  <a:latin typeface="+mn-ea"/>
              </a:rPr>
              <a:t>관계성 지도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31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11C58013-C204-8858-CBB3-62D6B3713CD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E8DD7A-DB97-1F03-490D-DE51D55F750F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2C7BAD-4AF9-46C3-D844-FF99556D15D3}"/>
              </a:ext>
            </a:extLst>
          </p:cNvPr>
          <p:cNvGrpSpPr/>
          <p:nvPr/>
        </p:nvGrpSpPr>
        <p:grpSpPr>
          <a:xfrm>
            <a:off x="3355761" y="1937348"/>
            <a:ext cx="2661578" cy="2661579"/>
            <a:chOff x="4443663" y="1612231"/>
            <a:chExt cx="3324727" cy="332472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86E88D5-30DD-948E-2A8C-F0AED7BE5F5F}"/>
                </a:ext>
              </a:extLst>
            </p:cNvPr>
            <p:cNvSpPr/>
            <p:nvPr/>
          </p:nvSpPr>
          <p:spPr>
            <a:xfrm>
              <a:off x="4443663" y="1612231"/>
              <a:ext cx="3324727" cy="3324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ACF071E-9A86-8FDC-F834-772E427AE2D4}"/>
                </a:ext>
              </a:extLst>
            </p:cNvPr>
            <p:cNvSpPr/>
            <p:nvPr/>
          </p:nvSpPr>
          <p:spPr>
            <a:xfrm>
              <a:off x="5317958" y="1612231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DDB7E23-1346-F28D-BA98-AE91924FDF52}"/>
                </a:ext>
              </a:extLst>
            </p:cNvPr>
            <p:cNvSpPr/>
            <p:nvPr/>
          </p:nvSpPr>
          <p:spPr>
            <a:xfrm>
              <a:off x="5317958" y="3380874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D1BD328A-58B9-A86B-3F4A-ED78E54A910D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95744C-C1FF-C312-1728-8830373D8B74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289478-8163-B5E1-051F-BA6536014DC3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EB160-51C4-F595-5A3E-32CDB1308402}"/>
              </a:ext>
            </a:extLst>
          </p:cNvPr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분야의 확장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375A7-AF44-3AE8-8BA4-7115F32C8508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B17DD-21D6-FF7F-9ED2-99EA66FE1482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A4026-A498-6AD7-C7CB-AEEEEE73068C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A01D7-A03E-59AC-B91E-BBB182D178A4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2133601"/>
            <a:ext cx="1903419" cy="2495550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2293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목표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/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시장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215189" y="1455820"/>
            <a:ext cx="9817769" cy="3910263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448F03C4-475D-A535-2EE4-5C3163DD67DD}"/>
              </a:ext>
            </a:extLst>
          </p:cNvPr>
          <p:cNvSpPr/>
          <p:nvPr/>
        </p:nvSpPr>
        <p:spPr>
          <a:xfrm>
            <a:off x="5231748" y="2536674"/>
            <a:ext cx="1784649" cy="1784649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1994ED-8EC7-49A9-B482-09C30A10AF39}"/>
              </a:ext>
            </a:extLst>
          </p:cNvPr>
          <p:cNvGrpSpPr/>
          <p:nvPr/>
        </p:nvGrpSpPr>
        <p:grpSpPr>
          <a:xfrm>
            <a:off x="2437230" y="2149676"/>
            <a:ext cx="2558647" cy="2558647"/>
            <a:chOff x="2772075" y="2149676"/>
            <a:chExt cx="2558647" cy="255864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B8AE79-A306-A46A-EEF1-06F4CEFAEB92}"/>
                </a:ext>
              </a:extLst>
            </p:cNvPr>
            <p:cNvSpPr/>
            <p:nvPr/>
          </p:nvSpPr>
          <p:spPr>
            <a:xfrm>
              <a:off x="2772075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28043A-7A79-FB84-1C86-29638CD53839}"/>
                </a:ext>
              </a:extLst>
            </p:cNvPr>
            <p:cNvSpPr txBox="1"/>
            <p:nvPr/>
          </p:nvSpPr>
          <p:spPr>
            <a:xfrm flipH="1">
              <a:off x="3106919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2677D9-71C1-69FA-ADC8-B37A695E10F8}"/>
              </a:ext>
            </a:extLst>
          </p:cNvPr>
          <p:cNvGrpSpPr/>
          <p:nvPr/>
        </p:nvGrpSpPr>
        <p:grpSpPr>
          <a:xfrm>
            <a:off x="7196125" y="2149676"/>
            <a:ext cx="2558647" cy="2558647"/>
            <a:chOff x="6861276" y="2149676"/>
            <a:chExt cx="2558647" cy="255864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B7E96AE-48A6-A34C-EFD2-3F9F934109DD}"/>
                </a:ext>
              </a:extLst>
            </p:cNvPr>
            <p:cNvSpPr/>
            <p:nvPr/>
          </p:nvSpPr>
          <p:spPr>
            <a:xfrm>
              <a:off x="6861276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6FB7C2-513D-B21C-D18B-7D71D576832A}"/>
                </a:ext>
              </a:extLst>
            </p:cNvPr>
            <p:cNvSpPr txBox="1"/>
            <p:nvPr/>
          </p:nvSpPr>
          <p:spPr>
            <a:xfrm flipH="1">
              <a:off x="7252268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89E051-85CC-7F17-B635-D0F6F1E978E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18235CF-6ECC-E2AA-D6CD-9567219064A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763F724-1AAE-0784-5EC2-80331DAB73B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4298A89-C65C-2E7F-AF68-1CF0798A6672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5698C3D-E85C-278B-F20F-2E8CFE9A0026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9254518-2B5B-A7AD-5F52-FD8405895C6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A27416-EFE6-D770-C423-7B9B15C0BCE8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54123C4-B29C-6FA3-281B-2B65C9D563D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987136-67EA-2A10-4EA8-F000DA143C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EDA436A-9550-6C0D-62E8-5EC75A0134E4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92035EA-D4AA-FBE4-02DF-E07BC058AB0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D089626-09E6-91CB-8879-4E080C4C1C92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6534A03-CE12-76B1-6DA1-A3B8253CE01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6E349A5-974D-3CF7-69D9-29E6230520A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9EF9C6-8D54-C14D-8AC0-0BA0960E5AED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11AE903-A2BD-6DC7-287B-4F3EC24796E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6EF0ABB-1EF6-548C-ADB3-B85350F9853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CA3ED64-1C24-BE1D-F608-5D544BC0152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A22E4A9-C55A-633D-D0F4-EB9D9F425BF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63B5E8F-C4D3-CDEC-1F3E-4AA6FD2C4B7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FA851D-62A6-7D61-106B-6988680BB534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E679B52-D4B5-2E0D-41AA-35A2F32BAB83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B3A475D-1355-2DCB-BA9E-BB4CED78F1E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806C06E-E3BE-DA06-406C-44D9968A93AF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829318F-D01D-0154-7E8B-BBCAFDACCEB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F6BF77E-8A6F-A7B5-C3DB-38AB1734700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B5B9D8-6658-99B8-E1A2-9D934DCC06A4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A719605-A311-9203-5465-0E58459F17B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BBD73E-06A2-B11D-46EB-8D6C935568D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BC0DC90-B7CC-0BE1-21DC-6ADB9FF276E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57E87CE-14C7-C5A2-4544-D829C01D016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E49246-ED78-4568-A488-167969C75CC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C4B7F0D-88F2-FDB4-1F1E-73CA5E28E7BF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4EC5A2B-D76E-3D6C-FA58-273CA6C800DD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72CF946-2258-86BC-95B8-D3C0E8A1F2F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18EC5BD-DAB0-95D8-B669-5AA59E6656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19ACDFA-917A-6CA1-A996-F0605B10BE89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FBACED-9035-F735-A596-1BF8F15E6E2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E1866DA-0794-F74D-F9E7-B244A4BCDBE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9D43B81-FB52-198E-0F83-3AC60DD7B28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6F2B3A6-D8F3-9BCE-48B9-026BCDDE6D1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AA06380-A263-0B1E-553E-80D4E4FCA23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5DBD08-11F6-5C74-1DAA-7C520AEE2E9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DDBDE1C-A27C-64E9-26B4-43C989EC048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42E2E5B-3680-878F-80ED-6EEF353A269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4355C50-4690-091E-0D1D-F48BDF4DE3DF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DD1761F-B9A8-69B3-94C8-03DE3570317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4AB80FD-3B22-30C3-A025-7D58842A3C22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A0C5AB6-6112-A660-25BE-58C0E1C5AC00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54992DF-0A21-9CF2-1A39-1254D7D35660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7F5D277-1889-362D-BF48-B5D69AFD70D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F3CBA4C-A82D-F9D9-8044-45D454EC6521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972DA4E-4C1E-2BA8-DAF1-813CA5AFD03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5CD7233-09E4-87CE-EC6A-A305B91DCDB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D56B7C6-4E61-46C5-079A-69B241438D9F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13AFF5B-D86B-D8C6-343E-BBA3A99268A0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F8DB9BD-FAFE-A554-EB65-D2D85626AE90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0EA2121-33DE-7827-5C9F-89D483C93FB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E572AD8-8D99-A7D6-1A9E-306CD6C11E9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E6252E8-0876-E38B-125E-DDB78482B20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7DE7652-D1DF-2350-BC14-E35E29FF564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267D795-3404-C3DC-A8AB-A1A6F9B04CA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2AB3206-2A47-1BCF-7F30-589BBE9977E2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72A8E5B-103A-0DDE-8B18-B93FACA749C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80E79540-377D-4659-9B37-FFDE08D82414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10186D0-7C5D-10C2-82CC-72B88FC420F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07152F7-0514-4A6D-0051-C698EF1229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BA76F42-479D-1B65-0F45-41307AC9D81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0D5C44E-086D-D893-23A2-C38461530F4A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FE37EED-2879-5F58-5E5E-45874538774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B0F4FC-C390-E15B-E106-ABCE032EF10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97FDD6-00AE-3E36-7FAC-EFCC32D5A86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6D642563-A86D-3E02-0653-CBA4BF2F5D2C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C0296ED-35CA-237A-828D-28A79CC5509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6860A0F5-EDBD-C7E6-760F-F65C561B47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8232D01-7E03-8DD2-F092-A337E7304C7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7840AD9-F33A-91AD-3CDD-51F036EA1DB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64FE5EA-7C9C-2BD3-A22D-BFF754CAC1AE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B453D69-A982-F764-41A4-1C86F391083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07F312E-0EE3-12FC-06C2-1F49B125DD7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1BA96EB-DEB9-7235-B21E-4F7324A1DA3D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FDCABCA-520E-4E93-0034-4D2AE53B5945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C882605-4C4C-5FBF-C4A9-8ECEFF7E859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B13F2C7-E7CD-F985-6FD9-6A3887F1195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DF21633-EC80-6820-E7D8-F4AF0B2831C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01DE936-D29A-BA4E-4E5A-9C4AE13028CD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71AD916-75AF-9597-9BA5-35FA21ED662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B830A4D-C37B-3466-8444-93D47C01A01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4B21535-E37B-2AD2-F825-D8614B08D75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9280B20-A105-7998-2FE9-81D95F5FEB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9A75832-B86A-E665-FD1E-700A996F6E6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ECEF8ED5-8D73-1BEA-488E-325485490BB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C8883EA-6E7B-6213-2F03-CDF017FBBD5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131D44B9-F382-F3C0-EB63-DEB61643AC3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7217766-0C97-C873-AA19-A17CB06ABB5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D1656A3-0FBF-BCA9-4D20-B4E6ECE24D60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6378B3D1-E24C-53AF-A4AB-7330D7BCF21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F33CF47-A45B-D415-A579-65C6A17F8D1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FC23BC9-C844-13DF-E7A3-76951D0EF88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D5C5FC9B-20A3-75D0-BDAB-A5765F161FD3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85057C7-F587-C62F-1E15-04B75698032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C422F37-1817-8100-30C1-D4B140CB3FBF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7CFB26D9-CAB1-CA3A-8293-30818CCB4191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2A33F29-BFDC-FB34-8CD5-50C3508FAC00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44EA92D-E7D3-C078-B108-40A78A5C757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DBD21AB-56B0-EB20-8734-51DF5A8C2EFC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358875-43B2-8C18-0EE6-2072CDE1F823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4F725F1-3508-BAEC-1645-A0F5FD3ED9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78241750-BD4B-B999-A1AF-EDBA9376B110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D5FAB00-9704-C48B-A168-A8AEA0C9241B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93E801A-6315-F4B4-A656-0CEF87187A8A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984B5F89-54CA-4595-B809-4F74A8A2E86A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1F7D826-FAD7-613B-C151-C351A643E59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E71159-A8B1-83DC-F59F-2FE851FE08E9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7F291DE-2092-F33E-2F48-B0F00F677FA8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15AAE4-AD67-3E33-AB3D-1D0BD5B6C34B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B0BB5E8-3CEB-4F7C-82CD-C6F2B4B38619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C978F92-2C63-DC2B-C9C6-5D4216B8E4F8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7CDF81C4-6042-065B-0B59-F4BB05B5142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C9C0C96C-C7F6-FE78-CB06-5712B17610A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30A4E940-DFFC-83DC-9612-77DF869DD90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531FE304-4032-0A68-D813-E805DABFA8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0453296-4923-363F-E49C-1E523B498EAC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77F5F26D-86AC-52D6-6859-93CE081A2EF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FC86BAD-85B6-D1FC-C88E-523D88EF2B5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0787C9D-2767-6B4A-3CED-A2A5A461314F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A2E27B2-7F04-138F-DB41-4243B927A0F3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A74FE59-FE9B-CA91-A4D6-C8FD658C6293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0EAE8D23-5807-8416-7062-5C8BD312A0FE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63BD07B-BB8E-12DC-0402-3042CA8ED0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A5E70A4-63B5-57A9-CF08-CE0BB65E6D4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9C78540-89C9-6656-02A9-D5D7A6B4FCE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F19A72F8-DA0D-5DC6-BFEA-F971DA9E09A7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8564CA6B-D8DF-C627-ED85-FBD553802B30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D9E548D0-06AF-8B42-031A-B02B7C5B02B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D32B1A2-C02C-8F51-7806-90BAA163DDC5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CBF9BA9-D592-1EE4-5587-0DD10AC8179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ABD48C4-8FF3-22B0-A57C-A3896A8C7782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E471384-1510-89B7-4FDF-68F01DE4F43D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C0BF4FB8-1505-D317-AF73-3A71D737E5DE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DA79F8A-87B8-E46D-14AF-09747BBA44D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3E471448-91DD-C2A6-1977-D31C424B25C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BB56E4E6-D168-6988-4A0D-9E94F68435B1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2C2222E-3C1E-7610-9CFE-94BA55282F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12388AF4-0175-508B-27DA-310132B8933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2896EFB-CBC9-B506-4DDD-383F833121D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D26DAA0-598F-B9EF-B73E-7EFB1A7EF446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F29B2B6-6E76-83AD-1C78-6065C218EBD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2794EADC-A23A-A84A-41A6-53A89B3C109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7041E5BF-E7AB-70D5-A359-90F6F7255F85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AF77C56-3046-5DD7-E69A-97B3D3518367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BC9B5B-9EDA-0886-FB74-4D7571668CE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1A20FC7B-8274-5E5A-A60D-50C6DEAD91F7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620DDF5-E21B-6859-564C-7EBEAC68870F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ACE61347-492D-8895-84A8-114B5CCFD79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936D8F4-EE94-4A90-7570-15089C75E15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00E90F09-853D-291D-5DDE-D3517660ACA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B5CF841-1E91-A1E3-9BF4-223F93327259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DC205FC7-4B06-1A4B-55A8-33408ED057C0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C36099D0-DAC1-3ABD-BD5E-639B257569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630595A-C82E-8CBD-EDC3-161EB0027474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4E10168-66AB-269E-770A-EF4077554EA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74365BC-758D-721D-7BFA-1FBFF07C84A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7B548EE-59F6-EE95-E58E-4D68AB4C970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A9F867-5729-3EE6-B2FF-99B7DC7FDE9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9BCE71-C9CE-6591-554C-C35B6A5FD3E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783C919-283C-46FB-D2A3-DF84DCCB6CE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88739C3F-384C-8FE1-DC95-D42348995FD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90A5449F-469C-EE3F-28F5-B42EE014C06E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EB6F4F25-9760-3AFC-B440-424FD311E5D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C0A9A88-A3A7-A326-3E08-44E3356896B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DF72C4A3-3C00-C6CE-6120-5E8AF728D32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53890CC2-1961-B263-FAA9-D4B9A26119E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DA1B68-BC88-2C1C-9F09-05985042D7E7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E7F5D2F1-06FE-A01C-D9F4-66587391827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B0B588-2756-3AE4-84C8-ACE1C890E2C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6BA255C-C048-923B-1FD3-C4B6E22F4B87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415DA461-A6B7-97BC-D09F-EB3128F49B0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057FD2F5-5A64-6696-E3E8-797C4204C6B6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962B458-95B3-3EBD-5758-D4360B887814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3DD43070-54AE-5273-85EF-5FC21B6494AA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D76C3DA-7482-75B8-CF8B-3692F214F7A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CA341494-37FD-AEA5-7BB9-D77D6BC40365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5ADA33A-8896-A4D3-AAA6-A213553B82B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15871B1-C50C-D5B9-D1C1-F3F29CAC729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9A0C908-3D19-ABA9-F450-56C3372FE4C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249ADC4-54F4-9B32-F33C-20282C341CD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9430D3D-9FC5-66CB-707B-9E9FC09130D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2DDF384-6EBC-65DF-A60C-064225624A24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6750CE6E-4259-9188-1F5D-C740E52EA82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24F8677-7057-0ACA-C015-505B043335A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CBCF2E9-6ED9-B935-041B-892A694E2C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F78E69D8-20EE-A870-9B13-4FCEF4C845A5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19AD9EE7-2624-D61D-C78C-50EC01F76A7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A2CDB14-B302-7971-89C0-71397421B6FA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3C2398E-2BF9-E19B-403D-543137111265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15F53835-21CD-A834-1DC2-7812748525C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E6A1057-4BE1-B813-EF2B-15C2C339F1F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F3F415E-4B37-C243-4899-A0E57D1EA0A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EE8E241-33C3-FC8F-73B4-F66D1758ADD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ED60F4CA-6429-D877-84EB-48A8DAE583E0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95AE5A-9D7C-8E24-EE05-78EC77DD193B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0A95B1DA-210A-FCAC-FD17-7AA91D62BE5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D1C76B2-2AD5-13E9-6F41-9E4E2EEB773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B098665-B888-F390-0E7D-C62488ACF3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245C389-4FB2-C74A-0F67-4A5970E9A76E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684305C9-351F-0977-641F-C06134B07C8C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927A3E5-038D-F0C6-B931-1059D6F6DC2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B82A2755-AF7D-44B8-0794-A21ACBE31EDD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7E329FB-1769-AFD7-C586-5AAE2073E72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F4E2BDA-C06D-2477-AAD8-D5B91E8BEB8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B410BFF-783D-F4CA-508C-05965709A1E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A799341-585F-D171-7ED3-348761CBE5FD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D8288102-793D-87C7-4550-0B359C60A1BA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39F50799-D803-7A93-0D1D-6B9B634292B1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A8EF936-EC8E-5F1B-548E-B6930CDEC80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58DF35F-E509-15BD-DDFE-5C1A46CF4753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A45F18A6-B3FB-2EE5-B835-E51CE80DE47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166C758-239B-9187-EFDA-31DDB4709E6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 dirty="0">
                <a:solidFill>
                  <a:schemeClr val="bg1"/>
                </a:solidFill>
              </a:rPr>
              <a:t>.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5657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 목표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: 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반려동물 미용 정보 제공</a:t>
            </a:r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서비스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소유자와 미용실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운영자를 연결하는 웹 애플리케이션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별점과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리뷰를 기반으로 원하는 애견 미용실을 찾을 수 있도록 도와줍니다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3F2EE1-E72C-4DD3-0605-83467FBC130B}"/>
              </a:ext>
            </a:extLst>
          </p:cNvPr>
          <p:cNvCxnSpPr>
            <a:cxnSpLocks/>
          </p:cNvCxnSpPr>
          <p:nvPr/>
        </p:nvCxnSpPr>
        <p:spPr>
          <a:xfrm flipV="1">
            <a:off x="9054789" y="2914759"/>
            <a:ext cx="0" cy="789453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9249640" y="2886692"/>
            <a:ext cx="0" cy="817520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210D31A-4B06-DE7B-2B7B-6A48CFB4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412" y="455493"/>
            <a:ext cx="4008563" cy="2236662"/>
          </a:xfrm>
          <a:prstGeom prst="rect">
            <a:avLst/>
          </a:prstGeom>
        </p:spPr>
      </p:pic>
      <p:pic>
        <p:nvPicPr>
          <p:cNvPr id="2050" name="Picture 2" descr="Why It's Worth Having Your Dog Groomed Professionally">
            <a:extLst>
              <a:ext uri="{FF2B5EF4-FFF2-40B4-BE49-F238E27FC236}">
                <a16:creationId xmlns:a16="http://schemas.microsoft.com/office/drawing/2014/main" id="{1451F421-8B7F-B628-4EF1-4B144DDB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412" y="3898749"/>
            <a:ext cx="4008562" cy="22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반려동물 시장의 중요성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3599487" y="3037149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8170065" y="3037149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809436" y="5461286"/>
            <a:ext cx="2922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보유가구 증가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7459969" y="5451082"/>
            <a:ext cx="3531736" cy="395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반려동물 산업의 </a:t>
            </a:r>
            <a:r>
              <a:rPr lang="ko-KR" altLang="en-US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지속적 성장</a:t>
            </a:r>
            <a:endParaRPr lang="en-US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DC9F9A-9A9D-3E0A-7F36-44978696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9" y="1408451"/>
            <a:ext cx="5578261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015D1D-6D8F-FEDC-2422-CAB9F3442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27" y="1023326"/>
            <a:ext cx="5096641" cy="40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문제 정의 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/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기회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5657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7684169" y="2144033"/>
            <a:ext cx="4010526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미용의 경우 음식점등 일반 가게에 비해 </a:t>
            </a:r>
            <a:r>
              <a:rPr lang="ko-KR" altLang="en-US" sz="2300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en-US" altLang="ko-KR" sz="23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3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서비스가 저조</a:t>
            </a:r>
            <a:endParaRPr lang="en-US" altLang="ko-KR" sz="23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23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소유자 입장에서 적절한 미용 서비스</a:t>
            </a:r>
            <a:r>
              <a:rPr lang="en-US" altLang="ko-KR" sz="23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3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관련의 불편함이 있음</a:t>
            </a:r>
            <a:endParaRPr lang="en-US" altLang="ko-KR" sz="23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212B4D-5FE9-5AB5-117F-ACDA0545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1837914"/>
            <a:ext cx="7276268" cy="35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9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기회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5619716" y="2448134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latin typeface="+mn-ea"/>
              </a:rPr>
              <a:t>&gt;</a:t>
            </a:r>
            <a:endParaRPr lang="ko-KR" altLang="en-US" sz="120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3599487" y="3037149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8170065" y="3037149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7086253" y="1622076"/>
            <a:ext cx="4779072" cy="115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소비자 관점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＂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반려동물 소유자들의 미용서비스 데이터 기반 의사결정 가능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9C5C9EE-DEAC-8D30-A066-B0AC0F4C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92" y="937054"/>
            <a:ext cx="3192903" cy="231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BF3D35-6147-C794-A5A9-E818A8036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38" y="3017136"/>
            <a:ext cx="3322506" cy="237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B99CB-4019-8857-C7D3-F5C48123F6A6}"/>
              </a:ext>
            </a:extLst>
          </p:cNvPr>
          <p:cNvSpPr txBox="1"/>
          <p:nvPr/>
        </p:nvSpPr>
        <p:spPr>
          <a:xfrm>
            <a:off x="1791545" y="5478613"/>
            <a:ext cx="4779072" cy="39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반려동물 산업의 지속적 증가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B6CC13B-9BC6-F2B9-13D3-D1B52D422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92" y="700311"/>
            <a:ext cx="3192903" cy="231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5AC6A6-C72F-EEC1-D54B-C4818767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38" y="2780393"/>
            <a:ext cx="3322506" cy="23701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8DD8EB-1BA9-0631-1445-2CA579920CF5}"/>
              </a:ext>
            </a:extLst>
          </p:cNvPr>
          <p:cNvSpPr txBox="1"/>
          <p:nvPr/>
        </p:nvSpPr>
        <p:spPr>
          <a:xfrm>
            <a:off x="7086253" y="3827701"/>
            <a:ext cx="4779072" cy="115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판매자 관점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＂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미용 예약 및 리뷰 기능을 이용해 다수의 고객 유치 가능 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2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1283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예상효과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/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요구사항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1192</Words>
  <Application>Microsoft Office PowerPoint</Application>
  <PresentationFormat>와이드스크린</PresentationFormat>
  <Paragraphs>275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DongHyuk Lee</cp:lastModifiedBy>
  <cp:revision>49</cp:revision>
  <dcterms:created xsi:type="dcterms:W3CDTF">2022-08-03T01:14:38Z</dcterms:created>
  <dcterms:modified xsi:type="dcterms:W3CDTF">2023-11-05T13:09:22Z</dcterms:modified>
</cp:coreProperties>
</file>