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67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EA"/>
    <a:srgbClr val="A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3757612" y="2482737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T7 </a:t>
            </a:r>
            <a:r>
              <a:rPr lang="ko-KR" altLang="en-US" sz="1400" b="1" kern="0">
                <a:solidFill>
                  <a:prstClr val="white"/>
                </a:solidFill>
              </a:rPr>
              <a:t>김동현 이승찬 최재원 </a:t>
            </a:r>
            <a:r>
              <a:rPr lang="en-US" altLang="ko-KR" sz="1400" b="1" kern="0">
                <a:solidFill>
                  <a:prstClr val="white"/>
                </a:solidFill>
              </a:rPr>
              <a:t>(</a:t>
            </a:r>
            <a:r>
              <a:rPr lang="ko-KR" altLang="en-US" sz="1400" b="1" kern="0">
                <a:solidFill>
                  <a:prstClr val="white"/>
                </a:solidFill>
              </a:rPr>
              <a:t>임형석 교수님</a:t>
            </a:r>
            <a:r>
              <a:rPr lang="en-US" altLang="ko-KR" sz="1400" b="1" kern="0">
                <a:solidFill>
                  <a:prstClr val="white"/>
                </a:solidFill>
              </a:rPr>
              <a:t>)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3519962" y="2945663"/>
            <a:ext cx="5152075" cy="100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>
                <a:solidFill>
                  <a:srgbClr val="127CEA"/>
                </a:solidFill>
              </a:rPr>
              <a:t>TANNAE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500" b="1" kern="0"/>
              <a:t>알고리즘 기반 신규 교통 서비스 모바일 애플리케이션</a:t>
            </a:r>
            <a:endParaRPr lang="en-US" altLang="ko-KR" sz="1500" b="1" kern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7576559" y="2641845"/>
            <a:ext cx="1256983" cy="1418109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7E237E-4696-4C70-A80C-0C43821DEE1C}"/>
              </a:ext>
            </a:extLst>
          </p:cNvPr>
          <p:cNvGrpSpPr/>
          <p:nvPr/>
        </p:nvGrpSpPr>
        <p:grpSpPr>
          <a:xfrm>
            <a:off x="3476114" y="2481457"/>
            <a:ext cx="358140" cy="358140"/>
            <a:chOff x="1149672" y="1865890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A1F5BB-A338-41AF-8B2A-3302B9B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735B5-7EFA-450A-8C81-20484A994CA5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2647C319-6EA8-4782-A356-417FFCF5E81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228ED7-FA9F-4244-9112-C491A5A10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721B01-2611-4865-9689-F0935618BB2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5258E71-AAE7-413D-9F11-495EF486542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2894E1ED-82FF-47F1-9859-C9963CCD5AC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867F629-4896-4CE5-8736-02791C5F0AFC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AA751C6-B86F-47EE-B388-C460EFA818E1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A8FFFB-A838-4A47-ABE9-225E253B2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283D5F-9087-4A28-9EBB-DF1672663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36A7472-80C6-40BC-8072-CBDF065D4F97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58F998-8D35-4872-857F-28972180A4D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CE57DCD7-281F-4B28-939B-9B5A2C38901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A1DA91B-EB9C-46A6-9D38-F6A3C38CE62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F084FAC8-C338-406A-9F0B-3570F0ABF92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73163BD-251C-4314-BCBF-85456C938209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4D7E6A51-9EF5-451F-9898-D6A338B84656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6290267-D501-4D7A-94A0-F3D293DF2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2268FF7-C4B2-4B2B-8388-D0D90911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368" y="4969007"/>
            <a:ext cx="1314633" cy="14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martphone">
            <a:extLst>
              <a:ext uri="{FF2B5EF4-FFF2-40B4-BE49-F238E27FC236}">
                <a16:creationId xmlns:a16="http://schemas.microsoft.com/office/drawing/2014/main" id="{ACE79384-E9DA-4CA0-86A6-A3A6D9222F08}"/>
              </a:ext>
            </a:extLst>
          </p:cNvPr>
          <p:cNvGrpSpPr>
            <a:grpSpLocks noChangeAspect="1"/>
          </p:cNvGrpSpPr>
          <p:nvPr/>
        </p:nvGrpSpPr>
        <p:grpSpPr>
          <a:xfrm>
            <a:off x="4596374" y="489690"/>
            <a:ext cx="2965970" cy="5813301"/>
            <a:chOff x="9165945" y="1228296"/>
            <a:chExt cx="2479208" cy="4859248"/>
          </a:xfrm>
        </p:grpSpPr>
        <p:sp>
          <p:nvSpPr>
            <p:cNvPr id="38" name="Case">
              <a:extLst>
                <a:ext uri="{FF2B5EF4-FFF2-40B4-BE49-F238E27FC236}">
                  <a16:creationId xmlns:a16="http://schemas.microsoft.com/office/drawing/2014/main" id="{7D4B53DF-5D0C-46C9-BB37-F103BEF17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27CEA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utton">
              <a:extLst>
                <a:ext uri="{FF2B5EF4-FFF2-40B4-BE49-F238E27FC236}">
                  <a16:creationId xmlns:a16="http://schemas.microsoft.com/office/drawing/2014/main" id="{D320A102-E1F4-42B5-AF85-BD0AE9329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38100" cap="sq">
              <a:solidFill>
                <a:srgbClr val="127CE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Camera">
              <a:extLst>
                <a:ext uri="{FF2B5EF4-FFF2-40B4-BE49-F238E27FC236}">
                  <a16:creationId xmlns:a16="http://schemas.microsoft.com/office/drawing/2014/main" id="{187943E6-F81B-4853-8BAB-79FB39D63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38100" cap="sq">
              <a:solidFill>
                <a:srgbClr val="127CE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Speaker">
              <a:extLst>
                <a:ext uri="{FF2B5EF4-FFF2-40B4-BE49-F238E27FC236}">
                  <a16:creationId xmlns:a16="http://schemas.microsoft.com/office/drawing/2014/main" id="{1AEE8ACF-D798-436C-B960-9780194FD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38100" cap="sq">
              <a:solidFill>
                <a:srgbClr val="127CE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Display">
              <a:extLst>
                <a:ext uri="{FF2B5EF4-FFF2-40B4-BE49-F238E27FC236}">
                  <a16:creationId xmlns:a16="http://schemas.microsoft.com/office/drawing/2014/main" id="{05F412F2-1AF7-4AAB-9C6E-AA4AFA8DA75A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FFC00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프로젝트 개요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FFFF00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B6BA3BA8-B1D6-4D6A-BE77-D017B0DA5827}"/>
              </a:ext>
            </a:extLst>
          </p:cNvPr>
          <p:cNvSpPr/>
          <p:nvPr/>
        </p:nvSpPr>
        <p:spPr>
          <a:xfrm>
            <a:off x="4892435" y="2975690"/>
            <a:ext cx="2403378" cy="906620"/>
          </a:xfrm>
          <a:prstGeom prst="flowChartAlternateProcess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0" b="1">
              <a:solidFill>
                <a:srgbClr val="FFC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F9FF9-8EB0-4C1B-A1A6-81112B7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05" y="767594"/>
            <a:ext cx="1077839" cy="108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494E7-6C10-4B96-8F91-121F587F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83" y="4405140"/>
            <a:ext cx="1086693" cy="108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6D898B-7DEC-4D44-9A44-7DF2F9C5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526" y="4405140"/>
            <a:ext cx="1072394" cy="108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6B1B7-7024-495E-8C6C-A8CA4FF4A5CC}"/>
              </a:ext>
            </a:extLst>
          </p:cNvPr>
          <p:cNvSpPr txBox="1"/>
          <p:nvPr/>
        </p:nvSpPr>
        <p:spPr>
          <a:xfrm>
            <a:off x="5093569" y="3075057"/>
            <a:ext cx="2001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rgbClr val="FFC000"/>
                </a:solidFill>
              </a:rPr>
              <a:t>TAXI</a:t>
            </a:r>
            <a:endParaRPr lang="ko-KR" altLang="en-US" sz="4000" b="1">
              <a:solidFill>
                <a:srgbClr val="FFC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5691EA-CF4D-4C99-879E-1A3EDCFC2EA1}"/>
              </a:ext>
            </a:extLst>
          </p:cNvPr>
          <p:cNvSpPr/>
          <p:nvPr/>
        </p:nvSpPr>
        <p:spPr>
          <a:xfrm>
            <a:off x="4598357" y="3075057"/>
            <a:ext cx="2963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kern="0">
                <a:solidFill>
                  <a:srgbClr val="127CEA"/>
                </a:solidFill>
              </a:rPr>
              <a:t>TANNAE</a:t>
            </a:r>
            <a:endParaRPr lang="ko-KR" altLang="en-US" sz="4000"/>
          </a:p>
        </p:txBody>
      </p:sp>
      <p:sp>
        <p:nvSpPr>
          <p:cNvPr id="43" name="Android">
            <a:extLst>
              <a:ext uri="{FF2B5EF4-FFF2-40B4-BE49-F238E27FC236}">
                <a16:creationId xmlns:a16="http://schemas.microsoft.com/office/drawing/2014/main" id="{E799A892-E1AD-4AED-8ACE-58BA676140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57276" y="3446126"/>
            <a:ext cx="1077444" cy="1353379"/>
          </a:xfrm>
          <a:custGeom>
            <a:avLst/>
            <a:gdLst>
              <a:gd name="T0" fmla="*/ 142 w 534"/>
              <a:gd name="T1" fmla="*/ 21 h 667"/>
              <a:gd name="T2" fmla="*/ 81 w 534"/>
              <a:gd name="T3" fmla="*/ 183 h 667"/>
              <a:gd name="T4" fmla="*/ 80 w 534"/>
              <a:gd name="T5" fmla="*/ 208 h 667"/>
              <a:gd name="T6" fmla="*/ 0 w 534"/>
              <a:gd name="T7" fmla="*/ 254 h 667"/>
              <a:gd name="T8" fmla="*/ 54 w 534"/>
              <a:gd name="T9" fmla="*/ 467 h 667"/>
              <a:gd name="T10" fmla="*/ 80 w 534"/>
              <a:gd name="T11" fmla="*/ 494 h 667"/>
              <a:gd name="T12" fmla="*/ 134 w 534"/>
              <a:gd name="T13" fmla="*/ 534 h 667"/>
              <a:gd name="T14" fmla="*/ 187 w 534"/>
              <a:gd name="T15" fmla="*/ 667 h 667"/>
              <a:gd name="T16" fmla="*/ 240 w 534"/>
              <a:gd name="T17" fmla="*/ 534 h 667"/>
              <a:gd name="T18" fmla="*/ 294 w 534"/>
              <a:gd name="T19" fmla="*/ 614 h 667"/>
              <a:gd name="T20" fmla="*/ 400 w 534"/>
              <a:gd name="T21" fmla="*/ 614 h 667"/>
              <a:gd name="T22" fmla="*/ 414 w 534"/>
              <a:gd name="T23" fmla="*/ 534 h 667"/>
              <a:gd name="T24" fmla="*/ 454 w 534"/>
              <a:gd name="T25" fmla="*/ 460 h 667"/>
              <a:gd name="T26" fmla="*/ 534 w 534"/>
              <a:gd name="T27" fmla="*/ 414 h 667"/>
              <a:gd name="T28" fmla="*/ 480 w 534"/>
              <a:gd name="T29" fmla="*/ 200 h 667"/>
              <a:gd name="T30" fmla="*/ 454 w 534"/>
              <a:gd name="T31" fmla="*/ 187 h 667"/>
              <a:gd name="T32" fmla="*/ 453 w 534"/>
              <a:gd name="T33" fmla="*/ 183 h 667"/>
              <a:gd name="T34" fmla="*/ 363 w 534"/>
              <a:gd name="T35" fmla="*/ 64 h 667"/>
              <a:gd name="T36" fmla="*/ 381 w 534"/>
              <a:gd name="T37" fmla="*/ 0 h 667"/>
              <a:gd name="T38" fmla="*/ 338 w 534"/>
              <a:gd name="T39" fmla="*/ 53 h 667"/>
              <a:gd name="T40" fmla="*/ 196 w 534"/>
              <a:gd name="T41" fmla="*/ 53 h 667"/>
              <a:gd name="T42" fmla="*/ 153 w 534"/>
              <a:gd name="T43" fmla="*/ 0 h 667"/>
              <a:gd name="T44" fmla="*/ 422 w 534"/>
              <a:gd name="T45" fmla="*/ 174 h 667"/>
              <a:gd name="T46" fmla="*/ 267 w 534"/>
              <a:gd name="T47" fmla="*/ 67 h 667"/>
              <a:gd name="T48" fmla="*/ 174 w 534"/>
              <a:gd name="T49" fmla="*/ 127 h 667"/>
              <a:gd name="T50" fmla="*/ 214 w 534"/>
              <a:gd name="T51" fmla="*/ 127 h 667"/>
              <a:gd name="T52" fmla="*/ 340 w 534"/>
              <a:gd name="T53" fmla="*/ 107 h 667"/>
              <a:gd name="T54" fmla="*/ 340 w 534"/>
              <a:gd name="T55" fmla="*/ 147 h 667"/>
              <a:gd name="T56" fmla="*/ 340 w 534"/>
              <a:gd name="T57" fmla="*/ 107 h 667"/>
              <a:gd name="T58" fmla="*/ 427 w 534"/>
              <a:gd name="T59" fmla="*/ 200 h 667"/>
              <a:gd name="T60" fmla="*/ 414 w 534"/>
              <a:gd name="T61" fmla="*/ 507 h 667"/>
              <a:gd name="T62" fmla="*/ 107 w 534"/>
              <a:gd name="T63" fmla="*/ 494 h 667"/>
              <a:gd name="T64" fmla="*/ 54 w 534"/>
              <a:gd name="T65" fmla="*/ 227 h 667"/>
              <a:gd name="T66" fmla="*/ 80 w 534"/>
              <a:gd name="T67" fmla="*/ 414 h 667"/>
              <a:gd name="T68" fmla="*/ 27 w 534"/>
              <a:gd name="T69" fmla="*/ 414 h 667"/>
              <a:gd name="T70" fmla="*/ 54 w 534"/>
              <a:gd name="T71" fmla="*/ 227 h 667"/>
              <a:gd name="T72" fmla="*/ 507 w 534"/>
              <a:gd name="T73" fmla="*/ 254 h 667"/>
              <a:gd name="T74" fmla="*/ 480 w 534"/>
              <a:gd name="T75" fmla="*/ 440 h 667"/>
              <a:gd name="T76" fmla="*/ 454 w 534"/>
              <a:gd name="T77" fmla="*/ 254 h 667"/>
              <a:gd name="T78" fmla="*/ 160 w 534"/>
              <a:gd name="T79" fmla="*/ 534 h 667"/>
              <a:gd name="T80" fmla="*/ 214 w 534"/>
              <a:gd name="T81" fmla="*/ 614 h 667"/>
              <a:gd name="T82" fmla="*/ 160 w 534"/>
              <a:gd name="T83" fmla="*/ 614 h 667"/>
              <a:gd name="T84" fmla="*/ 320 w 534"/>
              <a:gd name="T85" fmla="*/ 534 h 667"/>
              <a:gd name="T86" fmla="*/ 374 w 534"/>
              <a:gd name="T87" fmla="*/ 614 h 667"/>
              <a:gd name="T88" fmla="*/ 320 w 534"/>
              <a:gd name="T89" fmla="*/ 6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4" h="667">
                <a:moveTo>
                  <a:pt x="153" y="0"/>
                </a:moveTo>
                <a:cubicBezTo>
                  <a:pt x="143" y="0"/>
                  <a:pt x="136" y="12"/>
                  <a:pt x="142" y="21"/>
                </a:cubicBezTo>
                <a:lnTo>
                  <a:pt x="171" y="64"/>
                </a:lnTo>
                <a:cubicBezTo>
                  <a:pt x="123" y="89"/>
                  <a:pt x="89" y="132"/>
                  <a:pt x="81" y="183"/>
                </a:cubicBezTo>
                <a:cubicBezTo>
                  <a:pt x="81" y="184"/>
                  <a:pt x="80" y="185"/>
                  <a:pt x="80" y="186"/>
                </a:cubicBezTo>
                <a:cubicBezTo>
                  <a:pt x="80" y="193"/>
                  <a:pt x="80" y="201"/>
                  <a:pt x="80" y="208"/>
                </a:cubicBezTo>
                <a:cubicBezTo>
                  <a:pt x="73" y="203"/>
                  <a:pt x="63" y="200"/>
                  <a:pt x="54" y="200"/>
                </a:cubicBezTo>
                <a:cubicBezTo>
                  <a:pt x="24" y="200"/>
                  <a:pt x="0" y="224"/>
                  <a:pt x="0" y="254"/>
                </a:cubicBezTo>
                <a:lnTo>
                  <a:pt x="0" y="414"/>
                </a:lnTo>
                <a:cubicBezTo>
                  <a:pt x="0" y="443"/>
                  <a:pt x="24" y="467"/>
                  <a:pt x="54" y="467"/>
                </a:cubicBezTo>
                <a:cubicBezTo>
                  <a:pt x="63" y="467"/>
                  <a:pt x="73" y="464"/>
                  <a:pt x="80" y="460"/>
                </a:cubicBezTo>
                <a:lnTo>
                  <a:pt x="80" y="494"/>
                </a:lnTo>
                <a:cubicBezTo>
                  <a:pt x="80" y="516"/>
                  <a:pt x="98" y="534"/>
                  <a:pt x="120" y="534"/>
                </a:cubicBezTo>
                <a:lnTo>
                  <a:pt x="134" y="534"/>
                </a:lnTo>
                <a:lnTo>
                  <a:pt x="134" y="614"/>
                </a:lnTo>
                <a:cubicBezTo>
                  <a:pt x="134" y="643"/>
                  <a:pt x="158" y="667"/>
                  <a:pt x="187" y="667"/>
                </a:cubicBezTo>
                <a:cubicBezTo>
                  <a:pt x="216" y="667"/>
                  <a:pt x="240" y="643"/>
                  <a:pt x="240" y="614"/>
                </a:cubicBezTo>
                <a:lnTo>
                  <a:pt x="240" y="534"/>
                </a:lnTo>
                <a:lnTo>
                  <a:pt x="294" y="534"/>
                </a:lnTo>
                <a:lnTo>
                  <a:pt x="294" y="614"/>
                </a:lnTo>
                <a:cubicBezTo>
                  <a:pt x="294" y="643"/>
                  <a:pt x="318" y="667"/>
                  <a:pt x="347" y="667"/>
                </a:cubicBezTo>
                <a:cubicBezTo>
                  <a:pt x="376" y="667"/>
                  <a:pt x="400" y="643"/>
                  <a:pt x="400" y="614"/>
                </a:cubicBezTo>
                <a:lnTo>
                  <a:pt x="400" y="534"/>
                </a:lnTo>
                <a:lnTo>
                  <a:pt x="414" y="534"/>
                </a:lnTo>
                <a:cubicBezTo>
                  <a:pt x="436" y="534"/>
                  <a:pt x="454" y="516"/>
                  <a:pt x="454" y="494"/>
                </a:cubicBezTo>
                <a:lnTo>
                  <a:pt x="454" y="460"/>
                </a:lnTo>
                <a:cubicBezTo>
                  <a:pt x="462" y="464"/>
                  <a:pt x="471" y="467"/>
                  <a:pt x="480" y="467"/>
                </a:cubicBezTo>
                <a:cubicBezTo>
                  <a:pt x="510" y="467"/>
                  <a:pt x="534" y="443"/>
                  <a:pt x="534" y="414"/>
                </a:cubicBezTo>
                <a:lnTo>
                  <a:pt x="534" y="254"/>
                </a:lnTo>
                <a:cubicBezTo>
                  <a:pt x="534" y="224"/>
                  <a:pt x="510" y="200"/>
                  <a:pt x="480" y="200"/>
                </a:cubicBezTo>
                <a:cubicBezTo>
                  <a:pt x="471" y="200"/>
                  <a:pt x="462" y="203"/>
                  <a:pt x="454" y="208"/>
                </a:cubicBezTo>
                <a:lnTo>
                  <a:pt x="454" y="187"/>
                </a:lnTo>
                <a:cubicBezTo>
                  <a:pt x="454" y="187"/>
                  <a:pt x="454" y="187"/>
                  <a:pt x="454" y="187"/>
                </a:cubicBezTo>
                <a:cubicBezTo>
                  <a:pt x="454" y="185"/>
                  <a:pt x="454" y="184"/>
                  <a:pt x="453" y="183"/>
                </a:cubicBezTo>
                <a:lnTo>
                  <a:pt x="453" y="183"/>
                </a:lnTo>
                <a:cubicBezTo>
                  <a:pt x="445" y="132"/>
                  <a:pt x="411" y="89"/>
                  <a:pt x="363" y="64"/>
                </a:cubicBezTo>
                <a:lnTo>
                  <a:pt x="392" y="21"/>
                </a:lnTo>
                <a:cubicBezTo>
                  <a:pt x="398" y="12"/>
                  <a:pt x="391" y="0"/>
                  <a:pt x="381" y="0"/>
                </a:cubicBezTo>
                <a:cubicBezTo>
                  <a:pt x="376" y="0"/>
                  <a:pt x="372" y="3"/>
                  <a:pt x="370" y="6"/>
                </a:cubicBezTo>
                <a:lnTo>
                  <a:pt x="338" y="53"/>
                </a:lnTo>
                <a:cubicBezTo>
                  <a:pt x="316" y="45"/>
                  <a:pt x="292" y="40"/>
                  <a:pt x="267" y="40"/>
                </a:cubicBezTo>
                <a:cubicBezTo>
                  <a:pt x="242" y="40"/>
                  <a:pt x="218" y="45"/>
                  <a:pt x="196" y="53"/>
                </a:cubicBezTo>
                <a:lnTo>
                  <a:pt x="164" y="6"/>
                </a:lnTo>
                <a:cubicBezTo>
                  <a:pt x="162" y="2"/>
                  <a:pt x="158" y="0"/>
                  <a:pt x="153" y="0"/>
                </a:cubicBezTo>
                <a:close/>
                <a:moveTo>
                  <a:pt x="267" y="67"/>
                </a:moveTo>
                <a:cubicBezTo>
                  <a:pt x="343" y="67"/>
                  <a:pt x="404" y="114"/>
                  <a:pt x="422" y="174"/>
                </a:cubicBezTo>
                <a:lnTo>
                  <a:pt x="113" y="174"/>
                </a:lnTo>
                <a:cubicBezTo>
                  <a:pt x="130" y="114"/>
                  <a:pt x="191" y="67"/>
                  <a:pt x="267" y="67"/>
                </a:cubicBezTo>
                <a:close/>
                <a:moveTo>
                  <a:pt x="194" y="107"/>
                </a:moveTo>
                <a:cubicBezTo>
                  <a:pt x="183" y="107"/>
                  <a:pt x="174" y="116"/>
                  <a:pt x="174" y="127"/>
                </a:cubicBezTo>
                <a:cubicBezTo>
                  <a:pt x="174" y="138"/>
                  <a:pt x="183" y="147"/>
                  <a:pt x="194" y="147"/>
                </a:cubicBezTo>
                <a:cubicBezTo>
                  <a:pt x="205" y="147"/>
                  <a:pt x="214" y="138"/>
                  <a:pt x="214" y="127"/>
                </a:cubicBezTo>
                <a:cubicBezTo>
                  <a:pt x="214" y="116"/>
                  <a:pt x="205" y="107"/>
                  <a:pt x="194" y="107"/>
                </a:cubicBezTo>
                <a:close/>
                <a:moveTo>
                  <a:pt x="340" y="107"/>
                </a:moveTo>
                <a:cubicBezTo>
                  <a:pt x="329" y="107"/>
                  <a:pt x="320" y="116"/>
                  <a:pt x="320" y="127"/>
                </a:cubicBezTo>
                <a:cubicBezTo>
                  <a:pt x="320" y="138"/>
                  <a:pt x="329" y="147"/>
                  <a:pt x="340" y="147"/>
                </a:cubicBezTo>
                <a:cubicBezTo>
                  <a:pt x="351" y="147"/>
                  <a:pt x="360" y="138"/>
                  <a:pt x="360" y="127"/>
                </a:cubicBezTo>
                <a:cubicBezTo>
                  <a:pt x="360" y="116"/>
                  <a:pt x="351" y="107"/>
                  <a:pt x="340" y="107"/>
                </a:cubicBezTo>
                <a:close/>
                <a:moveTo>
                  <a:pt x="107" y="200"/>
                </a:moveTo>
                <a:lnTo>
                  <a:pt x="427" y="200"/>
                </a:lnTo>
                <a:lnTo>
                  <a:pt x="427" y="494"/>
                </a:lnTo>
                <a:cubicBezTo>
                  <a:pt x="427" y="501"/>
                  <a:pt x="421" y="507"/>
                  <a:pt x="414" y="507"/>
                </a:cubicBezTo>
                <a:cubicBezTo>
                  <a:pt x="316" y="507"/>
                  <a:pt x="218" y="507"/>
                  <a:pt x="120" y="507"/>
                </a:cubicBezTo>
                <a:cubicBezTo>
                  <a:pt x="113" y="507"/>
                  <a:pt x="107" y="501"/>
                  <a:pt x="107" y="494"/>
                </a:cubicBezTo>
                <a:lnTo>
                  <a:pt x="107" y="200"/>
                </a:lnTo>
                <a:close/>
                <a:moveTo>
                  <a:pt x="54" y="227"/>
                </a:moveTo>
                <a:cubicBezTo>
                  <a:pt x="69" y="227"/>
                  <a:pt x="80" y="239"/>
                  <a:pt x="80" y="254"/>
                </a:cubicBezTo>
                <a:lnTo>
                  <a:pt x="80" y="414"/>
                </a:lnTo>
                <a:cubicBezTo>
                  <a:pt x="80" y="429"/>
                  <a:pt x="69" y="440"/>
                  <a:pt x="54" y="440"/>
                </a:cubicBezTo>
                <a:cubicBezTo>
                  <a:pt x="39" y="440"/>
                  <a:pt x="27" y="429"/>
                  <a:pt x="27" y="414"/>
                </a:cubicBezTo>
                <a:lnTo>
                  <a:pt x="27" y="254"/>
                </a:lnTo>
                <a:cubicBezTo>
                  <a:pt x="27" y="239"/>
                  <a:pt x="39" y="227"/>
                  <a:pt x="54" y="227"/>
                </a:cubicBezTo>
                <a:close/>
                <a:moveTo>
                  <a:pt x="480" y="227"/>
                </a:moveTo>
                <a:cubicBezTo>
                  <a:pt x="495" y="227"/>
                  <a:pt x="507" y="239"/>
                  <a:pt x="507" y="254"/>
                </a:cubicBezTo>
                <a:lnTo>
                  <a:pt x="507" y="414"/>
                </a:lnTo>
                <a:cubicBezTo>
                  <a:pt x="507" y="429"/>
                  <a:pt x="495" y="440"/>
                  <a:pt x="480" y="440"/>
                </a:cubicBezTo>
                <a:cubicBezTo>
                  <a:pt x="466" y="440"/>
                  <a:pt x="454" y="429"/>
                  <a:pt x="454" y="414"/>
                </a:cubicBezTo>
                <a:lnTo>
                  <a:pt x="454" y="254"/>
                </a:lnTo>
                <a:cubicBezTo>
                  <a:pt x="454" y="239"/>
                  <a:pt x="466" y="227"/>
                  <a:pt x="480" y="227"/>
                </a:cubicBezTo>
                <a:close/>
                <a:moveTo>
                  <a:pt x="160" y="534"/>
                </a:moveTo>
                <a:lnTo>
                  <a:pt x="214" y="534"/>
                </a:lnTo>
                <a:lnTo>
                  <a:pt x="214" y="614"/>
                </a:lnTo>
                <a:cubicBezTo>
                  <a:pt x="214" y="629"/>
                  <a:pt x="202" y="640"/>
                  <a:pt x="187" y="640"/>
                </a:cubicBezTo>
                <a:cubicBezTo>
                  <a:pt x="172" y="640"/>
                  <a:pt x="160" y="629"/>
                  <a:pt x="160" y="614"/>
                </a:cubicBezTo>
                <a:lnTo>
                  <a:pt x="160" y="534"/>
                </a:lnTo>
                <a:close/>
                <a:moveTo>
                  <a:pt x="320" y="534"/>
                </a:moveTo>
                <a:lnTo>
                  <a:pt x="374" y="534"/>
                </a:lnTo>
                <a:lnTo>
                  <a:pt x="374" y="614"/>
                </a:lnTo>
                <a:cubicBezTo>
                  <a:pt x="374" y="629"/>
                  <a:pt x="362" y="640"/>
                  <a:pt x="347" y="640"/>
                </a:cubicBezTo>
                <a:cubicBezTo>
                  <a:pt x="332" y="640"/>
                  <a:pt x="320" y="629"/>
                  <a:pt x="320" y="614"/>
                </a:cubicBezTo>
                <a:lnTo>
                  <a:pt x="320" y="534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27CEA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D5E9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27CEA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2.08333E-7 -0.1592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6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2.08333E-6 -0.1622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36" grpId="0"/>
      <p:bldP spid="36" grpId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3068FBA-38FC-49E5-BB66-88FB87B3A31A}"/>
              </a:ext>
            </a:extLst>
          </p:cNvPr>
          <p:cNvCxnSpPr>
            <a:stCxn id="83" idx="7"/>
            <a:endCxn id="82" idx="3"/>
          </p:cNvCxnSpPr>
          <p:nvPr/>
        </p:nvCxnSpPr>
        <p:spPr>
          <a:xfrm rot="16200000" flipH="1">
            <a:off x="3164794" y="1683927"/>
            <a:ext cx="482281" cy="3821850"/>
          </a:xfrm>
          <a:prstGeom prst="curvedConnector5">
            <a:avLst>
              <a:gd name="adj1" fmla="val -166695"/>
              <a:gd name="adj2" fmla="val 50000"/>
              <a:gd name="adj3" fmla="val 289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프로젝트 개요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73C523C-D6C2-463A-AF78-1F80305AC60D}"/>
              </a:ext>
            </a:extLst>
          </p:cNvPr>
          <p:cNvCxnSpPr>
            <a:cxnSpLocks/>
            <a:stCxn id="83" idx="6"/>
            <a:endCxn id="82" idx="2"/>
          </p:cNvCxnSpPr>
          <p:nvPr/>
        </p:nvCxnSpPr>
        <p:spPr>
          <a:xfrm>
            <a:off x="1594894" y="3594853"/>
            <a:ext cx="3622082" cy="0"/>
          </a:xfrm>
          <a:prstGeom prst="straightConnector1">
            <a:avLst/>
          </a:prstGeom>
          <a:ln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791A41-A890-4FD3-B26D-F7AB4C3D99AB}"/>
              </a:ext>
            </a:extLst>
          </p:cNvPr>
          <p:cNvSpPr txBox="1"/>
          <p:nvPr/>
        </p:nvSpPr>
        <p:spPr>
          <a:xfrm>
            <a:off x="552515" y="3092246"/>
            <a:ext cx="36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A</a:t>
            </a:r>
            <a:endParaRPr lang="ko-KR" altLang="en-US" sz="2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124E21-9114-460E-80D9-5D41FA37E673}"/>
              </a:ext>
            </a:extLst>
          </p:cNvPr>
          <p:cNvSpPr txBox="1"/>
          <p:nvPr/>
        </p:nvSpPr>
        <p:spPr>
          <a:xfrm>
            <a:off x="2119257" y="1773497"/>
            <a:ext cx="369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B</a:t>
            </a:r>
            <a:endParaRPr lang="ko-KR" altLang="en-US" sz="2000" b="1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57A59BC-E167-451C-9906-85B2BEA91E8A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2669518" y="2744201"/>
            <a:ext cx="1500664" cy="1805731"/>
          </a:xfrm>
          <a:prstGeom prst="straightConnector1">
            <a:avLst/>
          </a:prstGeom>
          <a:ln>
            <a:solidFill>
              <a:srgbClr val="127C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0C666031-F6D7-4FA9-9661-2CF7B3FE2632}"/>
              </a:ext>
            </a:extLst>
          </p:cNvPr>
          <p:cNvSpPr/>
          <p:nvPr/>
        </p:nvSpPr>
        <p:spPr>
          <a:xfrm>
            <a:off x="5216976" y="325382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D1</a:t>
            </a:r>
            <a:endParaRPr lang="ko-KR" altLang="en-US" sz="1500" b="1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1CA2684-8900-43C5-A562-B68FE7361DA1}"/>
              </a:ext>
            </a:extLst>
          </p:cNvPr>
          <p:cNvSpPr/>
          <p:nvPr/>
        </p:nvSpPr>
        <p:spPr>
          <a:xfrm>
            <a:off x="912845" y="325382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S1</a:t>
            </a:r>
            <a:endParaRPr lang="ko-KR" altLang="en-US" sz="1500" b="1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D9CE67E-1320-43DC-90E3-E06C05474008}"/>
              </a:ext>
            </a:extLst>
          </p:cNvPr>
          <p:cNvSpPr/>
          <p:nvPr/>
        </p:nvSpPr>
        <p:spPr>
          <a:xfrm>
            <a:off x="2087353" y="2162036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S2</a:t>
            </a:r>
            <a:endParaRPr lang="ko-KR" altLang="en-US" sz="1500" b="1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9807BAD-A921-4D80-A4D3-23DA70011E70}"/>
              </a:ext>
            </a:extLst>
          </p:cNvPr>
          <p:cNvSpPr/>
          <p:nvPr/>
        </p:nvSpPr>
        <p:spPr>
          <a:xfrm>
            <a:off x="4070298" y="4450048"/>
            <a:ext cx="682049" cy="682049"/>
          </a:xfrm>
          <a:prstGeom prst="ellipse">
            <a:avLst/>
          </a:prstGeom>
          <a:solidFill>
            <a:srgbClr val="127C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/>
              <a:t>D2</a:t>
            </a:r>
            <a:endParaRPr lang="ko-KR" altLang="en-US" sz="15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937735-BC88-463C-878D-F791B167649A}"/>
              </a:ext>
            </a:extLst>
          </p:cNvPr>
          <p:cNvSpPr txBox="1"/>
          <p:nvPr/>
        </p:nvSpPr>
        <p:spPr>
          <a:xfrm>
            <a:off x="6340246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USER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3C6C00-E888-4BB5-990F-B4F16EEC1485}"/>
              </a:ext>
            </a:extLst>
          </p:cNvPr>
          <p:cNvSpPr txBox="1"/>
          <p:nvPr/>
        </p:nvSpPr>
        <p:spPr>
          <a:xfrm>
            <a:off x="8091093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TAXI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E9A3470-66CC-4E91-B189-E1598C59CD48}"/>
              </a:ext>
            </a:extLst>
          </p:cNvPr>
          <p:cNvSpPr txBox="1"/>
          <p:nvPr/>
        </p:nvSpPr>
        <p:spPr>
          <a:xfrm>
            <a:off x="9841940" y="2637665"/>
            <a:ext cx="1582171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chemeClr val="bg1"/>
                </a:solidFill>
              </a:rPr>
              <a:t>TANNAE</a:t>
            </a:r>
            <a:endParaRPr lang="ko-KR" altLang="en-US" sz="1500" b="1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72FDA2-4319-4323-808A-E3BE70CE2867}"/>
              </a:ext>
            </a:extLst>
          </p:cNvPr>
          <p:cNvSpPr txBox="1"/>
          <p:nvPr/>
        </p:nvSpPr>
        <p:spPr>
          <a:xfrm>
            <a:off x="6340246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A</a:t>
            </a:r>
            <a:endParaRPr lang="ko-KR" altLang="en-US" sz="1500" b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64ED9F-8BEA-4EE7-B5B5-F7340B271DEC}"/>
              </a:ext>
            </a:extLst>
          </p:cNvPr>
          <p:cNvSpPr txBox="1"/>
          <p:nvPr/>
        </p:nvSpPr>
        <p:spPr>
          <a:xfrm>
            <a:off x="8091093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10,000</a:t>
            </a:r>
            <a:endParaRPr lang="ko-KR" altLang="en-US" sz="1500" b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EF7BBF-1E43-498E-8609-30A06E07EC62}"/>
              </a:ext>
            </a:extLst>
          </p:cNvPr>
          <p:cNvSpPr txBox="1"/>
          <p:nvPr/>
        </p:nvSpPr>
        <p:spPr>
          <a:xfrm>
            <a:off x="9841940" y="314469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8,000</a:t>
            </a:r>
            <a:endParaRPr lang="ko-KR" altLang="en-US" sz="1500" b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578E585-6F1C-4A24-B314-9D78217F8798}"/>
              </a:ext>
            </a:extLst>
          </p:cNvPr>
          <p:cNvSpPr txBox="1"/>
          <p:nvPr/>
        </p:nvSpPr>
        <p:spPr>
          <a:xfrm>
            <a:off x="6341923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B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6B0829-C84E-4C75-BEE2-B7A302206FBD}"/>
              </a:ext>
            </a:extLst>
          </p:cNvPr>
          <p:cNvSpPr txBox="1"/>
          <p:nvPr/>
        </p:nvSpPr>
        <p:spPr>
          <a:xfrm>
            <a:off x="8092770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8,000</a:t>
            </a:r>
            <a:endParaRPr lang="ko-KR" altLang="en-US" sz="15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5DF63E-2D56-43C7-9847-1D57C8AA1B86}"/>
              </a:ext>
            </a:extLst>
          </p:cNvPr>
          <p:cNvSpPr txBox="1"/>
          <p:nvPr/>
        </p:nvSpPr>
        <p:spPr>
          <a:xfrm>
            <a:off x="9843617" y="365172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4,000</a:t>
            </a:r>
            <a:endParaRPr lang="ko-KR" altLang="en-US" sz="15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BD33F6-8E66-4279-8743-B100A3DC012F}"/>
              </a:ext>
            </a:extLst>
          </p:cNvPr>
          <p:cNvSpPr txBox="1"/>
          <p:nvPr/>
        </p:nvSpPr>
        <p:spPr>
          <a:xfrm>
            <a:off x="6340246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Total</a:t>
            </a:r>
            <a:endParaRPr lang="ko-KR" altLang="en-US" sz="1500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6F06E7-31C5-471B-9105-2FFB5A4C3B68}"/>
              </a:ext>
            </a:extLst>
          </p:cNvPr>
          <p:cNvSpPr txBox="1"/>
          <p:nvPr/>
        </p:nvSpPr>
        <p:spPr>
          <a:xfrm>
            <a:off x="8091093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18,000</a:t>
            </a:r>
            <a:endParaRPr lang="ko-KR" altLang="en-US" sz="1500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74BBF0-D50F-4C12-919D-C0F960A7D8E7}"/>
              </a:ext>
            </a:extLst>
          </p:cNvPr>
          <p:cNvSpPr txBox="1"/>
          <p:nvPr/>
        </p:nvSpPr>
        <p:spPr>
          <a:xfrm>
            <a:off x="9841940" y="4158755"/>
            <a:ext cx="1582171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\ 12,000</a:t>
            </a:r>
            <a:endParaRPr lang="ko-KR" altLang="en-US" sz="1500" b="1"/>
          </a:p>
        </p:txBody>
      </p: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64" grpId="0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105" grpId="0" animBg="1"/>
      <p:bldP spid="106" grpId="0" animBg="1"/>
      <p:bldP spid="59" grpId="0" animBg="1"/>
      <p:bldP spid="117" grpId="0" animBg="1"/>
      <p:bldP spid="119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1" animBg="1"/>
      <p:bldP spid="134" grpId="1" animBg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개발 목표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8937735-BC88-463C-878D-F791B167649A}"/>
              </a:ext>
            </a:extLst>
          </p:cNvPr>
          <p:cNvSpPr txBox="1"/>
          <p:nvPr/>
        </p:nvSpPr>
        <p:spPr>
          <a:xfrm>
            <a:off x="1932446" y="2425206"/>
            <a:ext cx="3553934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경제적 이익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72FDA2-4319-4323-808A-E3BE70CE2867}"/>
              </a:ext>
            </a:extLst>
          </p:cNvPr>
          <p:cNvSpPr txBox="1"/>
          <p:nvPr/>
        </p:nvSpPr>
        <p:spPr>
          <a:xfrm>
            <a:off x="1932446" y="3224769"/>
            <a:ext cx="3553930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탑승자의 경제적 이익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BA1BB-186A-4734-8BA0-A1FC6055CC5F}"/>
              </a:ext>
            </a:extLst>
          </p:cNvPr>
          <p:cNvSpPr txBox="1"/>
          <p:nvPr/>
        </p:nvSpPr>
        <p:spPr>
          <a:xfrm>
            <a:off x="6705622" y="2425206"/>
            <a:ext cx="3553934" cy="323165"/>
          </a:xfrm>
          <a:prstGeom prst="rect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대중교통 활성화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3E653-D188-4896-8F9F-72976948D995}"/>
              </a:ext>
            </a:extLst>
          </p:cNvPr>
          <p:cNvSpPr txBox="1"/>
          <p:nvPr/>
        </p:nvSpPr>
        <p:spPr>
          <a:xfrm>
            <a:off x="1932446" y="4024161"/>
            <a:ext cx="3553930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운전자의 경제적 이익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D02E5-FEB6-468E-BDC5-B9B27FB8E6DD}"/>
              </a:ext>
            </a:extLst>
          </p:cNvPr>
          <p:cNvSpPr txBox="1"/>
          <p:nvPr/>
        </p:nvSpPr>
        <p:spPr>
          <a:xfrm>
            <a:off x="6705626" y="3224769"/>
            <a:ext cx="3553930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교통량 완화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ADC2A-130C-4CF0-B74D-1285AF5810CA}"/>
              </a:ext>
            </a:extLst>
          </p:cNvPr>
          <p:cNvSpPr txBox="1"/>
          <p:nvPr/>
        </p:nvSpPr>
        <p:spPr>
          <a:xfrm>
            <a:off x="6705626" y="4024161"/>
            <a:ext cx="3553930" cy="323165"/>
          </a:xfrm>
          <a:prstGeom prst="rect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/>
              <a:t>환경 개선</a:t>
            </a:r>
          </a:p>
        </p:txBody>
      </p:sp>
    </p:spTree>
    <p:extLst>
      <p:ext uri="{BB962C8B-B14F-4D97-AF65-F5344CB8AC3E}">
        <p14:creationId xmlns:p14="http://schemas.microsoft.com/office/powerpoint/2010/main" val="337485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오각형 15">
            <a:extLst>
              <a:ext uri="{FF2B5EF4-FFF2-40B4-BE49-F238E27FC236}">
                <a16:creationId xmlns:a16="http://schemas.microsoft.com/office/drawing/2014/main" id="{FD172EA0-73EA-4B21-AE40-C6A914157CF2}"/>
              </a:ext>
            </a:extLst>
          </p:cNvPr>
          <p:cNvSpPr/>
          <p:nvPr/>
        </p:nvSpPr>
        <p:spPr>
          <a:xfrm>
            <a:off x="4010535" y="1262504"/>
            <a:ext cx="4172330" cy="3973647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요구사항 목록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31EC3559-773C-4BF4-8FA2-CE08C9A89B67}"/>
              </a:ext>
            </a:extLst>
          </p:cNvPr>
          <p:cNvSpPr/>
          <p:nvPr/>
        </p:nvSpPr>
        <p:spPr>
          <a:xfrm>
            <a:off x="3505413" y="226110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0F58358-68C4-4F02-BF5A-AA33FEAA971B}"/>
              </a:ext>
            </a:extLst>
          </p:cNvPr>
          <p:cNvSpPr/>
          <p:nvPr/>
        </p:nvSpPr>
        <p:spPr>
          <a:xfrm>
            <a:off x="5592278" y="758780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6AB4A22-E7B5-4B88-AF86-EBEC57F1481B}"/>
              </a:ext>
            </a:extLst>
          </p:cNvPr>
          <p:cNvSpPr/>
          <p:nvPr/>
        </p:nvSpPr>
        <p:spPr>
          <a:xfrm>
            <a:off x="4295620" y="4731491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계정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찾기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4A87090-C904-4830-93DB-43B252BC5EF5}"/>
              </a:ext>
            </a:extLst>
          </p:cNvPr>
          <p:cNvSpPr/>
          <p:nvPr/>
        </p:nvSpPr>
        <p:spPr>
          <a:xfrm>
            <a:off x="6897816" y="4731491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계정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B621399-505C-411B-95CF-4FDA2D384C58}"/>
              </a:ext>
            </a:extLst>
          </p:cNvPr>
          <p:cNvSpPr/>
          <p:nvPr/>
        </p:nvSpPr>
        <p:spPr>
          <a:xfrm>
            <a:off x="7677743" y="226110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회원탈퇴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35C37A-E53D-4A5C-B2A2-2306FF320823}"/>
              </a:ext>
            </a:extLst>
          </p:cNvPr>
          <p:cNvSpPr/>
          <p:nvPr/>
        </p:nvSpPr>
        <p:spPr>
          <a:xfrm>
            <a:off x="3503936" y="2259634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</a:rPr>
              <a:t>운전자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5DA961E-68FD-4DE3-90B4-3EC26112E003}"/>
              </a:ext>
            </a:extLst>
          </p:cNvPr>
          <p:cNvSpPr/>
          <p:nvPr/>
        </p:nvSpPr>
        <p:spPr>
          <a:xfrm>
            <a:off x="5590801" y="757305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계정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EAC9A0-BEF8-402C-8CEB-702EBE83FC8F}"/>
              </a:ext>
            </a:extLst>
          </p:cNvPr>
          <p:cNvSpPr/>
          <p:nvPr/>
        </p:nvSpPr>
        <p:spPr>
          <a:xfrm>
            <a:off x="4294143" y="4730016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30550A1-9F5F-48BA-BC4B-B62EBFF752D2}"/>
              </a:ext>
            </a:extLst>
          </p:cNvPr>
          <p:cNvSpPr/>
          <p:nvPr/>
        </p:nvSpPr>
        <p:spPr>
          <a:xfrm>
            <a:off x="6896339" y="4730016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</a:rPr>
              <a:t>결제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359A4F7-7B92-4EA7-89A9-A43D9A41F30E}"/>
              </a:ext>
            </a:extLst>
          </p:cNvPr>
          <p:cNvSpPr/>
          <p:nvPr/>
        </p:nvSpPr>
        <p:spPr>
          <a:xfrm>
            <a:off x="7676266" y="2259634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</a:rPr>
              <a:t>탑승자</a:t>
            </a: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2BC9D1A0-C0F7-4829-B248-D7B048B67C77}"/>
              </a:ext>
            </a:extLst>
          </p:cNvPr>
          <p:cNvSpPr/>
          <p:nvPr/>
        </p:nvSpPr>
        <p:spPr>
          <a:xfrm>
            <a:off x="1888762" y="2391401"/>
            <a:ext cx="2352569" cy="202807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12812D-2476-42DD-9655-651631169BA6}"/>
              </a:ext>
            </a:extLst>
          </p:cNvPr>
          <p:cNvSpPr/>
          <p:nvPr/>
        </p:nvSpPr>
        <p:spPr>
          <a:xfrm>
            <a:off x="2559848" y="1886202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운전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2AC77EB-2566-4FD3-B480-FA7A6CF9A90F}"/>
              </a:ext>
            </a:extLst>
          </p:cNvPr>
          <p:cNvSpPr/>
          <p:nvPr/>
        </p:nvSpPr>
        <p:spPr>
          <a:xfrm>
            <a:off x="1383563" y="3920421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요청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A1C0A56-7F23-4F07-8436-AD24CC1E1C14}"/>
              </a:ext>
            </a:extLst>
          </p:cNvPr>
          <p:cNvSpPr/>
          <p:nvPr/>
        </p:nvSpPr>
        <p:spPr>
          <a:xfrm>
            <a:off x="3736132" y="3926688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운행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여부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82A8CE38-9B43-4893-A707-EA846E52570D}"/>
              </a:ext>
            </a:extLst>
          </p:cNvPr>
          <p:cNvSpPr/>
          <p:nvPr/>
        </p:nvSpPr>
        <p:spPr>
          <a:xfrm>
            <a:off x="6551384" y="2391401"/>
            <a:ext cx="4188219" cy="2028077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4604BE2-53D5-402F-9C42-2EDADDA8563F}"/>
              </a:ext>
            </a:extLst>
          </p:cNvPr>
          <p:cNvSpPr/>
          <p:nvPr/>
        </p:nvSpPr>
        <p:spPr>
          <a:xfrm>
            <a:off x="6046185" y="391427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배차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요청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F15E700-C0DF-4C33-94B3-7AEA24EA29D0}"/>
              </a:ext>
            </a:extLst>
          </p:cNvPr>
          <p:cNvSpPr/>
          <p:nvPr/>
        </p:nvSpPr>
        <p:spPr>
          <a:xfrm>
            <a:off x="10234404" y="391427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차량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632F268-2FA4-4676-80C0-DB539A3433BC}"/>
              </a:ext>
            </a:extLst>
          </p:cNvPr>
          <p:cNvSpPr/>
          <p:nvPr/>
        </p:nvSpPr>
        <p:spPr>
          <a:xfrm>
            <a:off x="8140294" y="391427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차량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선택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EAC9BC3-DBA5-41D9-A0C0-86AC28D5E573}"/>
              </a:ext>
            </a:extLst>
          </p:cNvPr>
          <p:cNvSpPr/>
          <p:nvPr/>
        </p:nvSpPr>
        <p:spPr>
          <a:xfrm>
            <a:off x="8140295" y="1886202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탑승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7B8684C-8E5A-4F11-ACA2-A4E4D17B8C50}"/>
              </a:ext>
            </a:extLst>
          </p:cNvPr>
          <p:cNvSpPr/>
          <p:nvPr/>
        </p:nvSpPr>
        <p:spPr>
          <a:xfrm>
            <a:off x="6047666" y="3915754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운전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결제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평가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68FD5B3-CEFE-49B9-99CF-004FD05008FC}"/>
              </a:ext>
            </a:extLst>
          </p:cNvPr>
          <p:cNvSpPr/>
          <p:nvPr/>
        </p:nvSpPr>
        <p:spPr>
          <a:xfrm>
            <a:off x="10235885" y="3915754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충전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B086094-1282-457D-B84B-5C676836E32B}"/>
              </a:ext>
            </a:extLst>
          </p:cNvPr>
          <p:cNvSpPr/>
          <p:nvPr/>
        </p:nvSpPr>
        <p:spPr>
          <a:xfrm>
            <a:off x="8141775" y="3915754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탑승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결제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평가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B23C512-75E9-4D26-A588-D578F8F1C921}"/>
              </a:ext>
            </a:extLst>
          </p:cNvPr>
          <p:cNvSpPr/>
          <p:nvPr/>
        </p:nvSpPr>
        <p:spPr>
          <a:xfrm>
            <a:off x="8141776" y="1887677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결제</a:t>
            </a:r>
          </a:p>
        </p:txBody>
      </p:sp>
      <p:sp>
        <p:nvSpPr>
          <p:cNvPr id="76" name="다이아몬드 75">
            <a:extLst>
              <a:ext uri="{FF2B5EF4-FFF2-40B4-BE49-F238E27FC236}">
                <a16:creationId xmlns:a16="http://schemas.microsoft.com/office/drawing/2014/main" id="{AF6E614D-7435-4366-8DCA-2B062312C427}"/>
              </a:ext>
            </a:extLst>
          </p:cNvPr>
          <p:cNvSpPr/>
          <p:nvPr/>
        </p:nvSpPr>
        <p:spPr>
          <a:xfrm>
            <a:off x="1530550" y="2306931"/>
            <a:ext cx="3089429" cy="3089429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9BF3CB-527E-4551-8EFB-F8C1D572ACAA}"/>
              </a:ext>
            </a:extLst>
          </p:cNvPr>
          <p:cNvSpPr/>
          <p:nvPr/>
        </p:nvSpPr>
        <p:spPr>
          <a:xfrm>
            <a:off x="2559848" y="4835897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분실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물건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74234F7-2B42-47F5-BC21-0E2516CA7D87}"/>
              </a:ext>
            </a:extLst>
          </p:cNvPr>
          <p:cNvSpPr/>
          <p:nvPr/>
        </p:nvSpPr>
        <p:spPr>
          <a:xfrm>
            <a:off x="2559848" y="3320300"/>
            <a:ext cx="1010398" cy="1010398"/>
          </a:xfrm>
          <a:prstGeom prst="ellipse">
            <a:avLst/>
          </a:prstGeom>
          <a:solidFill>
            <a:srgbClr val="127C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사용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02628E4-54E0-4A97-A92F-F3660608F3BF}"/>
              </a:ext>
            </a:extLst>
          </p:cNvPr>
          <p:cNvSpPr/>
          <p:nvPr/>
        </p:nvSpPr>
        <p:spPr>
          <a:xfrm>
            <a:off x="1016473" y="334723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ysClr val="windowText" lastClr="000000"/>
                </a:solidFill>
              </a:rPr>
              <a:t>QnA</a:t>
            </a:r>
            <a:endParaRPr lang="ko-KR" altLang="en-US" sz="1500" b="1">
              <a:solidFill>
                <a:sysClr val="windowText" lastClr="0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63043E9-0618-4C62-B637-14DCD372EF7C}"/>
              </a:ext>
            </a:extLst>
          </p:cNvPr>
          <p:cNvSpPr/>
          <p:nvPr/>
        </p:nvSpPr>
        <p:spPr>
          <a:xfrm>
            <a:off x="4114780" y="3320300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>
                <a:solidFill>
                  <a:sysClr val="windowText" lastClr="000000"/>
                </a:solidFill>
              </a:rPr>
              <a:t>FAQ</a:t>
            </a:r>
            <a:endParaRPr lang="ko-KR" altLang="en-US" sz="1500" b="1">
              <a:solidFill>
                <a:sysClr val="windowText" lastClr="0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B2C516-84CB-4E80-AD75-681E164EFA59}"/>
              </a:ext>
            </a:extLst>
          </p:cNvPr>
          <p:cNvSpPr/>
          <p:nvPr/>
        </p:nvSpPr>
        <p:spPr>
          <a:xfrm>
            <a:off x="2559848" y="1883149"/>
            <a:ext cx="1010398" cy="1010398"/>
          </a:xfrm>
          <a:prstGeom prst="ellipse">
            <a:avLst/>
          </a:prstGeom>
          <a:solidFill>
            <a:srgbClr val="A5D5E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이용</a:t>
            </a:r>
            <a:endParaRPr lang="en-US" altLang="ko-KR" sz="15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500" b="1">
                <a:solidFill>
                  <a:sysClr val="windowText" lastClr="000000"/>
                </a:solidFill>
              </a:rPr>
              <a:t>기록</a:t>
            </a:r>
          </a:p>
        </p:txBody>
      </p:sp>
    </p:spTree>
    <p:extLst>
      <p:ext uri="{BB962C8B-B14F-4D97-AF65-F5344CB8AC3E}">
        <p14:creationId xmlns:p14="http://schemas.microsoft.com/office/powerpoint/2010/main" val="10050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3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744F66-18E0-409F-8BD8-590E92BF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54" y="729094"/>
            <a:ext cx="7791121" cy="5394827"/>
          </a:xfrm>
          <a:prstGeom prst="rect">
            <a:avLst/>
          </a:prstGeom>
          <a:ln w="38100">
            <a:solidFill>
              <a:srgbClr val="127CEA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>
                <a:solidFill>
                  <a:prstClr val="white"/>
                </a:solidFill>
              </a:rPr>
              <a:t>개발 인원 및 일정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04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7EDEB1D6-5EDE-4620-82B1-6EFEDBE74863}"/>
              </a:ext>
            </a:extLst>
          </p:cNvPr>
          <p:cNvSpPr/>
          <p:nvPr/>
        </p:nvSpPr>
        <p:spPr>
          <a:xfrm>
            <a:off x="2167212" y="2441294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FE2CF0E-8D6D-499E-AF04-07BD51D4F37E}"/>
              </a:ext>
            </a:extLst>
          </p:cNvPr>
          <p:cNvSpPr/>
          <p:nvPr/>
        </p:nvSpPr>
        <p:spPr>
          <a:xfrm>
            <a:off x="5207955" y="2441294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799F64B-CE32-4733-88A7-36E2D4155B89}"/>
              </a:ext>
            </a:extLst>
          </p:cNvPr>
          <p:cNvSpPr/>
          <p:nvPr/>
        </p:nvSpPr>
        <p:spPr>
          <a:xfrm>
            <a:off x="8248698" y="2441294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137">
            <a:extLst>
              <a:ext uri="{FF2B5EF4-FFF2-40B4-BE49-F238E27FC236}">
                <a16:creationId xmlns:a16="http://schemas.microsoft.com/office/drawing/2014/main" id="{C53EFF42-4544-412B-8820-51194C533807}"/>
              </a:ext>
            </a:extLst>
          </p:cNvPr>
          <p:cNvSpPr/>
          <p:nvPr/>
        </p:nvSpPr>
        <p:spPr>
          <a:xfrm flipH="1">
            <a:off x="2205232" y="3868887"/>
            <a:ext cx="1682785" cy="39347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김동현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7" name="모서리가 둥근 직사각형 140">
            <a:extLst>
              <a:ext uri="{FF2B5EF4-FFF2-40B4-BE49-F238E27FC236}">
                <a16:creationId xmlns:a16="http://schemas.microsoft.com/office/drawing/2014/main" id="{7212E319-5F90-4B38-BC57-F50BF423BAB5}"/>
              </a:ext>
            </a:extLst>
          </p:cNvPr>
          <p:cNvSpPr/>
          <p:nvPr/>
        </p:nvSpPr>
        <p:spPr>
          <a:xfrm flipH="1">
            <a:off x="5262544" y="3869742"/>
            <a:ext cx="1682785" cy="39347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이승찬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43">
            <a:extLst>
              <a:ext uri="{FF2B5EF4-FFF2-40B4-BE49-F238E27FC236}">
                <a16:creationId xmlns:a16="http://schemas.microsoft.com/office/drawing/2014/main" id="{89E1A712-BD44-4C2A-805F-6BC26582C95A}"/>
              </a:ext>
            </a:extLst>
          </p:cNvPr>
          <p:cNvSpPr/>
          <p:nvPr/>
        </p:nvSpPr>
        <p:spPr>
          <a:xfrm flipH="1">
            <a:off x="8291646" y="3868887"/>
            <a:ext cx="1682785" cy="393471"/>
          </a:xfrm>
          <a:prstGeom prst="roundRect">
            <a:avLst>
              <a:gd name="adj" fmla="val 50000"/>
            </a:avLst>
          </a:prstGeom>
          <a:solidFill>
            <a:srgbClr val="127CE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최재원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cdn-icons-png.flaticon.com/512/7046/7046285.png">
            <a:extLst>
              <a:ext uri="{FF2B5EF4-FFF2-40B4-BE49-F238E27FC236}">
                <a16:creationId xmlns:a16="http://schemas.microsoft.com/office/drawing/2014/main" id="{865745E3-2EAF-482B-B3CD-DE29959F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46" y="269494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cons-png.flaticon.com/512/7046/7046198.png">
            <a:extLst>
              <a:ext uri="{FF2B5EF4-FFF2-40B4-BE49-F238E27FC236}">
                <a16:creationId xmlns:a16="http://schemas.microsoft.com/office/drawing/2014/main" id="{C4C59750-782A-4E41-9A20-E891B46E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15" y="28483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7069/7069811.png">
            <a:extLst>
              <a:ext uri="{FF2B5EF4-FFF2-40B4-BE49-F238E27FC236}">
                <a16:creationId xmlns:a16="http://schemas.microsoft.com/office/drawing/2014/main" id="{A8D439D8-699F-4857-872D-87529543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38" y="27583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76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3757612" y="2482737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T7 - TANNAE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3519962" y="2945663"/>
            <a:ext cx="5152075" cy="919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>
                <a:solidFill>
                  <a:srgbClr val="127CEA"/>
                </a:solidFill>
              </a:rPr>
              <a:t>Thank You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b="1" kern="0">
                <a:solidFill>
                  <a:prstClr val="white">
                    <a:lumMod val="75000"/>
                  </a:prstClr>
                </a:solidFill>
              </a:rPr>
              <a:t>Comprehensive Software Engineering Project – Capstone Design</a:t>
            </a:r>
            <a:endParaRPr lang="en-US" altLang="ko-KR" sz="105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7576560" y="2641846"/>
            <a:ext cx="1217178" cy="1222852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7E237E-4696-4C70-A80C-0C43821DEE1C}"/>
              </a:ext>
            </a:extLst>
          </p:cNvPr>
          <p:cNvGrpSpPr/>
          <p:nvPr/>
        </p:nvGrpSpPr>
        <p:grpSpPr>
          <a:xfrm>
            <a:off x="3635911" y="2481457"/>
            <a:ext cx="358140" cy="358140"/>
            <a:chOff x="1149672" y="1865890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A1F5BB-A338-41AF-8B2A-3302B9B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735B5-7EFA-450A-8C81-20484A994CA5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2647C319-6EA8-4782-A356-417FFCF5E81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228ED7-FA9F-4244-9112-C491A5A10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5721B01-2611-4865-9689-F0935618BB2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5258E71-AAE7-413D-9F11-495EF4865421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2894E1ED-82FF-47F1-9859-C9963CCD5ACE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867F629-4896-4CE5-8736-02791C5F0AFC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AA751C6-B86F-47EE-B388-C460EFA818E1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4A8FFFB-A838-4A47-ABE9-225E253B2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B283D5F-9087-4A28-9EBB-DF1672663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36A7472-80C6-40BC-8072-CBDF065D4F97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D58F998-8D35-4872-857F-28972180A4D0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CE57DCD7-281F-4B28-939B-9B5A2C389014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A1DA91B-EB9C-46A6-9D38-F6A3C38CE62F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35" name="원호 34">
                  <a:extLst>
                    <a:ext uri="{FF2B5EF4-FFF2-40B4-BE49-F238E27FC236}">
                      <a16:creationId xmlns:a16="http://schemas.microsoft.com/office/drawing/2014/main" id="{F084FAC8-C338-406A-9F0B-3570F0ABF92B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73163BD-251C-4314-BCBF-85456C938209}"/>
                    </a:ext>
                  </a:extLst>
                </p:cNvPr>
                <p:cNvCxnSpPr>
                  <a:cxnSpLocks/>
                  <a:stCxn id="35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4D7E6A51-9EF5-451F-9898-D6A338B84656}"/>
                    </a:ext>
                  </a:extLst>
                </p:cNvPr>
                <p:cNvCxnSpPr>
                  <a:cxnSpLocks/>
                  <a:endCxn id="35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6290267-D501-4D7A-94A0-F3D293DF2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127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Segoe UI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unsyg</cp:lastModifiedBy>
  <cp:revision>31</cp:revision>
  <dcterms:created xsi:type="dcterms:W3CDTF">2022-02-20T14:27:04Z</dcterms:created>
  <dcterms:modified xsi:type="dcterms:W3CDTF">2022-03-23T09:53:28Z</dcterms:modified>
</cp:coreProperties>
</file>