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0" r:id="rId4"/>
    <p:sldId id="27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8" r:id="rId13"/>
    <p:sldId id="279" r:id="rId14"/>
    <p:sldId id="296" r:id="rId15"/>
    <p:sldId id="280" r:id="rId16"/>
    <p:sldId id="286" r:id="rId17"/>
    <p:sldId id="281" r:id="rId18"/>
    <p:sldId id="282" r:id="rId19"/>
    <p:sldId id="287" r:id="rId20"/>
    <p:sldId id="284" r:id="rId21"/>
    <p:sldId id="285" r:id="rId22"/>
    <p:sldId id="288" r:id="rId23"/>
    <p:sldId id="290" r:id="rId24"/>
    <p:sldId id="293" r:id="rId25"/>
    <p:sldId id="294" r:id="rId26"/>
    <p:sldId id="289" r:id="rId27"/>
    <p:sldId id="295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5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18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19B9-D305-3D45-B4D6-0DD7F63B8B95}" type="datetimeFigureOut">
              <a:rPr kumimoji="1" lang="ko-Kore-KR" altLang="en-US" smtClean="0"/>
              <a:t>2021. 6. 10.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928D-82EA-904D-9A43-AC22B19C94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071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19B9-D305-3D45-B4D6-0DD7F63B8B95}" type="datetimeFigureOut">
              <a:rPr kumimoji="1" lang="ko-Kore-KR" altLang="en-US" smtClean="0"/>
              <a:t>2021. 6. 10.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928D-82EA-904D-9A43-AC22B19C94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766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19B9-D305-3D45-B4D6-0DD7F63B8B95}" type="datetimeFigureOut">
              <a:rPr kumimoji="1" lang="ko-Kore-KR" altLang="en-US" smtClean="0"/>
              <a:t>2021. 6. 10.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928D-82EA-904D-9A43-AC22B19C94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306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19B9-D305-3D45-B4D6-0DD7F63B8B95}" type="datetimeFigureOut">
              <a:rPr kumimoji="1" lang="ko-Kore-KR" altLang="en-US" smtClean="0"/>
              <a:t>2021. 6. 10.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928D-82EA-904D-9A43-AC22B19C94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11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19B9-D305-3D45-B4D6-0DD7F63B8B95}" type="datetimeFigureOut">
              <a:rPr kumimoji="1" lang="ko-Kore-KR" altLang="en-US" smtClean="0"/>
              <a:t>2021. 6. 10.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928D-82EA-904D-9A43-AC22B19C94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35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19B9-D305-3D45-B4D6-0DD7F63B8B95}" type="datetimeFigureOut">
              <a:rPr kumimoji="1" lang="ko-Kore-KR" altLang="en-US" smtClean="0"/>
              <a:t>2021. 6. 10.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928D-82EA-904D-9A43-AC22B19C94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01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19B9-D305-3D45-B4D6-0DD7F63B8B95}" type="datetimeFigureOut">
              <a:rPr kumimoji="1" lang="ko-Kore-KR" altLang="en-US" smtClean="0"/>
              <a:t>2021. 6. 10.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928D-82EA-904D-9A43-AC22B19C94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19B9-D305-3D45-B4D6-0DD7F63B8B95}" type="datetimeFigureOut">
              <a:rPr kumimoji="1" lang="ko-Kore-KR" altLang="en-US" smtClean="0"/>
              <a:t>2021. 6. 10.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928D-82EA-904D-9A43-AC22B19C94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83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19B9-D305-3D45-B4D6-0DD7F63B8B95}" type="datetimeFigureOut">
              <a:rPr kumimoji="1" lang="ko-Kore-KR" altLang="en-US" smtClean="0"/>
              <a:t>2021. 6. 10.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928D-82EA-904D-9A43-AC22B19C94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579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19B9-D305-3D45-B4D6-0DD7F63B8B95}" type="datetimeFigureOut">
              <a:rPr kumimoji="1" lang="ko-Kore-KR" altLang="en-US" smtClean="0"/>
              <a:t>2021. 6. 10.</a:t>
            </a:fld>
            <a:endParaRPr kumimoji="1" lang="ko-Kore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928D-82EA-904D-9A43-AC22B19C94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092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BDE19B9-D305-3D45-B4D6-0DD7F63B8B95}" type="datetimeFigureOut">
              <a:rPr kumimoji="1" lang="ko-Kore-KR" altLang="en-US" smtClean="0"/>
              <a:t>2021. 6. 10.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928D-82EA-904D-9A43-AC22B19C94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146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BDE19B9-D305-3D45-B4D6-0DD7F63B8B95}" type="datetimeFigureOut">
              <a:rPr kumimoji="1" lang="ko-Kore-KR" altLang="en-US" smtClean="0"/>
              <a:t>2021. 6. 10.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77C928D-82EA-904D-9A43-AC22B19C94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582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AAD0565-53CD-4D7C-A6AE-8DCFB6761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51AD68-14A3-2843-8EFA-FF4C8BAB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41" y="1371387"/>
            <a:ext cx="5679256" cy="209323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kumimoji="1" lang="en-US" altLang="en-US" sz="3200" dirty="0" err="1"/>
              <a:t>지역별</a:t>
            </a:r>
            <a:r>
              <a:rPr kumimoji="1" lang="en-US" altLang="ko-KR" sz="3200" dirty="0"/>
              <a:t> </a:t>
            </a:r>
            <a:r>
              <a:rPr kumimoji="1" lang="ko-KR" altLang="en-US" sz="3200" dirty="0"/>
              <a:t>집값 예측 및 시각화</a:t>
            </a:r>
            <a:br>
              <a:rPr kumimoji="1" lang="en-US" altLang="ko-KR" sz="2000" dirty="0"/>
            </a:br>
            <a:br>
              <a:rPr kumimoji="1" lang="en-US" altLang="ko-KR" sz="2000" dirty="0"/>
            </a:br>
            <a:r>
              <a:rPr kumimoji="1" lang="ko-KR" altLang="en-US" sz="2000" dirty="0"/>
              <a:t>지금 </a:t>
            </a:r>
            <a:r>
              <a:rPr kumimoji="1" lang="ko-KR" altLang="en-US" sz="2000" dirty="0" err="1"/>
              <a:t>어디있는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집을 사야할까</a:t>
            </a:r>
            <a:r>
              <a:rPr kumimoji="1" lang="en-US" altLang="ko-KR" sz="2000" dirty="0"/>
              <a:t>?</a:t>
            </a:r>
            <a:endParaRPr kumimoji="1" lang="en-US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C7A637-C8E5-0342-A8DA-94F556413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3973" y="5901250"/>
            <a:ext cx="5168248" cy="411342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kumimoji="1" lang="ko-KR" altLang="en-US" sz="2400" dirty="0" err="1">
                <a:solidFill>
                  <a:schemeClr val="bg1"/>
                </a:solidFill>
              </a:rPr>
              <a:t>씩씩한오리너구리</a:t>
            </a:r>
            <a:r>
              <a:rPr kumimoji="1" lang="en-US" altLang="ko-KR" sz="2400" dirty="0">
                <a:solidFill>
                  <a:schemeClr val="bg1"/>
                </a:solidFill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</a:rPr>
              <a:t>팀</a:t>
            </a:r>
            <a:endParaRPr kumimoji="1"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6CB841-CBA1-4DF4-8C19-4C7DDB03A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D6306-603B-410E-AFCF-2EA2E0639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F7DAD6-A8DA-7A4D-BC79-B229F21A4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8" r="18487" b="1"/>
          <a:stretch/>
        </p:blipFill>
        <p:spPr>
          <a:xfrm>
            <a:off x="8020812" y="1126397"/>
            <a:ext cx="3044952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9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1.2 </a:t>
            </a:r>
            <a:r>
              <a:rPr lang="ko-KR" altLang="en-US" sz="3200" dirty="0"/>
              <a:t>미분양 주택 시각화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75025-66B0-EB40-8456-2BAEF5F7A8E9}"/>
              </a:ext>
            </a:extLst>
          </p:cNvPr>
          <p:cNvSpPr/>
          <p:nvPr/>
        </p:nvSpPr>
        <p:spPr>
          <a:xfrm>
            <a:off x="810848" y="944480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1.2.3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도심과 지방의 미분양주택 비율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A2EE84-A8BC-7043-9357-4D5C4CD4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48" y="1578427"/>
            <a:ext cx="9441516" cy="36031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C5234-F164-9D42-AA83-9CCFAB422CC3}"/>
              </a:ext>
            </a:extLst>
          </p:cNvPr>
          <p:cNvSpPr/>
          <p:nvPr/>
        </p:nvSpPr>
        <p:spPr>
          <a:xfrm>
            <a:off x="810848" y="5479997"/>
            <a:ext cx="9192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지방의 미분양주택이 도심의 미분양주택에 비해 약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두배정도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많은 것을 알 수 있습니다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지방의 주택은 도심에 비해 두배 정도 더 비어있는 것입니다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031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1.2 </a:t>
            </a:r>
            <a:r>
              <a:rPr lang="ko-KR" altLang="en-US" sz="3200" dirty="0"/>
              <a:t>미분양 주택 시각화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75025-66B0-EB40-8456-2BAEF5F7A8E9}"/>
              </a:ext>
            </a:extLst>
          </p:cNvPr>
          <p:cNvSpPr/>
          <p:nvPr/>
        </p:nvSpPr>
        <p:spPr>
          <a:xfrm>
            <a:off x="810848" y="944480"/>
            <a:ext cx="5439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1.2.4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최근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년간 지역별 미분양주택현황 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월단위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  <a:endParaRPr lang="ko-KR" altLang="en-US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87BB9-EBE3-6043-BDC6-9D2A2DF10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2"/>
          <a:stretch/>
        </p:blipFill>
        <p:spPr>
          <a:xfrm>
            <a:off x="810848" y="1372009"/>
            <a:ext cx="10684466" cy="39130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724797-F4C8-E840-8E6C-3A2EC2E784CD}"/>
              </a:ext>
            </a:extLst>
          </p:cNvPr>
          <p:cNvSpPr/>
          <p:nvPr/>
        </p:nvSpPr>
        <p:spPr>
          <a:xfrm>
            <a:off x="810848" y="5562064"/>
            <a:ext cx="10684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최근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년간의 미분양주택의 수는 점차 감소하고있습니다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 1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년전에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비해 거의 절반수준으로 줄었습니다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지역별 비율은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파이차트에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비해 정확히 비교할 수 없겠지만 대략적으로 비슷하게 가는 것으로 보입니다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415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E699-13FA-4B4A-924A-FC1C75B1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04" y="2904718"/>
            <a:ext cx="6868391" cy="1048564"/>
          </a:xfrm>
        </p:spPr>
        <p:txBody>
          <a:bodyPr/>
          <a:lstStyle/>
          <a:p>
            <a:pPr algn="ctr"/>
            <a:r>
              <a:rPr kumimoji="1" lang="en-US" altLang="ko-KR" dirty="0"/>
              <a:t>2.</a:t>
            </a:r>
            <a:r>
              <a:rPr kumimoji="1" lang="ko-KR" altLang="en-US" dirty="0"/>
              <a:t> 예측 모델링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546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2.1 </a:t>
            </a:r>
            <a:r>
              <a:rPr lang="ko-KR" altLang="en-US" sz="3200" dirty="0"/>
              <a:t>예측모델 학습</a:t>
            </a:r>
            <a:endParaRPr lang="en-US" altLang="ko-KR" sz="3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BAFAD7-8FB1-774A-BD1D-D36A2D1B29B4}"/>
              </a:ext>
            </a:extLst>
          </p:cNvPr>
          <p:cNvSpPr/>
          <p:nvPr/>
        </p:nvSpPr>
        <p:spPr>
          <a:xfrm>
            <a:off x="472068" y="679865"/>
            <a:ext cx="112478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아파트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연립다세대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단독주택의 미래 가격을 예측합니다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직전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7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달의 데이터를 가지고 그 다음 달 가격을 예측합니다</a:t>
            </a:r>
            <a:endParaRPr lang="en-US" altLang="ko-KR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모델은 크게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가지 회귀분석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머신러닝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딥러닝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으로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나뉩니다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회귀분석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선형회귀분석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릿지</a:t>
            </a:r>
            <a:endParaRPr lang="ko-KR" altLang="en-US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머신러닝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의사결정나무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랜덤포레스트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en" altLang="ko-Kore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LGBM, XBG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딥러닝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 </a:t>
            </a:r>
            <a:r>
              <a:rPr lang="en" altLang="ko-Kore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GRU, LSTM, </a:t>
            </a:r>
            <a:r>
              <a:rPr lang="en" altLang="ko-Kore-KR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simpleRNN</a:t>
            </a:r>
            <a:endParaRPr lang="en" altLang="ko-Kore-KR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" altLang="ko-Kore-KR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각각의 분석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기법별로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앙상블 모델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개를 만듭니다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 (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회귀분석앙상블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머신러닝앙상블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딥러닝앙상블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개의 앙상블 모델 중 </a:t>
            </a:r>
            <a:r>
              <a:rPr lang="en" altLang="ko-Kore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validation set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의 </a:t>
            </a:r>
            <a:r>
              <a:rPr lang="en" altLang="ko-Kore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loss(MSE)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가 가장 낮은 모델을 선택해 미래의 가격을 예측합니다</a:t>
            </a:r>
            <a:endParaRPr lang="en-US" altLang="ko-KR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예측은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2021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월에서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2022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월까지 진행합니다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72BD591B-B0D2-1648-A000-1922ED70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61" y="3963073"/>
            <a:ext cx="5933704" cy="605152"/>
          </a:xfrm>
          <a:prstGeom prst="rect">
            <a:avLst/>
          </a:prstGeom>
        </p:spPr>
      </p:pic>
      <p:pic>
        <p:nvPicPr>
          <p:cNvPr id="61" name="그림 60" descr="텍스트이(가) 표시된 사진&#10;&#10;자동 생성된 설명">
            <a:extLst>
              <a:ext uri="{FF2B5EF4-FFF2-40B4-BE49-F238E27FC236}">
                <a16:creationId xmlns:a16="http://schemas.microsoft.com/office/drawing/2014/main" id="{A9BA0092-8A1B-9442-9D3A-66C8B63C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9" y="4679273"/>
            <a:ext cx="11353196" cy="176629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1345C7C-FB44-204F-8936-6B5C2D838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69" y="3958625"/>
            <a:ext cx="523740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1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2.2 </a:t>
            </a:r>
            <a:r>
              <a:rPr lang="ko-KR" altLang="en-US" sz="3200" dirty="0"/>
              <a:t>예측모델 구성도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D474BC-D8AE-9648-9A67-455A95D13E42}"/>
              </a:ext>
            </a:extLst>
          </p:cNvPr>
          <p:cNvSpPr/>
          <p:nvPr/>
        </p:nvSpPr>
        <p:spPr>
          <a:xfrm>
            <a:off x="361552" y="664093"/>
            <a:ext cx="10545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아파트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연립다세대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단독주택 세가지 유형을 아래와 같이 분석합니다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E82F39-1C3E-9E44-B95C-D36F4CDBFBC3}"/>
              </a:ext>
            </a:extLst>
          </p:cNvPr>
          <p:cNvSpPr/>
          <p:nvPr/>
        </p:nvSpPr>
        <p:spPr>
          <a:xfrm>
            <a:off x="3540042" y="1269919"/>
            <a:ext cx="4213094" cy="665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Train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2015</a:t>
            </a:r>
            <a:r>
              <a:rPr kumimoji="1" lang="ko-Kore-KR" altLang="en-US" dirty="0">
                <a:solidFill>
                  <a:schemeClr val="tx1"/>
                </a:solidFill>
              </a:rPr>
              <a:t>년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6</a:t>
            </a:r>
            <a:r>
              <a:rPr kumimoji="1" lang="ko-KR" altLang="en-US" dirty="0">
                <a:solidFill>
                  <a:schemeClr val="tx1"/>
                </a:solidFill>
              </a:rPr>
              <a:t>월 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r>
              <a:rPr kumimoji="1" lang="ko-KR" altLang="en-US" dirty="0">
                <a:solidFill>
                  <a:schemeClr val="tx1"/>
                </a:solidFill>
              </a:rPr>
              <a:t>일</a:t>
            </a:r>
            <a:r>
              <a:rPr kumimoji="1" lang="en-US" altLang="ko-KR" dirty="0">
                <a:solidFill>
                  <a:schemeClr val="tx1"/>
                </a:solidFill>
              </a:rPr>
              <a:t>~2021</a:t>
            </a:r>
            <a:r>
              <a:rPr kumimoji="1" lang="ko-KR" altLang="en-US" dirty="0">
                <a:solidFill>
                  <a:schemeClr val="tx1"/>
                </a:solidFill>
              </a:rPr>
              <a:t>년 </a:t>
            </a:r>
            <a:r>
              <a:rPr kumimoji="1" lang="en-US" altLang="ko-KR" dirty="0">
                <a:solidFill>
                  <a:schemeClr val="tx1"/>
                </a:solidFill>
              </a:rPr>
              <a:t>3</a:t>
            </a:r>
            <a:r>
              <a:rPr kumimoji="1" lang="ko-KR" altLang="en-US" dirty="0">
                <a:solidFill>
                  <a:schemeClr val="tx1"/>
                </a:solidFill>
              </a:rPr>
              <a:t>월 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r>
              <a:rPr kumimoji="1" lang="ko-KR" altLang="en-US" dirty="0">
                <a:solidFill>
                  <a:schemeClr val="tx1"/>
                </a:solidFill>
              </a:rPr>
              <a:t>일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30E049-AADE-FE40-B230-E442ECC4F252}"/>
              </a:ext>
            </a:extLst>
          </p:cNvPr>
          <p:cNvCxnSpPr>
            <a:cxnSpLocks/>
          </p:cNvCxnSpPr>
          <p:nvPr/>
        </p:nvCxnSpPr>
        <p:spPr>
          <a:xfrm>
            <a:off x="5646589" y="1934552"/>
            <a:ext cx="0" cy="1141329"/>
          </a:xfrm>
          <a:prstGeom prst="straightConnector1">
            <a:avLst/>
          </a:prstGeom>
          <a:ln w="920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위로 굽은 화살표[B] 30">
            <a:extLst>
              <a:ext uri="{FF2B5EF4-FFF2-40B4-BE49-F238E27FC236}">
                <a16:creationId xmlns:a16="http://schemas.microsoft.com/office/drawing/2014/main" id="{B6850E7B-4041-E449-BF09-57DDE57F6C0D}"/>
              </a:ext>
            </a:extLst>
          </p:cNvPr>
          <p:cNvSpPr/>
          <p:nvPr/>
        </p:nvSpPr>
        <p:spPr>
          <a:xfrm rot="10800000">
            <a:off x="1425876" y="2344360"/>
            <a:ext cx="3757250" cy="731520"/>
          </a:xfrm>
          <a:prstGeom prst="bentUpArrow">
            <a:avLst>
              <a:gd name="adj1" fmla="val 14726"/>
              <a:gd name="adj2" fmla="val 25000"/>
              <a:gd name="adj3" fmla="val 25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위로 굽은 화살표[B] 31">
            <a:extLst>
              <a:ext uri="{FF2B5EF4-FFF2-40B4-BE49-F238E27FC236}">
                <a16:creationId xmlns:a16="http://schemas.microsoft.com/office/drawing/2014/main" id="{6E043BA1-C232-A241-BA72-6916894A156C}"/>
              </a:ext>
            </a:extLst>
          </p:cNvPr>
          <p:cNvSpPr/>
          <p:nvPr/>
        </p:nvSpPr>
        <p:spPr>
          <a:xfrm rot="10800000" flipH="1">
            <a:off x="5183137" y="2344360"/>
            <a:ext cx="4635171" cy="731520"/>
          </a:xfrm>
          <a:prstGeom prst="bentUpArrow">
            <a:avLst>
              <a:gd name="adj1" fmla="val 14726"/>
              <a:gd name="adj2" fmla="val 25000"/>
              <a:gd name="adj3" fmla="val 25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A512C-3051-4148-B424-CB3B2745B630}"/>
              </a:ext>
            </a:extLst>
          </p:cNvPr>
          <p:cNvSpPr txBox="1"/>
          <p:nvPr/>
        </p:nvSpPr>
        <p:spPr>
          <a:xfrm>
            <a:off x="675750" y="3535993"/>
            <a:ext cx="18162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Linear regression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ridge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0A9273-F56F-ED47-BAEE-CF6035461C0E}"/>
              </a:ext>
            </a:extLst>
          </p:cNvPr>
          <p:cNvSpPr/>
          <p:nvPr/>
        </p:nvSpPr>
        <p:spPr>
          <a:xfrm>
            <a:off x="675750" y="3126184"/>
            <a:ext cx="1816273" cy="40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regression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CC33C1-EA97-6940-9EA5-6B1E07C17659}"/>
              </a:ext>
            </a:extLst>
          </p:cNvPr>
          <p:cNvSpPr txBox="1"/>
          <p:nvPr/>
        </p:nvSpPr>
        <p:spPr>
          <a:xfrm>
            <a:off x="4321030" y="3502959"/>
            <a:ext cx="22878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Decision Tree</a:t>
            </a:r>
          </a:p>
          <a:p>
            <a:r>
              <a:rPr kumimoji="1" lang="en-US" altLang="ko-Kore-KR" sz="1400" dirty="0" err="1"/>
              <a:t>RandomForest</a:t>
            </a:r>
            <a:endParaRPr kumimoji="1" lang="en-US" altLang="ko-Kore-KR" sz="1400" dirty="0"/>
          </a:p>
          <a:p>
            <a:r>
              <a:rPr kumimoji="1" lang="en-US" altLang="ko-Kore-KR" sz="1400" dirty="0"/>
              <a:t>LGBM</a:t>
            </a:r>
          </a:p>
          <a:p>
            <a:r>
              <a:rPr kumimoji="1" lang="en-US" altLang="ko-Kore-KR" sz="1400" dirty="0"/>
              <a:t>XGB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AD0187-F8FC-324D-914F-7AE3FA2D25ED}"/>
              </a:ext>
            </a:extLst>
          </p:cNvPr>
          <p:cNvSpPr/>
          <p:nvPr/>
        </p:nvSpPr>
        <p:spPr>
          <a:xfrm>
            <a:off x="4321031" y="3093150"/>
            <a:ext cx="2287874" cy="40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Meachine</a:t>
            </a:r>
            <a:r>
              <a:rPr kumimoji="1" lang="en-US" altLang="ko-Kore-KR" dirty="0"/>
              <a:t> learning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3EBC68-EFAC-F14D-94F3-D8F31A0B2483}"/>
              </a:ext>
            </a:extLst>
          </p:cNvPr>
          <p:cNvSpPr txBox="1"/>
          <p:nvPr/>
        </p:nvSpPr>
        <p:spPr>
          <a:xfrm>
            <a:off x="8437912" y="3535993"/>
            <a:ext cx="22878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LSTM</a:t>
            </a:r>
          </a:p>
          <a:p>
            <a:r>
              <a:rPr kumimoji="1" lang="en-US" altLang="ko-Kore-KR" dirty="0"/>
              <a:t>RNN</a:t>
            </a:r>
          </a:p>
          <a:p>
            <a:r>
              <a:rPr kumimoji="1" lang="en-US" altLang="ko-Kore-KR" dirty="0"/>
              <a:t>GRU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E89160-DC12-AD40-B2D7-A60F04D693D4}"/>
              </a:ext>
            </a:extLst>
          </p:cNvPr>
          <p:cNvSpPr/>
          <p:nvPr/>
        </p:nvSpPr>
        <p:spPr>
          <a:xfrm>
            <a:off x="8437913" y="3126184"/>
            <a:ext cx="2287874" cy="40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DNN</a:t>
            </a:r>
            <a:endParaRPr kumimoji="1" lang="ko-Kore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3C830DE-EEA5-BD43-9C8F-67FD65B981B8}"/>
              </a:ext>
            </a:extLst>
          </p:cNvPr>
          <p:cNvCxnSpPr>
            <a:cxnSpLocks/>
          </p:cNvCxnSpPr>
          <p:nvPr/>
        </p:nvCxnSpPr>
        <p:spPr>
          <a:xfrm>
            <a:off x="5381840" y="4457066"/>
            <a:ext cx="0" cy="1258197"/>
          </a:xfrm>
          <a:prstGeom prst="straightConnector1">
            <a:avLst/>
          </a:prstGeom>
          <a:ln w="920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F41E08-E349-C944-8092-2A4B44E38967}"/>
              </a:ext>
            </a:extLst>
          </p:cNvPr>
          <p:cNvSpPr/>
          <p:nvPr/>
        </p:nvSpPr>
        <p:spPr>
          <a:xfrm>
            <a:off x="9454305" y="4457067"/>
            <a:ext cx="185986" cy="70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E33FC1-C6F1-6843-A951-57E7B9824B0E}"/>
              </a:ext>
            </a:extLst>
          </p:cNvPr>
          <p:cNvSpPr/>
          <p:nvPr/>
        </p:nvSpPr>
        <p:spPr>
          <a:xfrm>
            <a:off x="1425875" y="4464964"/>
            <a:ext cx="166645" cy="6933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D44636-E29F-BC47-826C-E17450C63ADA}"/>
              </a:ext>
            </a:extLst>
          </p:cNvPr>
          <p:cNvSpPr/>
          <p:nvPr/>
        </p:nvSpPr>
        <p:spPr>
          <a:xfrm>
            <a:off x="1425876" y="4982906"/>
            <a:ext cx="8214416" cy="17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57EBEE-2E6C-AF46-A004-B6B4C128CAC6}"/>
              </a:ext>
            </a:extLst>
          </p:cNvPr>
          <p:cNvSpPr/>
          <p:nvPr/>
        </p:nvSpPr>
        <p:spPr>
          <a:xfrm>
            <a:off x="7362482" y="5746835"/>
            <a:ext cx="4213094" cy="665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</a:t>
            </a:r>
            <a:r>
              <a:rPr kumimoji="1" lang="en-US" altLang="ko-Kore-KR" dirty="0">
                <a:solidFill>
                  <a:schemeClr val="tx1"/>
                </a:solidFill>
              </a:rPr>
              <a:t>est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r>
              <a:rPr kumimoji="1" lang="en-US" altLang="ko-KR" dirty="0">
                <a:solidFill>
                  <a:schemeClr val="tx1"/>
                </a:solidFill>
              </a:rPr>
              <a:t>21</a:t>
            </a:r>
            <a:r>
              <a:rPr kumimoji="1" lang="ko-Kore-KR" altLang="en-US" dirty="0">
                <a:solidFill>
                  <a:schemeClr val="tx1"/>
                </a:solidFill>
              </a:rPr>
              <a:t>년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4</a:t>
            </a:r>
            <a:r>
              <a:rPr kumimoji="1" lang="ko-KR" altLang="en-US" dirty="0">
                <a:solidFill>
                  <a:schemeClr val="tx1"/>
                </a:solidFill>
              </a:rPr>
              <a:t>월 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r>
              <a:rPr kumimoji="1" lang="ko-KR" altLang="en-US" dirty="0">
                <a:solidFill>
                  <a:schemeClr val="tx1"/>
                </a:solidFill>
              </a:rPr>
              <a:t>일</a:t>
            </a:r>
            <a:r>
              <a:rPr kumimoji="1" lang="en-US" altLang="ko-KR" dirty="0">
                <a:solidFill>
                  <a:schemeClr val="tx1"/>
                </a:solidFill>
              </a:rPr>
              <a:t>~2022</a:t>
            </a:r>
            <a:r>
              <a:rPr kumimoji="1" lang="ko-KR" altLang="en-US" dirty="0">
                <a:solidFill>
                  <a:schemeClr val="tx1"/>
                </a:solidFill>
              </a:rPr>
              <a:t>년 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r>
              <a:rPr kumimoji="1" lang="ko-KR" altLang="en-US" dirty="0">
                <a:solidFill>
                  <a:schemeClr val="tx1"/>
                </a:solidFill>
              </a:rPr>
              <a:t>월 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r>
              <a:rPr kumimoji="1" lang="ko-KR" altLang="en-US" dirty="0">
                <a:solidFill>
                  <a:schemeClr val="tx1"/>
                </a:solidFill>
              </a:rPr>
              <a:t>일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F19A070-4780-4A42-B8CA-D567B7A8FBBA}"/>
              </a:ext>
            </a:extLst>
          </p:cNvPr>
          <p:cNvSpPr/>
          <p:nvPr/>
        </p:nvSpPr>
        <p:spPr>
          <a:xfrm>
            <a:off x="3455721" y="5765769"/>
            <a:ext cx="286607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ko-KR" dirty="0"/>
              <a:t>Validation set</a:t>
            </a:r>
            <a:r>
              <a:rPr kumimoji="1" lang="ko-KR" altLang="en-US" dirty="0"/>
              <a:t> 확인 후 가장 좋은 모델 선택</a:t>
            </a:r>
            <a:endParaRPr lang="ko-Kore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A96CEB1-BED1-7349-9413-D2958CA64AE4}"/>
              </a:ext>
            </a:extLst>
          </p:cNvPr>
          <p:cNvCxnSpPr>
            <a:cxnSpLocks/>
          </p:cNvCxnSpPr>
          <p:nvPr/>
        </p:nvCxnSpPr>
        <p:spPr>
          <a:xfrm>
            <a:off x="6415904" y="6145561"/>
            <a:ext cx="931854" cy="0"/>
          </a:xfrm>
          <a:prstGeom prst="straightConnector1">
            <a:avLst/>
          </a:prstGeom>
          <a:ln w="920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5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E699-13FA-4B4A-924A-FC1C75B1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04" y="2904718"/>
            <a:ext cx="6868391" cy="1048564"/>
          </a:xfrm>
        </p:spPr>
        <p:txBody>
          <a:bodyPr/>
          <a:lstStyle/>
          <a:p>
            <a:pPr algn="ctr"/>
            <a:r>
              <a:rPr kumimoji="1" lang="en-US" altLang="ko-KR" dirty="0"/>
              <a:t>3.</a:t>
            </a:r>
            <a:r>
              <a:rPr kumimoji="1" lang="ko-KR" altLang="en-US" dirty="0"/>
              <a:t> 예측 결과 시각화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366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3.1 </a:t>
            </a:r>
            <a:r>
              <a:rPr lang="ko-KR" altLang="en-US" sz="3200" dirty="0"/>
              <a:t>예측모델 확인 및 </a:t>
            </a:r>
            <a:r>
              <a:rPr lang="ko-KR" altLang="en-US" sz="3200" dirty="0" err="1"/>
              <a:t>예측값</a:t>
            </a:r>
            <a:r>
              <a:rPr lang="ko-KR" altLang="en-US" sz="3200" dirty="0"/>
              <a:t> 시각화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75025-66B0-EB40-8456-2BAEF5F7A8E9}"/>
              </a:ext>
            </a:extLst>
          </p:cNvPr>
          <p:cNvSpPr/>
          <p:nvPr/>
        </p:nvSpPr>
        <p:spPr>
          <a:xfrm>
            <a:off x="810848" y="94448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3.1.1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아파트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C85466E-9761-9B44-AA51-B1E2D23F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86" y="1578428"/>
            <a:ext cx="4023906" cy="36585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5FED95-3A3D-CC48-B55E-B844BBD2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1626343"/>
            <a:ext cx="6580332" cy="361067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8E11BC8-C55C-4E4D-87E0-CB4D8FCC6BD9}"/>
              </a:ext>
            </a:extLst>
          </p:cNvPr>
          <p:cNvSpPr/>
          <p:nvPr/>
        </p:nvSpPr>
        <p:spPr>
          <a:xfrm>
            <a:off x="554181" y="5721831"/>
            <a:ext cx="11277601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세 종류의 앙상블 모델 중 </a:t>
            </a:r>
            <a:r>
              <a:rPr lang="en" altLang="ko-Kore-KR" dirty="0">
                <a:solidFill>
                  <a:srgbClr val="000000"/>
                </a:solidFill>
                <a:latin typeface="Helvetica Neue" panose="02000503000000020004" pitchFamily="2" charset="0"/>
              </a:rPr>
              <a:t>loss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가 가장 낮은 앙상블 모델을 이용하여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미래가격을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예측합니다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예들 들어 서울의 경우 </a:t>
            </a:r>
            <a:r>
              <a:rPr lang="en" altLang="ko-Kore-KR" dirty="0">
                <a:solidFill>
                  <a:srgbClr val="000000"/>
                </a:solidFill>
                <a:latin typeface="Helvetica Neue" panose="02000503000000020004" pitchFamily="2" charset="0"/>
              </a:rPr>
              <a:t>loss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값이 가장 낮은 </a:t>
            </a:r>
            <a:r>
              <a:rPr lang="en" altLang="ko-Kore-KR" dirty="0">
                <a:solidFill>
                  <a:srgbClr val="000000"/>
                </a:solidFill>
                <a:latin typeface="Helvetica Neue" panose="02000503000000020004" pitchFamily="2" charset="0"/>
              </a:rPr>
              <a:t>regression 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모델로 미래 가격을 예측하고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</a:p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대전의 경우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딥러닝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모델로 예측합니다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6A89B7-0B43-DD4D-B148-36BDCDEB0045}"/>
              </a:ext>
            </a:extLst>
          </p:cNvPr>
          <p:cNvSpPr/>
          <p:nvPr/>
        </p:nvSpPr>
        <p:spPr>
          <a:xfrm>
            <a:off x="5221206" y="667481"/>
            <a:ext cx="568563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지역별로 회귀분석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앙상블모델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머신러닝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앙상블모델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딥러닝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앙상블모델의 </a:t>
            </a:r>
            <a:r>
              <a:rPr lang="en" altLang="ko-Kore-KR" dirty="0">
                <a:solidFill>
                  <a:srgbClr val="000000"/>
                </a:solidFill>
                <a:latin typeface="Helvetica Neue" panose="02000503000000020004" pitchFamily="2" charset="0"/>
              </a:rPr>
              <a:t>validation loss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값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6AF929-4A66-4D42-8AD1-384EEBC7B561}"/>
              </a:ext>
            </a:extLst>
          </p:cNvPr>
          <p:cNvSpPr/>
          <p:nvPr/>
        </p:nvSpPr>
        <p:spPr>
          <a:xfrm>
            <a:off x="1531918" y="1578427"/>
            <a:ext cx="3230160" cy="36585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B1071D-2771-4149-A1FD-62226C4DD0B6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flipH="1">
            <a:off x="3146998" y="990647"/>
            <a:ext cx="2074208" cy="58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C63C95-ECDD-E549-9339-279A84DF4317}"/>
              </a:ext>
            </a:extLst>
          </p:cNvPr>
          <p:cNvSpPr/>
          <p:nvPr/>
        </p:nvSpPr>
        <p:spPr>
          <a:xfrm>
            <a:off x="819247" y="1798623"/>
            <a:ext cx="3919003" cy="1902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22A94C-729F-9D4F-B3CA-D96A63F6891D}"/>
              </a:ext>
            </a:extLst>
          </p:cNvPr>
          <p:cNvSpPr/>
          <p:nvPr/>
        </p:nvSpPr>
        <p:spPr>
          <a:xfrm>
            <a:off x="825186" y="3010628"/>
            <a:ext cx="3919003" cy="1902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5AC78B-92C4-4645-A019-7514775CFE7C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flipH="1" flipV="1">
            <a:off x="2784688" y="3200847"/>
            <a:ext cx="3408294" cy="252098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0DC39C-0936-5647-951A-737A28205874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802577" y="1988842"/>
            <a:ext cx="3390405" cy="37329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77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3.1 </a:t>
            </a:r>
            <a:r>
              <a:rPr lang="ko-KR" altLang="en-US" sz="3200" dirty="0"/>
              <a:t>예측모델 확인 및 </a:t>
            </a:r>
            <a:r>
              <a:rPr lang="ko-KR" altLang="en-US" sz="3200" dirty="0" err="1"/>
              <a:t>예측값</a:t>
            </a:r>
            <a:r>
              <a:rPr lang="ko-KR" altLang="en-US" sz="3200" dirty="0"/>
              <a:t> 시각화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75025-66B0-EB40-8456-2BAEF5F7A8E9}"/>
              </a:ext>
            </a:extLst>
          </p:cNvPr>
          <p:cNvSpPr/>
          <p:nvPr/>
        </p:nvSpPr>
        <p:spPr>
          <a:xfrm>
            <a:off x="810848" y="94448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3.1.2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연립다세대</a:t>
            </a:r>
            <a:endParaRPr lang="ko-KR" altLang="en-US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4175FA0-1AFC-694C-9C49-E14A7FFFB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48" y="1637281"/>
            <a:ext cx="3927407" cy="49512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9C74CE-BF36-5945-933E-70DE74AD7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25" y="1637281"/>
            <a:ext cx="6769457" cy="495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3.1 </a:t>
            </a:r>
            <a:r>
              <a:rPr lang="ko-KR" altLang="en-US" sz="3200"/>
              <a:t>예측모델 확인 및 예측값 시각화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75025-66B0-EB40-8456-2BAEF5F7A8E9}"/>
              </a:ext>
            </a:extLst>
          </p:cNvPr>
          <p:cNvSpPr/>
          <p:nvPr/>
        </p:nvSpPr>
        <p:spPr>
          <a:xfrm>
            <a:off x="810848" y="94448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3.1.3</a:t>
            </a:r>
            <a:r>
              <a:rPr lang="ko-KR" altLang="en-US" b="1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단독주택</a:t>
            </a:r>
            <a:endParaRPr lang="ko-KR" altLang="en-US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4998B84-293E-3C45-862F-C2B310A8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48" y="1578427"/>
            <a:ext cx="4038243" cy="49618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E8E2E5-16C3-C84A-93EE-D0FF6867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1578427"/>
            <a:ext cx="6326552" cy="49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1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61231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3.2 </a:t>
            </a:r>
            <a:r>
              <a:rPr lang="ko-KR" altLang="en-US" sz="3200" dirty="0" err="1"/>
              <a:t>최대상승</a:t>
            </a:r>
            <a:r>
              <a:rPr lang="ko-KR" altLang="en-US" sz="3200" dirty="0"/>
              <a:t> 예상 지역 시각화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75025-66B0-EB40-8456-2BAEF5F7A8E9}"/>
              </a:ext>
            </a:extLst>
          </p:cNvPr>
          <p:cNvSpPr/>
          <p:nvPr/>
        </p:nvSpPr>
        <p:spPr>
          <a:xfrm>
            <a:off x="810848" y="94448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3.2.1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아파트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B1850D-0D1B-4A48-8614-117EC5870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"/>
          <a:stretch/>
        </p:blipFill>
        <p:spPr>
          <a:xfrm>
            <a:off x="2422566" y="1416590"/>
            <a:ext cx="7656893" cy="41688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36FB22-1A91-434D-B80E-553008F87EB6}"/>
              </a:ext>
            </a:extLst>
          </p:cNvPr>
          <p:cNvSpPr/>
          <p:nvPr/>
        </p:nvSpPr>
        <p:spPr>
          <a:xfrm>
            <a:off x="244990" y="6242701"/>
            <a:ext cx="11702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지금 아파트를 산다면 내년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월에 세종 지역의 집값이 가장 높고 충북 지역의 집값이 가장 낮을 것으로 예상됩니다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B66AAF-0BA0-5A48-A157-E759E1820222}"/>
              </a:ext>
            </a:extLst>
          </p:cNvPr>
          <p:cNvSpPr/>
          <p:nvPr/>
        </p:nvSpPr>
        <p:spPr>
          <a:xfrm>
            <a:off x="244990" y="5688188"/>
            <a:ext cx="609600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" altLang="ko-Kore-K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y</a:t>
            </a: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축은 </a:t>
            </a:r>
            <a:r>
              <a:rPr lang="en-US" altLang="ko-K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2021</a:t>
            </a: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월의 가격을 </a:t>
            </a:r>
            <a:r>
              <a:rPr lang="en-US" altLang="ko-K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1(</a:t>
            </a: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가로선</a:t>
            </a:r>
            <a:r>
              <a:rPr lang="en-US" altLang="ko-K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이라고 할 때 </a:t>
            </a:r>
            <a:r>
              <a:rPr lang="en-US" altLang="ko-K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2022</a:t>
            </a: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월의 가격을 의미합니다</a:t>
            </a:r>
            <a:r>
              <a:rPr lang="en-US" altLang="ko-K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sz="1200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즉 현재 집을 샀을 때 내년초에 집값이 어떻게 될지 지역별로 시각화 </a:t>
            </a:r>
            <a:r>
              <a:rPr lang="ko-KR" altLang="en-US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한것입니다</a:t>
            </a:r>
            <a:r>
              <a:rPr lang="en-US" altLang="ko-K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71636A-83A7-414F-A68C-FB665850108E}"/>
              </a:ext>
            </a:extLst>
          </p:cNvPr>
          <p:cNvSpPr/>
          <p:nvPr/>
        </p:nvSpPr>
        <p:spPr>
          <a:xfrm>
            <a:off x="2347039" y="1599703"/>
            <a:ext cx="356259" cy="365859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51595C-E142-214E-9F5E-C473DEB09AF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809915" y="3428999"/>
            <a:ext cx="537124" cy="2259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0FA2AB-0D5A-1742-AB69-7728F1F54FB2}"/>
              </a:ext>
            </a:extLst>
          </p:cNvPr>
          <p:cNvSpPr/>
          <p:nvPr/>
        </p:nvSpPr>
        <p:spPr>
          <a:xfrm>
            <a:off x="7873238" y="393554"/>
            <a:ext cx="411129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빨간색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이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2021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월 대비 가장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상승할것으로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예측되는 가격입니다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D4A9EF-ABC0-4648-9CB8-59F5089B540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483927" y="716720"/>
            <a:ext cx="1389311" cy="1355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DEA29E-BAB7-6946-8325-DF71437254DD}"/>
              </a:ext>
            </a:extLst>
          </p:cNvPr>
          <p:cNvSpPr/>
          <p:nvPr/>
        </p:nvSpPr>
        <p:spPr>
          <a:xfrm>
            <a:off x="7788679" y="5431480"/>
            <a:ext cx="4111298" cy="64633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A52A2A"/>
                </a:solidFill>
                <a:latin typeface="Helvetica Neue" panose="02000503000000020004" pitchFamily="2" charset="0"/>
              </a:rPr>
              <a:t>갈색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이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2021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월 대비 가장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하락할것으로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예측되는 가격입니다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E66081-5151-BA47-8929-AC06FD4E812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113320" y="4785757"/>
            <a:ext cx="675359" cy="96888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F181FD-5E8D-B943-8FEE-79FE5B70E745}"/>
              </a:ext>
            </a:extLst>
          </p:cNvPr>
          <p:cNvSpPr/>
          <p:nvPr/>
        </p:nvSpPr>
        <p:spPr>
          <a:xfrm>
            <a:off x="133990" y="2129877"/>
            <a:ext cx="197520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2022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월의 </a:t>
            </a: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아파트 가격 예측입니다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71A333E-933D-794C-9966-F9375829A950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121593" y="1529255"/>
            <a:ext cx="4768232" cy="600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6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E699-13FA-4B4A-924A-FC1C75B1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51" y="503163"/>
            <a:ext cx="10245436" cy="1188720"/>
          </a:xfrm>
        </p:spPr>
        <p:txBody>
          <a:bodyPr/>
          <a:lstStyle/>
          <a:p>
            <a:pPr algn="ctr"/>
            <a:r>
              <a:rPr kumimoji="1" lang="en-US" altLang="ko-Kore-KR" dirty="0"/>
              <a:t>[</a:t>
            </a:r>
            <a:r>
              <a:rPr kumimoji="1" lang="ko-KR" altLang="en-US" dirty="0"/>
              <a:t>개요</a:t>
            </a:r>
            <a:r>
              <a:rPr kumimoji="1" lang="en-US" altLang="ko-KR" dirty="0"/>
              <a:t>]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1D194-5A7C-844C-BF73-05E86892131D}"/>
              </a:ext>
            </a:extLst>
          </p:cNvPr>
          <p:cNvSpPr txBox="1"/>
          <p:nvPr/>
        </p:nvSpPr>
        <p:spPr>
          <a:xfrm>
            <a:off x="1122651" y="2033588"/>
            <a:ext cx="10245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집값이 계속해서 오르고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사람들이 가장 궁금한 것은 </a:t>
            </a:r>
            <a:r>
              <a:rPr lang="en-US" altLang="ko-KR" b="1" dirty="0"/>
              <a:t>"</a:t>
            </a:r>
            <a:r>
              <a:rPr lang="ko-KR" altLang="en-US" b="1" dirty="0"/>
              <a:t>어느 지역의 집값이 가장 많이 오를지</a:t>
            </a:r>
            <a:r>
              <a:rPr lang="en-US" altLang="ko-KR" b="1" dirty="0"/>
              <a:t>"</a:t>
            </a:r>
            <a:r>
              <a:rPr lang="ko-KR" altLang="en-US" dirty="0"/>
              <a:t> </a:t>
            </a:r>
            <a:r>
              <a:rPr lang="ko-KR" altLang="en-US" dirty="0" err="1"/>
              <a:t>라고</a:t>
            </a:r>
            <a:r>
              <a:rPr lang="ko-KR" altLang="en-US" dirty="0"/>
              <a:t> 생각합니다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따라서 저는 이번 시각화 대회를 통해 집값의 추이를 예측해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 </a:t>
            </a:r>
            <a:r>
              <a:rPr lang="en-US" altLang="ko-KR" b="1" dirty="0"/>
              <a:t>"</a:t>
            </a:r>
            <a:r>
              <a:rPr lang="ko-KR" altLang="en-US" b="1" dirty="0"/>
              <a:t>집값</a:t>
            </a:r>
            <a:r>
              <a:rPr lang="en-US" altLang="ko-KR" b="1" dirty="0"/>
              <a:t>"</a:t>
            </a:r>
            <a:r>
              <a:rPr lang="ko-KR" altLang="en-US" dirty="0"/>
              <a:t>은 단순히 집값이 아니라 </a:t>
            </a:r>
            <a:r>
              <a:rPr lang="en-US" altLang="ko-KR" b="1" dirty="0"/>
              <a:t>"</a:t>
            </a:r>
            <a:r>
              <a:rPr lang="ko-KR" altLang="en-US" b="1" dirty="0"/>
              <a:t>월세통합가격지수</a:t>
            </a:r>
            <a:r>
              <a:rPr lang="en-US" altLang="ko-KR" b="1" dirty="0"/>
              <a:t>"</a:t>
            </a:r>
            <a:r>
              <a:rPr lang="ko-KR" altLang="en-US" dirty="0" err="1"/>
              <a:t>를</a:t>
            </a:r>
            <a:r>
              <a:rPr lang="ko-KR" altLang="en-US" dirty="0"/>
              <a:t> 의미합니다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즉 </a:t>
            </a:r>
            <a:r>
              <a:rPr lang="ko-KR" altLang="en-US" b="1" dirty="0"/>
              <a:t>집을 구매하고 월세를 받을 때 가장 큰 수익을 얻을 수 있는 지역</a:t>
            </a:r>
            <a:r>
              <a:rPr lang="ko-KR" altLang="en-US" dirty="0"/>
              <a:t>이 어디인지 예측하는 것입니다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따라서 아래에 나오는 </a:t>
            </a:r>
            <a:r>
              <a:rPr lang="en-US" altLang="ko-KR" dirty="0"/>
              <a:t>"</a:t>
            </a:r>
            <a:r>
              <a:rPr lang="ko-KR" altLang="en-US" b="1" dirty="0"/>
              <a:t>집값</a:t>
            </a:r>
            <a:r>
              <a:rPr lang="en-US" altLang="ko-KR" dirty="0"/>
              <a:t>"</a:t>
            </a:r>
            <a:r>
              <a:rPr lang="ko-KR" altLang="en-US" dirty="0"/>
              <a:t>은 </a:t>
            </a:r>
            <a:r>
              <a:rPr lang="ko-KR" altLang="en-US" b="1" dirty="0"/>
              <a:t>월세</a:t>
            </a:r>
            <a:r>
              <a:rPr lang="ko-KR" altLang="en-US" dirty="0"/>
              <a:t>를 의미한다고 이해하시면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주택 종류별 가격 및 미분양 주택 비율을 이용하여 기본적인 </a:t>
            </a:r>
            <a:r>
              <a:rPr lang="en" altLang="ko-Kore-KR" dirty="0"/>
              <a:t>EDA</a:t>
            </a:r>
            <a:r>
              <a:rPr lang="ko-KR" altLang="en-US" dirty="0" err="1"/>
              <a:t>를</a:t>
            </a:r>
            <a:r>
              <a:rPr lang="ko-KR" altLang="en-US" dirty="0"/>
              <a:t> 진행합니다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이후 지역별 아파트</a:t>
            </a:r>
            <a:r>
              <a:rPr lang="en-US" altLang="ko-KR" dirty="0"/>
              <a:t>, </a:t>
            </a:r>
            <a:r>
              <a:rPr lang="ko-KR" altLang="en-US" dirty="0" err="1"/>
              <a:t>연립다세대</a:t>
            </a:r>
            <a:r>
              <a:rPr lang="en-US" altLang="ko-KR" dirty="0"/>
              <a:t>, </a:t>
            </a:r>
            <a:r>
              <a:rPr lang="ko-KR" altLang="en-US" dirty="0"/>
              <a:t>단독주택의 가격을 분석하고 미래의 가격을 예측합니다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이를 통해 지금 집을 산다면 어느 지역에 있는 집을 사야 하는지 알아보겠습니다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42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3.2 </a:t>
            </a:r>
            <a:r>
              <a:rPr lang="ko-KR" altLang="en-US" sz="3200" dirty="0" err="1"/>
              <a:t>최대상승</a:t>
            </a:r>
            <a:r>
              <a:rPr lang="ko-KR" altLang="en-US" sz="3200" dirty="0"/>
              <a:t> 예상 지역 시각화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75025-66B0-EB40-8456-2BAEF5F7A8E9}"/>
              </a:ext>
            </a:extLst>
          </p:cNvPr>
          <p:cNvSpPr/>
          <p:nvPr/>
        </p:nvSpPr>
        <p:spPr>
          <a:xfrm>
            <a:off x="810848" y="94448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3.2.2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연립다세대</a:t>
            </a:r>
            <a:endParaRPr lang="ko-KR" altLang="en-US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67F3E6-9C34-A040-B8B0-9E655299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48" y="1467058"/>
            <a:ext cx="10724660" cy="38317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EBF7E8-632A-4543-8325-91B80C79DDF4}"/>
              </a:ext>
            </a:extLst>
          </p:cNvPr>
          <p:cNvSpPr/>
          <p:nvPr/>
        </p:nvSpPr>
        <p:spPr>
          <a:xfrm>
            <a:off x="810847" y="5590354"/>
            <a:ext cx="10724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연립다세대의 경우는 내년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월에 전북 지역의 집값이 가장 높고 경북지역의 집값이 가장 낮을 것으로 예상됩니다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115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3.2 </a:t>
            </a:r>
            <a:r>
              <a:rPr lang="ko-KR" altLang="en-US" sz="3200" dirty="0" err="1"/>
              <a:t>최대상승</a:t>
            </a:r>
            <a:r>
              <a:rPr lang="ko-KR" altLang="en-US" sz="3200" dirty="0"/>
              <a:t> 예상 지역 시각화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75025-66B0-EB40-8456-2BAEF5F7A8E9}"/>
              </a:ext>
            </a:extLst>
          </p:cNvPr>
          <p:cNvSpPr/>
          <p:nvPr/>
        </p:nvSpPr>
        <p:spPr>
          <a:xfrm>
            <a:off x="810848" y="94448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3.2.3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단독주택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FC2FD7-31EF-A944-A3EC-1389D9B5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48" y="1498478"/>
            <a:ext cx="10570304" cy="4102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6D77AD-FA3E-AA41-9F7D-E2909ED82556}"/>
              </a:ext>
            </a:extLst>
          </p:cNvPr>
          <p:cNvSpPr/>
          <p:nvPr/>
        </p:nvSpPr>
        <p:spPr>
          <a:xfrm>
            <a:off x="810848" y="5785394"/>
            <a:ext cx="11076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단독주택 경우는 내년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월에 전남 지역의 집값이 가장 높고 울산지역의 집값이 가장 낮을 것으로 예상됩니다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단독주택 경우는 내년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월에 경북 지역의 집값이 가장 높고 세종 지역의 집값이 가장 낮을 것으로 예상됩니다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8917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E699-13FA-4B4A-924A-FC1C75B1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04" y="2904718"/>
            <a:ext cx="6868391" cy="1048564"/>
          </a:xfrm>
        </p:spPr>
        <p:txBody>
          <a:bodyPr/>
          <a:lstStyle/>
          <a:p>
            <a:pPr algn="ctr"/>
            <a:r>
              <a:rPr kumimoji="1" lang="en-US" altLang="ko-KR" dirty="0"/>
              <a:t>4.</a:t>
            </a:r>
            <a:r>
              <a:rPr kumimoji="1" lang="ko-KR" altLang="en-US" dirty="0"/>
              <a:t> 실제 투자하기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31487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4.1 </a:t>
            </a:r>
            <a:r>
              <a:rPr lang="ko-KR" altLang="en-US" sz="3200" dirty="0"/>
              <a:t>필요한 금액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2FDB90-028B-4C41-8FEE-0A188A159D43}"/>
              </a:ext>
            </a:extLst>
          </p:cNvPr>
          <p:cNvSpPr/>
          <p:nvPr/>
        </p:nvSpPr>
        <p:spPr>
          <a:xfrm>
            <a:off x="622388" y="1582340"/>
            <a:ext cx="11113477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이제 실제 얼마를 투자하고 얼마를 벌 수 있는지 알아보겠습니다</a:t>
            </a:r>
            <a:r>
              <a:rPr lang="en-US" altLang="ko-KR" dirty="0"/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아파트를 기준으로 세종시의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월세통합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가격이 가장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상승할것으로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예측이 되었습니다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즉 돈을 벌기 위해선 세종시의 아파트를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사야겠지요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??</a:t>
            </a:r>
          </a:p>
          <a:p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그렇다면 최근 세종시의 실제 집값과 추이를 통해 집을 사기 위해 얼마가 필요한지 알아보겠습니다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데이콘에서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주어진 아파트 매매가격 데이터는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2019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월 데이터를 기준으로 </a:t>
            </a:r>
            <a:r>
              <a:rPr lang="ko-KR" altLang="en-US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상대지수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의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형태로 나와있습니다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따라서 저는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실제 가격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을 알아보기위해 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"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부동산통계정보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" 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사이트에서 제공하는 세종시 집값 데이터를 이용하였습니다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135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4.1 </a:t>
            </a:r>
            <a:r>
              <a:rPr lang="ko-KR" altLang="en-US" sz="3200"/>
              <a:t>필요한 금액</a:t>
            </a:r>
            <a:endParaRPr lang="en-US" altLang="ko-KR" sz="32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B321A326-3B34-8544-BD67-548FD25F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81" y="914327"/>
            <a:ext cx="2467220" cy="4829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5FF076-ABE8-6F42-8FF6-94DA851A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39" y="914326"/>
            <a:ext cx="7971692" cy="48299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2339D3-F52F-9343-98BE-B87775EAFA6C}"/>
              </a:ext>
            </a:extLst>
          </p:cNvPr>
          <p:cNvSpPr/>
          <p:nvPr/>
        </p:nvSpPr>
        <p:spPr>
          <a:xfrm>
            <a:off x="885580" y="6166337"/>
            <a:ext cx="10814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세종시 아파트 가격은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2020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월에서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9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월까지 급격하게 올라 현재 평균 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5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억 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7</a:t>
            </a:r>
            <a:r>
              <a:rPr lang="ko-KR" altLang="en-US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백만원정도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69572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4.2 </a:t>
            </a:r>
            <a:r>
              <a:rPr lang="ko-KR" altLang="en-US" sz="3200" dirty="0"/>
              <a:t>예상 수익</a:t>
            </a:r>
            <a:endParaRPr lang="en-US" altLang="ko-KR" sz="32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CC8D30F-C0E8-7540-871A-1F615A10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47" y="1107377"/>
            <a:ext cx="2063262" cy="38012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34EEC6-FDE2-1C42-A7D1-8230AF640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030" y="1107377"/>
            <a:ext cx="8660423" cy="38012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2355E55-0E68-2845-BCB5-EDDB0D927F58}"/>
              </a:ext>
            </a:extLst>
          </p:cNvPr>
          <p:cNvSpPr/>
          <p:nvPr/>
        </p:nvSpPr>
        <p:spPr>
          <a:xfrm>
            <a:off x="409547" y="5162472"/>
            <a:ext cx="1151327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앞서 예측한 아파트 가격은 월세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통합지수입니다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sz="1400" dirty="0"/>
            </a:b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따라서 세종시의 실제 평균 아파트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월세가격과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추이를 알아보고 내년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월에 얼마가 될 지 예측해 보겠습니다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sz="1400" dirty="0"/>
            </a:b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월세가격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데이터 역시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부동산통계정보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" 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사이트에서 제공하는 데이터를 활용하였습니다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endParaRPr lang="en-US" altLang="ko-Kore-KR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월세가격은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2020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7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월부터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10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월까지 꾸준히 오르다가 평균 약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70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만원을 유지하고 있습니다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그리고 이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월세가격은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내년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월에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1.364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배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증가할것으로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예측되었습니다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즉 세종시의 내년 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월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월세가격은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en-US" altLang="ko-KR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70.3*1.364=94.7</a:t>
            </a:r>
            <a:r>
              <a:rPr lang="ko-KR" altLang="en-US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만원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으로 예측됩니다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490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E699-13FA-4B4A-924A-FC1C75B1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04" y="2904718"/>
            <a:ext cx="6868391" cy="1048564"/>
          </a:xfrm>
        </p:spPr>
        <p:txBody>
          <a:bodyPr/>
          <a:lstStyle/>
          <a:p>
            <a:pPr algn="ctr"/>
            <a:r>
              <a:rPr kumimoji="1" lang="en-US" altLang="ko-KR" dirty="0"/>
              <a:t>5.</a:t>
            </a:r>
            <a:r>
              <a:rPr kumimoji="1" lang="ko-KR" altLang="en-US" dirty="0"/>
              <a:t> 결론 및 한계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64791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959D31-8B7A-E942-B3FF-D538208A66B0}"/>
              </a:ext>
            </a:extLst>
          </p:cNvPr>
          <p:cNvSpPr/>
          <p:nvPr/>
        </p:nvSpPr>
        <p:spPr>
          <a:xfrm>
            <a:off x="63335" y="1659285"/>
            <a:ext cx="120653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아파트를 사고 싶다면 </a:t>
            </a:r>
            <a:r>
              <a:rPr lang="ko-KR" altLang="en-US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세종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연립다세대를 산다면 </a:t>
            </a:r>
            <a:r>
              <a:rPr lang="ko-KR" altLang="en-US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전북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단독주택을 산다면 </a:t>
            </a:r>
            <a:r>
              <a:rPr lang="ko-KR" altLang="en-US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경북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에서 사는 것이 가장 이득일 것으로 예측되었습니다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endParaRPr lang="en-US" altLang="ko-KR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하지만 신입사원 평균 연봉이 </a:t>
            </a:r>
            <a:r>
              <a:rPr lang="en-US" altLang="ko-KR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3382</a:t>
            </a:r>
            <a:r>
              <a:rPr lang="ko-KR" altLang="en-US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만원</a:t>
            </a:r>
            <a:r>
              <a:rPr lang="en-US" altLang="ko-KR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(2020</a:t>
            </a:r>
            <a:r>
              <a:rPr lang="ko-KR" altLang="en-US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년</a:t>
            </a:r>
            <a:r>
              <a:rPr lang="en-US" altLang="ko-KR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취업포탈 </a:t>
            </a:r>
            <a:r>
              <a:rPr lang="ko-KR" altLang="en-US" sz="14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인크루트</a:t>
            </a:r>
            <a:r>
              <a:rPr lang="en-US" altLang="ko-KR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인 우리나라에서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아파트기준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수익성이 가장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높을것으로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예상되는 세종의 </a:t>
            </a:r>
            <a:r>
              <a:rPr lang="en-US" altLang="ko-KR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5</a:t>
            </a:r>
            <a:r>
              <a:rPr lang="ko-KR" altLang="en-US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억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짜리 아파트를 사는 것이 가능한 것인가 하는 회의적인 생각이 들었습니다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서울의 집값은 당연히 이보다 더 높을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것이구요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endParaRPr lang="en-US" altLang="ko-KR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분석을 하며 어차피 집은 못사니 남는 돈으로 주식이나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비트코인에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투자하는 </a:t>
            </a:r>
            <a:r>
              <a:rPr lang="en" altLang="ko-Kore-KR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mz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세대의 투자패턴이 이해가 되기도 했습니다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좋은 정책들이 나와서 부동산 가격이 안정되고 제가한 분석들이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의미있어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지는 날이 왔으면 좋겠습니다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endParaRPr lang="en-US" altLang="ko-KR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다양한 모델과 앙상블 기법을 이용하여 나름 높은 정확도를 달성하고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오버피팅을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방지하기위해 노력했습니다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또한 시각화 대회인 만큼 시각적인 부분도 완성도 있게 구성하기 위해 노력했습니다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이러한 부분들을 많이 봐주셨으면 좋겠고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제가 고민했던 부분들이 보신 분들께 조금이라도 도움이 되었으면 좋겠습니다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endParaRPr lang="en-US" altLang="ko-KR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많은 도움이 </a:t>
            </a:r>
            <a:r>
              <a:rPr lang="ko-KR" alt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되셨길</a:t>
            </a:r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바랍니다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!</a:t>
            </a:r>
          </a:p>
          <a:p>
            <a:endParaRPr lang="en-US" altLang="ko-KR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감사합니다</a:t>
            </a:r>
            <a:r>
              <a:rPr lang="en-US" altLang="ko-K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0067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AE8541-38FF-FF4D-B527-3E24BC837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"/>
          <a:stretch/>
        </p:blipFill>
        <p:spPr>
          <a:xfrm>
            <a:off x="3035134" y="1174750"/>
            <a:ext cx="6121731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0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E699-13FA-4B4A-924A-FC1C75B1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8"/>
            <a:ext cx="10515600" cy="1048564"/>
          </a:xfrm>
        </p:spPr>
        <p:txBody>
          <a:bodyPr/>
          <a:lstStyle/>
          <a:p>
            <a:pPr algn="ctr"/>
            <a:r>
              <a:rPr kumimoji="1" lang="en-US" altLang="ko-Kore-KR" dirty="0"/>
              <a:t>[</a:t>
            </a:r>
            <a:r>
              <a:rPr kumimoji="1" lang="ko-KR" altLang="en-US" dirty="0"/>
              <a:t>목차</a:t>
            </a:r>
            <a:r>
              <a:rPr kumimoji="1" lang="en-US" altLang="ko-KR" dirty="0"/>
              <a:t>]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32896E-81A0-7B43-AF23-FA660E355947}"/>
              </a:ext>
            </a:extLst>
          </p:cNvPr>
          <p:cNvSpPr/>
          <p:nvPr/>
        </p:nvSpPr>
        <p:spPr>
          <a:xfrm>
            <a:off x="838200" y="1760782"/>
            <a:ext cx="62218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" altLang="ko-Kore-KR" b="1" dirty="0"/>
              <a:t>EDA</a:t>
            </a:r>
          </a:p>
          <a:p>
            <a:r>
              <a:rPr lang="en" altLang="ko-KR" b="1" dirty="0"/>
              <a:t>   </a:t>
            </a:r>
            <a:r>
              <a:rPr lang="en-US" altLang="ko-KR" dirty="0"/>
              <a:t>1.1 </a:t>
            </a:r>
            <a:r>
              <a:rPr lang="ko-KR" altLang="en-US" dirty="0"/>
              <a:t>주택매매</a:t>
            </a:r>
            <a:r>
              <a:rPr lang="en-US" altLang="ko-KR" dirty="0"/>
              <a:t>, </a:t>
            </a:r>
            <a:r>
              <a:rPr lang="ko-KR" altLang="en-US" dirty="0"/>
              <a:t>전세가격지수 </a:t>
            </a:r>
            <a:endParaRPr lang="en-US" altLang="ko-KR" dirty="0"/>
          </a:p>
          <a:p>
            <a:r>
              <a:rPr lang="en-US" altLang="ko-KR" dirty="0"/>
              <a:t>      1.1.1 </a:t>
            </a:r>
            <a:r>
              <a:rPr lang="ko-KR" altLang="en-US" dirty="0"/>
              <a:t>주택매매가격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1.1.2 </a:t>
            </a:r>
            <a:r>
              <a:rPr lang="ko-KR" altLang="en-US" dirty="0"/>
              <a:t>주택전세가격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1.1.3 </a:t>
            </a:r>
            <a:r>
              <a:rPr lang="ko-KR" altLang="en-US" dirty="0"/>
              <a:t>동시 시각화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1.2 </a:t>
            </a:r>
            <a:r>
              <a:rPr lang="ko-KR" altLang="en-US" dirty="0"/>
              <a:t>미분양 주택 시각화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1.2.1 </a:t>
            </a:r>
            <a:r>
              <a:rPr lang="ko-KR" altLang="en-US" dirty="0"/>
              <a:t>지역별 시간에 따른 미분양 </a:t>
            </a:r>
            <a:r>
              <a:rPr lang="ko-KR" altLang="en-US" dirty="0" err="1"/>
              <a:t>주택현황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1.2.2 </a:t>
            </a:r>
            <a:r>
              <a:rPr lang="ko-KR" altLang="en-US" dirty="0"/>
              <a:t>최근 </a:t>
            </a:r>
            <a:r>
              <a:rPr lang="en-US" altLang="ko-KR" dirty="0"/>
              <a:t>5</a:t>
            </a:r>
            <a:r>
              <a:rPr lang="ko-KR" altLang="en-US" dirty="0"/>
              <a:t>년간 지역별 미분양주택현황 비율</a:t>
            </a:r>
            <a:r>
              <a:rPr lang="en-US" altLang="ko-KR" dirty="0"/>
              <a:t>(</a:t>
            </a:r>
            <a:r>
              <a:rPr lang="ko-KR" altLang="en-US" dirty="0" err="1"/>
              <a:t>년단위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1.2.3 </a:t>
            </a:r>
            <a:r>
              <a:rPr lang="ko-KR" altLang="en-US" dirty="0"/>
              <a:t>도심과 지방의 미분양주택 비율 </a:t>
            </a:r>
            <a:endParaRPr lang="en-US" altLang="ko-KR" dirty="0"/>
          </a:p>
          <a:p>
            <a:r>
              <a:rPr lang="en-US" altLang="ko-KR" dirty="0"/>
              <a:t>      1.2.4 </a:t>
            </a:r>
            <a:r>
              <a:rPr lang="ko-KR" altLang="en-US" dirty="0"/>
              <a:t>최근 </a:t>
            </a:r>
            <a:r>
              <a:rPr lang="en-US" altLang="ko-KR" dirty="0"/>
              <a:t>1</a:t>
            </a:r>
            <a:r>
              <a:rPr lang="ko-KR" altLang="en-US" dirty="0"/>
              <a:t>년간 지역별 미분양주택현황 수</a:t>
            </a:r>
            <a:r>
              <a:rPr lang="en-US" altLang="ko-KR" dirty="0"/>
              <a:t>(</a:t>
            </a:r>
            <a:r>
              <a:rPr lang="ko-KR" altLang="en-US" dirty="0" err="1"/>
              <a:t>월단위</a:t>
            </a:r>
            <a:r>
              <a:rPr lang="en-US" altLang="ko-KR" dirty="0"/>
              <a:t>) </a:t>
            </a:r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예측 모델링 </a:t>
            </a:r>
            <a:endParaRPr lang="en-US" altLang="ko-KR" b="1" dirty="0"/>
          </a:p>
          <a:p>
            <a:r>
              <a:rPr lang="ko-KR" altLang="en-US" dirty="0"/>
              <a:t>   </a:t>
            </a:r>
            <a:r>
              <a:rPr lang="en-US" altLang="ko-KR" dirty="0"/>
              <a:t>2.1.</a:t>
            </a:r>
            <a:r>
              <a:rPr lang="ko-KR" altLang="en-US" dirty="0"/>
              <a:t> 예측 모델 학습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2.2 </a:t>
            </a:r>
            <a:r>
              <a:rPr lang="ko-KR" altLang="en-US" dirty="0"/>
              <a:t>모델 구성도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9633BF1-2AB1-0D44-9E9D-AEABA0ED7435}"/>
              </a:ext>
            </a:extLst>
          </p:cNvPr>
          <p:cNvSpPr/>
          <p:nvPr/>
        </p:nvSpPr>
        <p:spPr>
          <a:xfrm>
            <a:off x="6821481" y="1760782"/>
            <a:ext cx="41782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예측 결과 시각화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3.1 </a:t>
            </a:r>
            <a:r>
              <a:rPr lang="ko-KR" altLang="en-US" dirty="0"/>
              <a:t>예측모델 확인 및 </a:t>
            </a:r>
            <a:r>
              <a:rPr lang="ko-KR" altLang="en-US" dirty="0" err="1"/>
              <a:t>예측값</a:t>
            </a:r>
            <a:r>
              <a:rPr lang="ko-KR" altLang="en-US" dirty="0"/>
              <a:t> 시각화 </a:t>
            </a:r>
            <a:endParaRPr lang="en-US" altLang="ko-KR" dirty="0"/>
          </a:p>
          <a:p>
            <a:r>
              <a:rPr lang="en-US" altLang="ko-KR" dirty="0"/>
              <a:t>      3.1.1 </a:t>
            </a:r>
            <a:r>
              <a:rPr lang="ko-KR" altLang="en-US" dirty="0"/>
              <a:t>아파트 </a:t>
            </a:r>
            <a:endParaRPr lang="en-US" altLang="ko-KR" dirty="0"/>
          </a:p>
          <a:p>
            <a:r>
              <a:rPr lang="en-US" altLang="ko-KR" dirty="0"/>
              <a:t>      3.1.2 </a:t>
            </a:r>
            <a:r>
              <a:rPr lang="ko-KR" altLang="en-US" dirty="0" err="1"/>
              <a:t>연립다세대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3.1.3 </a:t>
            </a:r>
            <a:r>
              <a:rPr lang="ko-KR" altLang="en-US" dirty="0"/>
              <a:t>단독주택 </a:t>
            </a:r>
            <a:endParaRPr lang="en-US" altLang="ko-KR" dirty="0"/>
          </a:p>
          <a:p>
            <a:r>
              <a:rPr lang="en-US" altLang="ko-KR" dirty="0"/>
              <a:t>   3.2 </a:t>
            </a:r>
            <a:r>
              <a:rPr lang="ko-KR" altLang="en-US" dirty="0" err="1"/>
              <a:t>최대상승</a:t>
            </a:r>
            <a:r>
              <a:rPr lang="ko-KR" altLang="en-US" dirty="0"/>
              <a:t> 예상 지역 시각화 </a:t>
            </a:r>
            <a:endParaRPr lang="en-US" altLang="ko-KR" dirty="0"/>
          </a:p>
          <a:p>
            <a:r>
              <a:rPr lang="en-US" altLang="ko-KR" dirty="0"/>
              <a:t>      3.2.1 </a:t>
            </a:r>
            <a:r>
              <a:rPr lang="ko-KR" altLang="en-US" dirty="0"/>
              <a:t>아파트 </a:t>
            </a:r>
            <a:endParaRPr lang="en-US" altLang="ko-KR" dirty="0"/>
          </a:p>
          <a:p>
            <a:r>
              <a:rPr lang="en-US" altLang="ko-KR" dirty="0"/>
              <a:t>      3.2.2 </a:t>
            </a:r>
            <a:r>
              <a:rPr lang="ko-KR" altLang="en-US" dirty="0" err="1"/>
              <a:t>연립다세대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3.2.3 </a:t>
            </a:r>
            <a:r>
              <a:rPr lang="ko-KR" altLang="en-US" dirty="0"/>
              <a:t>단독주택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실제 투자하기 </a:t>
            </a:r>
            <a:endParaRPr lang="en-US" altLang="ko-KR" b="1" dirty="0"/>
          </a:p>
          <a:p>
            <a:r>
              <a:rPr lang="en-US" altLang="ko-KR" dirty="0"/>
              <a:t>      4.1 </a:t>
            </a:r>
            <a:r>
              <a:rPr lang="ko-KR" altLang="en-US" dirty="0"/>
              <a:t>필요한 금액 </a:t>
            </a:r>
            <a:endParaRPr lang="en-US" altLang="ko-KR" dirty="0"/>
          </a:p>
          <a:p>
            <a:r>
              <a:rPr lang="en-US" altLang="ko-KR" dirty="0"/>
              <a:t>      4.2 </a:t>
            </a:r>
            <a:r>
              <a:rPr lang="ko-KR" altLang="en-US" dirty="0"/>
              <a:t>예상 수익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결론 및 한계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069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E699-13FA-4B4A-924A-FC1C75B1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04" y="2904718"/>
            <a:ext cx="6868391" cy="1048564"/>
          </a:xfrm>
        </p:spPr>
        <p:txBody>
          <a:bodyPr/>
          <a:lstStyle/>
          <a:p>
            <a:pPr algn="ctr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EDA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4789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1.1 </a:t>
            </a:r>
            <a:r>
              <a:rPr lang="ko-KR" altLang="en-US" sz="3200" dirty="0"/>
              <a:t>주택매매</a:t>
            </a:r>
            <a:r>
              <a:rPr lang="en-US" altLang="ko-KR" sz="3200" dirty="0"/>
              <a:t>, </a:t>
            </a:r>
            <a:r>
              <a:rPr lang="ko-KR" altLang="en-US" sz="3200" dirty="0"/>
              <a:t>전세가격지수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239130-7C67-D14E-A895-7A5E077F2C03}"/>
              </a:ext>
            </a:extLst>
          </p:cNvPr>
          <p:cNvSpPr/>
          <p:nvPr/>
        </p:nvSpPr>
        <p:spPr>
          <a:xfrm>
            <a:off x="846416" y="1443473"/>
            <a:ext cx="1090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날짜별 주택매매 및 전세 가격지수를 알아보겠습니다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br>
              <a:rPr lang="ko-KR" altLang="en-US"/>
            </a:br>
            <a:r>
              <a:rPr lang="ko-KR" altLang="en-US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각각의 값은 각지역의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2019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년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월 집값을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100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이라고 할 때의 상대값을 나타냅니다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5BE17C34-15DF-7840-9375-AB30C475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15" y="2239938"/>
            <a:ext cx="3873500" cy="43329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122D91-5244-9145-B7B4-29A81D39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332" y="2239939"/>
            <a:ext cx="6123260" cy="43329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BBBC28B-00FF-804C-85D8-6985C98EA4B3}"/>
              </a:ext>
            </a:extLst>
          </p:cNvPr>
          <p:cNvSpPr/>
          <p:nvPr/>
        </p:nvSpPr>
        <p:spPr>
          <a:xfrm>
            <a:off x="846415" y="90095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1.1.1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주택매매가격</a:t>
            </a:r>
          </a:p>
        </p:txBody>
      </p:sp>
    </p:spTree>
    <p:extLst>
      <p:ext uri="{BB962C8B-B14F-4D97-AF65-F5344CB8AC3E}">
        <p14:creationId xmlns:p14="http://schemas.microsoft.com/office/powerpoint/2010/main" val="57996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1.1 </a:t>
            </a:r>
            <a:r>
              <a:rPr lang="ko-KR" altLang="en-US" sz="3200"/>
              <a:t>주택매매</a:t>
            </a:r>
            <a:r>
              <a:rPr lang="en-US" altLang="ko-KR" sz="3200"/>
              <a:t>, </a:t>
            </a:r>
            <a:r>
              <a:rPr lang="ko-KR" altLang="en-US" sz="3200"/>
              <a:t>전세가격지수 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75025-66B0-EB40-8456-2BAEF5F7A8E9}"/>
              </a:ext>
            </a:extLst>
          </p:cNvPr>
          <p:cNvSpPr/>
          <p:nvPr/>
        </p:nvSpPr>
        <p:spPr>
          <a:xfrm>
            <a:off x="810848" y="94448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1.1.2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주택전세가격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63D23AFE-67A6-F34F-B2E5-49B678FE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90" y="1313813"/>
            <a:ext cx="5119610" cy="44831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D358E39-545F-2749-A1B4-CCA367295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3812"/>
            <a:ext cx="5375564" cy="44830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F4E1C8-91A2-2A47-B4A3-65A9282F1580}"/>
              </a:ext>
            </a:extLst>
          </p:cNvPr>
          <p:cNvSpPr/>
          <p:nvPr/>
        </p:nvSpPr>
        <p:spPr>
          <a:xfrm>
            <a:off x="997526" y="6026249"/>
            <a:ext cx="10695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전세가격역시 매매가격과 거의 유사합니다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대략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2015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년까지 단독주택의 가격이 상대적으로 가장 높다가 이후 아파트의 상대가격이 가장 높아집니다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695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1.1 </a:t>
            </a:r>
            <a:r>
              <a:rPr lang="ko-KR" altLang="en-US" sz="3200"/>
              <a:t>주택매매</a:t>
            </a:r>
            <a:r>
              <a:rPr lang="en-US" altLang="ko-KR" sz="3200"/>
              <a:t>, </a:t>
            </a:r>
            <a:r>
              <a:rPr lang="ko-KR" altLang="en-US" sz="3200"/>
              <a:t>전세가격지수 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75025-66B0-EB40-8456-2BAEF5F7A8E9}"/>
              </a:ext>
            </a:extLst>
          </p:cNvPr>
          <p:cNvSpPr/>
          <p:nvPr/>
        </p:nvSpPr>
        <p:spPr>
          <a:xfrm>
            <a:off x="810848" y="94448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1.1.3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동시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4008A8-E0DC-9446-A300-19E039BFD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56" y="1407597"/>
            <a:ext cx="10906841" cy="35906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89B8B9A-130D-1A47-A8EF-0120DAA9E212}"/>
              </a:ext>
            </a:extLst>
          </p:cNvPr>
          <p:cNvSpPr/>
          <p:nvPr/>
        </p:nvSpPr>
        <p:spPr>
          <a:xfrm>
            <a:off x="838555" y="5269856"/>
            <a:ext cx="10300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실제로 매매와 전세를 비교해보니 거의 정확히 일치합니다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dirty="0"/>
            </a:b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개의 선을 그렸지만 정확히 겹쳐지면서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개의 선으로 보입니다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즉 전세가격과 매매가격은 항상 같은 증감을 보이는 것을 알 수 있습니다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28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1.2 </a:t>
            </a:r>
            <a:r>
              <a:rPr lang="ko-KR" altLang="en-US" sz="3200" dirty="0"/>
              <a:t>미분양 주택 시각화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75025-66B0-EB40-8456-2BAEF5F7A8E9}"/>
              </a:ext>
            </a:extLst>
          </p:cNvPr>
          <p:cNvSpPr/>
          <p:nvPr/>
        </p:nvSpPr>
        <p:spPr>
          <a:xfrm>
            <a:off x="810848" y="944480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1.2.1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지역별 시간에 따른 미분양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주택현황</a:t>
            </a:r>
            <a:endParaRPr lang="ko-KR" altLang="en-US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4643E-6DAF-614D-91C9-4379921D8619}"/>
              </a:ext>
            </a:extLst>
          </p:cNvPr>
          <p:cNvSpPr/>
          <p:nvPr/>
        </p:nvSpPr>
        <p:spPr>
          <a:xfrm>
            <a:off x="810848" y="1325251"/>
            <a:ext cx="9441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시간에 따라서 지역별 미분양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주택현황이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어떻게 변화하는지 알아보겠습니다</a:t>
            </a:r>
            <a:endParaRPr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DDA7C0-8BFE-5D4C-B6A5-01A9046B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49" y="1959197"/>
            <a:ext cx="5285152" cy="475771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1888E95-44F5-D84F-B0BB-79B9C05E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19" y="1959197"/>
            <a:ext cx="5285152" cy="47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7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081C9-BAE6-A942-B1A0-AF9DE0AC2A45}"/>
              </a:ext>
            </a:extLst>
          </p:cNvPr>
          <p:cNvSpPr/>
          <p:nvPr/>
        </p:nvSpPr>
        <p:spPr>
          <a:xfrm>
            <a:off x="0" y="95090"/>
            <a:ext cx="10906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1.2 </a:t>
            </a:r>
            <a:r>
              <a:rPr lang="ko-KR" altLang="en-US" sz="3200" dirty="0"/>
              <a:t>미분양 주택 시각화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75025-66B0-EB40-8456-2BAEF5F7A8E9}"/>
              </a:ext>
            </a:extLst>
          </p:cNvPr>
          <p:cNvSpPr/>
          <p:nvPr/>
        </p:nvSpPr>
        <p:spPr>
          <a:xfrm>
            <a:off x="810848" y="944480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1.2.2 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도심과 지방의 미분양주택 비율</a:t>
            </a:r>
            <a:endParaRPr lang="ko-KR" altLang="en-US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4643E-6DAF-614D-91C9-4379921D8619}"/>
              </a:ext>
            </a:extLst>
          </p:cNvPr>
          <p:cNvSpPr/>
          <p:nvPr/>
        </p:nvSpPr>
        <p:spPr>
          <a:xfrm>
            <a:off x="810848" y="1325251"/>
            <a:ext cx="9441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최근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년 지역별 미분양주택의 비율을 </a:t>
            </a:r>
            <a:r>
              <a:rPr lang="ko-KR" altLang="en-US" dirty="0" err="1"/>
              <a:t>파이차트로</a:t>
            </a:r>
            <a:r>
              <a:rPr lang="ko-KR" altLang="en-US" dirty="0"/>
              <a:t> 나타내 보았습니다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CFE5B9-12AF-C54E-94FB-7CF8ECF63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40" y="1823658"/>
            <a:ext cx="2514243" cy="160534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87BEA62-EC0B-6A48-8810-6FAFC4D0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192" y="1823658"/>
            <a:ext cx="2514243" cy="160534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233799F-6188-A542-8311-B49FB9B2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903" y="1823658"/>
            <a:ext cx="2653023" cy="160534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CECCCB1-8223-784D-BD16-8908DD870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858" y="3308470"/>
            <a:ext cx="2836677" cy="172679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479894D-4B0B-0141-B3A8-0F327AD7A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751" y="3308471"/>
            <a:ext cx="2653023" cy="172679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33DA16-CD95-AD42-8705-3140957AA370}"/>
              </a:ext>
            </a:extLst>
          </p:cNvPr>
          <p:cNvSpPr/>
          <p:nvPr/>
        </p:nvSpPr>
        <p:spPr>
          <a:xfrm>
            <a:off x="517744" y="5319746"/>
            <a:ext cx="11674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년간의 미분양주택현황 추이를 보면 경남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경북의 미분양주택 비율이 높아지고 경기의 비율이 크게 낮아진 것을 볼 수 있습니다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또한 전체적으로 도단위로 표시된 지방의 미분양주택비율이 경기도 및 광역시들에 비해 큽니다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이를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파이차트로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나타내면 위와 같습니다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039500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{4A19484C-3528-3F47-8181-8639BEAD1373}tf10001120</Template>
  <TotalTime>288</TotalTime>
  <Words>1254</Words>
  <Application>Microsoft Macintosh PowerPoint</Application>
  <PresentationFormat>와이드스크린</PresentationFormat>
  <Paragraphs>157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Arial</vt:lpstr>
      <vt:lpstr>Gill Sans MT</vt:lpstr>
      <vt:lpstr>Helvetica Neue</vt:lpstr>
      <vt:lpstr>소포</vt:lpstr>
      <vt:lpstr>지역별 집값 예측 및 시각화  지금 어디있는 집을 사야할까?</vt:lpstr>
      <vt:lpstr>[개요]</vt:lpstr>
      <vt:lpstr>[목차]</vt:lpstr>
      <vt:lpstr>1. EDA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예측 모델링</vt:lpstr>
      <vt:lpstr>PowerPoint 프레젠테이션</vt:lpstr>
      <vt:lpstr>PowerPoint 프레젠테이션</vt:lpstr>
      <vt:lpstr>3. 예측 결과 시각화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실제 투자하기</vt:lpstr>
      <vt:lpstr>PowerPoint 프레젠테이션</vt:lpstr>
      <vt:lpstr>PowerPoint 프레젠테이션</vt:lpstr>
      <vt:lpstr>PowerPoint 프레젠테이션</vt:lpstr>
      <vt:lpstr>5. 결론 및 한계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지역별 집값 예측 및 시각화</dc:title>
  <dc:creator>변동현</dc:creator>
  <cp:lastModifiedBy>변동현</cp:lastModifiedBy>
  <cp:revision>26</cp:revision>
  <dcterms:created xsi:type="dcterms:W3CDTF">2021-06-09T15:58:24Z</dcterms:created>
  <dcterms:modified xsi:type="dcterms:W3CDTF">2021-06-10T16:58:42Z</dcterms:modified>
</cp:coreProperties>
</file>