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9" r:id="rId4"/>
    <p:sldId id="262" r:id="rId5"/>
    <p:sldId id="278" r:id="rId6"/>
    <p:sldId id="272" r:id="rId7"/>
    <p:sldId id="277" r:id="rId8"/>
    <p:sldId id="258" r:id="rId9"/>
    <p:sldId id="263" r:id="rId10"/>
    <p:sldId id="264" r:id="rId11"/>
    <p:sldId id="265" r:id="rId12"/>
    <p:sldId id="270" r:id="rId13"/>
    <p:sldId id="273" r:id="rId14"/>
    <p:sldId id="271" r:id="rId15"/>
    <p:sldId id="275" r:id="rId16"/>
    <p:sldId id="276" r:id="rId17"/>
    <p:sldId id="260" r:id="rId18"/>
    <p:sldId id="266" r:id="rId19"/>
    <p:sldId id="267" r:id="rId20"/>
    <p:sldId id="268" r:id="rId21"/>
    <p:sldId id="269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840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6C7D1-FC14-779D-6EA3-928517B1B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D637F4-8DB3-8286-F5FA-85EEB1AF4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12B8C-6B4B-8FAB-295C-A177512F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18EB1-4AAC-E814-B1E6-C191D73E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544E1-37AB-6D38-9C05-CCCA33C3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8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12A3F-B999-B3EA-159B-0F2D26DF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BB0A5F-20C2-58AE-6750-C6E67F312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36EE-EC38-4C7A-2EF1-7AF71AE1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D7500-8652-5D2B-F350-2B25920B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D35CB-AA1A-CEF8-B1A6-ED94F4E5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260AC6-D6A9-6776-A568-90EA3CB16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BC672A-47D1-2744-22AD-D89B2C079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7CCDE-CE45-811B-2CF1-B4AFA347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DF526-375B-5DDA-B7BE-D5FE5134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17609-3DEA-F4A4-0715-E46645F2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7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71812-AD01-1051-1F05-D0A78173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F21F1-7BEB-0B61-A1BF-E9DD6AE7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88E02-37B8-5BF9-1FF7-CE577AB4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7ECDC-2E7D-1133-5174-62B61603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F3C34-9313-D0C2-668E-79747459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4B53A-BA7B-DC74-D07C-216DE754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9172A-E248-9F9F-B784-87237ED16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70E80-A1C3-C4B1-024C-74EF93D2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B8D08-BDD2-0C10-AD5B-DEF77B25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3EB14-C69C-0ACA-7BE0-57F71AD8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1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D90F-AD2B-D007-E72F-40B9442F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0333E-9D43-88BF-28BD-EDC1C9A32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0444A-A2D9-7B9D-8C4C-D06471898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2FD41-DD46-60BF-EC78-A4E262FF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6D866-9CBE-C276-7DF3-5F8DA41B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89782-A9E1-B4D2-F6B1-78644731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94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5AD61-E2B5-2DE6-86BC-32A010F0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7FB75-A122-9FFE-AA2B-B19BB46C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7703F1-4920-7A92-A619-7BF77312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8F9311-B3A0-47B6-BE91-229716A3E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6AA84C-377C-716D-0A9B-D892740D9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BAEAD0-AC81-5256-5657-6291CAE7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35A335-0EA4-6836-0237-C4B3E583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7D7B50-76F2-E863-AAEA-7180DB04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8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6BA18-6F6F-E3DE-6B78-861F1A4E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C4D0D6-366D-25DA-5AB8-CCAF1951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6A5499-4B0B-3219-6F9D-02A5CE86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C96BBB-62A7-6DFC-0EAD-0FFDB573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6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08F46-DDDA-D403-C98A-222AC255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1F9AC-A2DF-D5D8-92AF-6CD2D113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587C9-CB27-3D78-2551-EC09FC38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2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9CD02-712D-3FB2-0605-CB8EC776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76FF4-E26E-6168-3184-039366C09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B9C7B7-93EE-A229-BB0D-8400411D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03A601-440A-A0E1-06C6-0A051AAB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9B5A1-2009-2E12-0434-8A74C339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1A697-CA26-3F79-9674-6093F981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2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81B7-2C90-07D3-72A5-44C2E9D4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5D45A-7255-06B5-6AB1-88814CE13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9B247-2299-7616-AC03-1A7A6DA1F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00FB6-2BA9-BA4B-96A4-E9069BC5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D9D7C-8CE6-833A-DBC6-7E17E7CC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CA642-19C7-D03E-6462-B2D7A426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3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3E9554-B4E4-ADFE-1275-6F4CA65C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42D81-C915-3265-B569-03DF58BF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86007-90B6-F389-2572-A256BA3B3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D17D-EB53-4C1A-B5FA-3E3ADB62CBF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868E-1C6B-8FF4-BE5D-1F1526CD4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D2DF6-D722-EDDE-2463-5AFDA5B6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2CB4BC9-095C-B21F-E36E-683B872A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인포그래픽</a:t>
            </a:r>
            <a:r>
              <a:rPr lang="en-US" altLang="ko-KR" dirty="0"/>
              <a:t>(</a:t>
            </a:r>
            <a:r>
              <a:rPr lang="ko-KR" altLang="en-US" dirty="0"/>
              <a:t>순서도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캡셔닝</a:t>
            </a:r>
            <a:br>
              <a:rPr lang="en-US" altLang="ko-KR" dirty="0"/>
            </a:br>
            <a:r>
              <a:rPr lang="ko-KR" altLang="en-US" sz="4800" dirty="0"/>
              <a:t>데이터 규격서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2BC7D1D-39D0-8005-76BA-E800FFF56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2024-10-29</a:t>
            </a:r>
          </a:p>
          <a:p>
            <a:r>
              <a:rPr lang="en-US" altLang="ko-KR" dirty="0"/>
              <a:t>v0.4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66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A279E-317D-7A17-2C87-B63AE03F8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72D4-B6F6-B013-BF72-F7EC7D76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024F-5C90-F7EC-4A68-B6C58B93D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53480" cy="47249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3.3 </a:t>
            </a:r>
            <a:r>
              <a:rPr lang="ko-KR" altLang="en-US" b="1" dirty="0" err="1"/>
              <a:t>라벨링</a:t>
            </a:r>
            <a:r>
              <a:rPr lang="ko-KR" altLang="en-US" b="1" dirty="0"/>
              <a:t> 정보 </a:t>
            </a:r>
            <a:r>
              <a:rPr lang="en-US" altLang="ko-KR" b="1" dirty="0"/>
              <a:t>– </a:t>
            </a:r>
            <a:r>
              <a:rPr lang="ko-KR" altLang="en-US" b="1" dirty="0"/>
              <a:t>노드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1600" dirty="0"/>
              <a:t>이미지로부터 </a:t>
            </a:r>
            <a:r>
              <a:rPr lang="ko-KR" altLang="en-US" sz="1600" dirty="0" err="1"/>
              <a:t>라벨링된</a:t>
            </a:r>
            <a:r>
              <a:rPr lang="ko-KR" altLang="en-US" sz="1600" dirty="0"/>
              <a:t> 데이터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b="1" dirty="0">
                <a:latin typeface="Arial" panose="020B0604020202020204" pitchFamily="34" charset="0"/>
              </a:rPr>
              <a:t>3.3.1. </a:t>
            </a:r>
            <a:r>
              <a:rPr lang="ko-KR" altLang="ko-KR" sz="1100" b="1" dirty="0" err="1">
                <a:latin typeface="Arial" panose="020B0604020202020204" pitchFamily="34" charset="0"/>
              </a:rPr>
              <a:t>components</a:t>
            </a:r>
            <a:r>
              <a:rPr lang="ko-KR" altLang="ko-KR" sz="1100" b="1" dirty="0">
                <a:latin typeface="Arial" panose="020B0604020202020204" pitchFamily="34" charset="0"/>
              </a:rPr>
              <a:t> (배열)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en-US" sz="1100" dirty="0"/>
              <a:t>순서도</a:t>
            </a:r>
            <a:r>
              <a:rPr lang="ko-KR" altLang="ko-KR" sz="1100" dirty="0"/>
              <a:t>의 주요 구성 요소를 포함, 각 요소는 여러 개의 서브 </a:t>
            </a:r>
            <a:r>
              <a:rPr lang="ko-KR" altLang="en-US" sz="1100" dirty="0" err="1"/>
              <a:t>노드</a:t>
            </a:r>
            <a:r>
              <a:rPr lang="ko-KR" altLang="ko-KR" sz="1100" dirty="0" err="1"/>
              <a:t>을</a:t>
            </a:r>
            <a:r>
              <a:rPr lang="ko-KR" altLang="ko-KR" sz="1100" dirty="0"/>
              <a:t> 가</a:t>
            </a:r>
            <a:r>
              <a:rPr lang="ko-KR" altLang="en-US" sz="1100" dirty="0"/>
              <a:t>짐</a:t>
            </a:r>
            <a:endParaRPr lang="ko-KR" altLang="ko-KR" sz="1100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en-US" altLang="ko-KR" sz="1100" dirty="0" err="1"/>
              <a:t>i</a:t>
            </a:r>
            <a:r>
              <a:rPr lang="ko-KR" altLang="ko-KR" sz="1100" dirty="0" err="1"/>
              <a:t>d</a:t>
            </a:r>
            <a:r>
              <a:rPr lang="ko-KR" altLang="ko-KR" sz="1100" dirty="0"/>
              <a:t> (문자열): 구성 요소의 고유 식별자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en-US" altLang="ko-KR" sz="1100" dirty="0"/>
              <a:t>text</a:t>
            </a:r>
            <a:r>
              <a:rPr lang="ko-KR" altLang="ko-KR" sz="1100" dirty="0"/>
              <a:t> (문자열): 구성 요소의</a:t>
            </a:r>
            <a:r>
              <a:rPr lang="en-US" altLang="ko-KR" sz="1100" dirty="0"/>
              <a:t> </a:t>
            </a:r>
            <a:r>
              <a:rPr lang="ko-KR" altLang="en-US" sz="1100" dirty="0"/>
              <a:t>텍스트</a:t>
            </a:r>
            <a:r>
              <a:rPr lang="en-US" altLang="ko-KR" sz="1100" dirty="0"/>
              <a:t>,</a:t>
            </a:r>
            <a:r>
              <a:rPr lang="ko-KR" altLang="ko-KR" sz="1100" dirty="0"/>
              <a:t> 비어 있을 경우 빈 문자열로 표시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en-US" altLang="ko-KR" sz="1100" dirty="0"/>
              <a:t>node</a:t>
            </a:r>
            <a:r>
              <a:rPr lang="ko-KR" altLang="ko-KR" sz="1100" dirty="0"/>
              <a:t> (</a:t>
            </a:r>
            <a:r>
              <a:rPr lang="ko-KR" altLang="en-US" sz="1100" dirty="0"/>
              <a:t>배열</a:t>
            </a:r>
            <a:r>
              <a:rPr lang="ko-KR" altLang="ko-KR" sz="1100" dirty="0"/>
              <a:t>): 구성 요소의 하위 </a:t>
            </a:r>
            <a:r>
              <a:rPr lang="ko-KR" altLang="en-US" sz="1100" dirty="0"/>
              <a:t>노드</a:t>
            </a:r>
            <a:endParaRPr lang="en-US" altLang="ko-KR" sz="1100" dirty="0"/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b="1" dirty="0">
                <a:latin typeface="Arial" panose="020B0604020202020204" pitchFamily="34" charset="0"/>
              </a:rPr>
              <a:t>3.3.2. ID </a:t>
            </a:r>
            <a:r>
              <a:rPr lang="ko-KR" altLang="en-US" sz="1100" b="1" dirty="0">
                <a:latin typeface="Arial" panose="020B0604020202020204" pitchFamily="34" charset="0"/>
              </a:rPr>
              <a:t>규칙</a:t>
            </a:r>
          </a:p>
          <a:p>
            <a:pPr marL="536575" lvl="1" indent="-79375">
              <a:buFont typeface="Arial" panose="020B0604020202020204" pitchFamily="34" charset="0"/>
              <a:buChar char="•"/>
            </a:pPr>
            <a:r>
              <a:rPr lang="en-US" altLang="ko-KR" sz="1100" dirty="0"/>
              <a:t>id</a:t>
            </a:r>
            <a:r>
              <a:rPr lang="ko-KR" altLang="en-US" sz="1100" dirty="0"/>
              <a:t>는 각 구성 요소와 하위 노드의 고유성을 보장하기 위해 반드시 유일해야 함</a:t>
            </a:r>
            <a:r>
              <a:rPr lang="en-US" altLang="ko-KR" sz="1100" dirty="0"/>
              <a:t>.</a:t>
            </a:r>
          </a:p>
          <a:p>
            <a:pPr marL="536575" lvl="1" indent="-79375">
              <a:buFont typeface="Arial" panose="020B0604020202020204" pitchFamily="34" charset="0"/>
              <a:buChar char="•"/>
            </a:pPr>
            <a:r>
              <a:rPr lang="ko-KR" altLang="en-US" sz="1100" dirty="0"/>
              <a:t>정수형 </a:t>
            </a:r>
            <a:r>
              <a:rPr lang="en-US" altLang="ko-KR" sz="1100" dirty="0"/>
              <a:t>ID</a:t>
            </a:r>
            <a:r>
              <a:rPr lang="ko-KR" altLang="en-US" sz="1100" dirty="0"/>
              <a:t>를 문자열로 변환 표기 </a:t>
            </a:r>
            <a:r>
              <a:rPr lang="en-US" altLang="ko-KR" sz="1100" dirty="0"/>
              <a:t>(</a:t>
            </a:r>
            <a:r>
              <a:rPr lang="ko-KR" altLang="en-US" sz="1100" dirty="0"/>
              <a:t>예시</a:t>
            </a:r>
            <a:r>
              <a:rPr lang="en-US" altLang="ko-KR" sz="1100" dirty="0"/>
              <a:t>: “1”, “2”, “12”)</a:t>
            </a:r>
          </a:p>
          <a:p>
            <a:pPr marL="536575" lvl="1" indent="-79375">
              <a:buFont typeface="Arial" panose="020B0604020202020204" pitchFamily="34" charset="0"/>
              <a:buChar char="•"/>
            </a:pPr>
            <a:r>
              <a:rPr lang="en-US" altLang="ko-KR" sz="1100" dirty="0"/>
              <a:t>ID</a:t>
            </a:r>
            <a:r>
              <a:rPr lang="ko-KR" altLang="en-US" sz="1100" dirty="0"/>
              <a:t>가 </a:t>
            </a:r>
            <a:r>
              <a:rPr lang="en-US" altLang="ko-KR" sz="1100" dirty="0"/>
              <a:t>123</a:t>
            </a:r>
            <a:r>
              <a:rPr lang="ko-KR" altLang="en-US" sz="1100" dirty="0"/>
              <a:t>인 경우</a:t>
            </a:r>
            <a:r>
              <a:rPr lang="en-US" altLang="ko-KR" sz="1100" dirty="0"/>
              <a:t>, "123"</a:t>
            </a:r>
            <a:r>
              <a:rPr lang="ko-KR" altLang="en-US" sz="1100" dirty="0"/>
              <a:t>으로 변환되어 문자열로 표기</a:t>
            </a:r>
            <a:endParaRPr lang="en-US" altLang="ko-KR" sz="1100" dirty="0"/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b="1" dirty="0">
                <a:latin typeface="Arial" panose="020B0604020202020204" pitchFamily="34" charset="0"/>
              </a:rPr>
              <a:t>3.3.3. text</a:t>
            </a:r>
            <a:endParaRPr lang="ko-KR" altLang="en-US" sz="1100" b="1" dirty="0">
              <a:latin typeface="Arial" panose="020B0604020202020204" pitchFamily="34" charset="0"/>
            </a:endParaRPr>
          </a:p>
          <a:p>
            <a:pPr marL="536575" lvl="1" indent="-79375">
              <a:buFont typeface="Arial" panose="020B0604020202020204" pitchFamily="34" charset="0"/>
              <a:buChar char="•"/>
            </a:pPr>
            <a:r>
              <a:rPr lang="ko-KR" altLang="en-US" sz="1100" dirty="0"/>
              <a:t>해당 구성 요소에 해당하는 모든 텍스트를 포함</a:t>
            </a:r>
            <a:endParaRPr lang="en-US" altLang="ko-KR" sz="1100" dirty="0"/>
          </a:p>
          <a:p>
            <a:pPr marL="457200" lvl="1" indent="0"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b="1" dirty="0">
                <a:latin typeface="Arial" panose="020B0604020202020204" pitchFamily="34" charset="0"/>
              </a:rPr>
              <a:t>3.3.4. node</a:t>
            </a:r>
          </a:p>
          <a:p>
            <a:pPr marL="536575" lvl="1" indent="-79375" fontAlgn="base">
              <a:spcAft>
                <a:spcPct val="0"/>
              </a:spcAft>
            </a:pPr>
            <a:r>
              <a:rPr lang="en-US" altLang="ko-KR" sz="1100" dirty="0"/>
              <a:t>node</a:t>
            </a:r>
            <a:r>
              <a:rPr lang="ko-KR" altLang="en-US" sz="1100" dirty="0"/>
              <a:t>는 계</a:t>
            </a:r>
            <a:r>
              <a:rPr lang="ko-KR" altLang="ko-KR" sz="1100" dirty="0"/>
              <a:t>층적인 구조로, 각 구성 요소는 필요에 따라 여러 하위 </a:t>
            </a:r>
            <a:r>
              <a:rPr lang="ko-KR" altLang="en-US" sz="1100" dirty="0"/>
              <a:t>노드를</a:t>
            </a:r>
            <a:r>
              <a:rPr lang="ko-KR" altLang="ko-KR" sz="1100" dirty="0"/>
              <a:t> 가질 수 있</a:t>
            </a:r>
            <a:r>
              <a:rPr lang="ko-KR" altLang="en-US" sz="1100" dirty="0"/>
              <a:t>음</a:t>
            </a:r>
            <a:endParaRPr lang="ko-KR" altLang="ko-KR" sz="1100" dirty="0"/>
          </a:p>
          <a:p>
            <a:pPr marL="536575" lvl="1" indent="-79375" fontAlgn="base">
              <a:spcAft>
                <a:spcPct val="0"/>
              </a:spcAft>
            </a:pPr>
            <a:r>
              <a:rPr lang="en-US" altLang="ko-KR" sz="1100" dirty="0"/>
              <a:t>node</a:t>
            </a:r>
            <a:r>
              <a:rPr lang="ko-KR" altLang="ko-KR" sz="1100" dirty="0"/>
              <a:t> 배열 내 하위 </a:t>
            </a:r>
            <a:r>
              <a:rPr lang="ko-KR" altLang="en-US" sz="1100" dirty="0"/>
              <a:t>노드가</a:t>
            </a:r>
            <a:r>
              <a:rPr lang="ko-KR" altLang="ko-KR" sz="1100" dirty="0"/>
              <a:t> 없을 경우 빈 배</a:t>
            </a:r>
            <a:r>
              <a:rPr lang="ko-KR" altLang="en-US" sz="1100" dirty="0"/>
              <a:t>열</a:t>
            </a:r>
            <a:r>
              <a:rPr lang="en-US" altLang="ko-KR" sz="1100" dirty="0"/>
              <a:t>([])</a:t>
            </a:r>
            <a:r>
              <a:rPr lang="ko-KR" altLang="en-US" sz="1100" dirty="0"/>
              <a:t>으로 표시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35E7B7-D388-D763-18A8-0DF5C6F4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08" y="516155"/>
            <a:ext cx="4447492" cy="52090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ABEE8-BFE8-EC81-5EC8-ABEF90B172C8}"/>
              </a:ext>
            </a:extLst>
          </p:cNvPr>
          <p:cNvSpPr/>
          <p:nvPr/>
        </p:nvSpPr>
        <p:spPr>
          <a:xfrm>
            <a:off x="7904480" y="1264920"/>
            <a:ext cx="3206531" cy="2072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FEFD1E-BADE-9E78-5B69-83341672A2A9}"/>
              </a:ext>
            </a:extLst>
          </p:cNvPr>
          <p:cNvSpPr/>
          <p:nvPr/>
        </p:nvSpPr>
        <p:spPr>
          <a:xfrm>
            <a:off x="8516437" y="2014214"/>
            <a:ext cx="2512244" cy="9321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0E2AC-FDE8-D62D-398B-E6BC97DB0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A150A-8E09-6B8D-C445-2E8B9C1F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15F02-E3B5-2FCF-4FA2-1AE12793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17779" cy="472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3.4 </a:t>
            </a:r>
            <a:r>
              <a:rPr lang="ko-KR" altLang="en-US" b="1" dirty="0" err="1"/>
              <a:t>라벨링</a:t>
            </a:r>
            <a:r>
              <a:rPr lang="ko-KR" altLang="en-US" b="1" dirty="0"/>
              <a:t> 정보 </a:t>
            </a:r>
            <a:r>
              <a:rPr lang="en-US" altLang="ko-KR" b="1" dirty="0"/>
              <a:t>– </a:t>
            </a:r>
            <a:r>
              <a:rPr lang="ko-KR" altLang="en-US" b="1" dirty="0"/>
              <a:t>연결</a:t>
            </a:r>
            <a:r>
              <a:rPr lang="en-US" altLang="ko-KR" sz="1600" b="1" dirty="0"/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connections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1600" dirty="0"/>
              <a:t>이미지로부터 </a:t>
            </a:r>
            <a:r>
              <a:rPr lang="ko-KR" altLang="en-US" sz="1600" dirty="0" err="1"/>
              <a:t>라벨링된</a:t>
            </a:r>
            <a:r>
              <a:rPr lang="ko-KR" altLang="en-US" sz="1600" dirty="0"/>
              <a:t> 데이터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100" b="1" dirty="0">
                <a:latin typeface="Arial" panose="020B0604020202020204" pitchFamily="34" charset="0"/>
              </a:rPr>
              <a:t>3.4.1.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(배열)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/>
              <a:t>시스템 내 구성 요소들 간의 연결 정보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from</a:t>
            </a:r>
            <a:r>
              <a:rPr lang="ko-KR" altLang="ko-KR" sz="1100" dirty="0"/>
              <a:t> (문자열): 출발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to</a:t>
            </a:r>
            <a:r>
              <a:rPr lang="ko-KR" altLang="ko-KR" sz="1100" dirty="0"/>
              <a:t> (문자열): 연결될 목적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text</a:t>
            </a:r>
            <a:r>
              <a:rPr lang="ko-KR" altLang="ko-KR" sz="1100" dirty="0"/>
              <a:t> (문자열): 연결에 대한 설명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type</a:t>
            </a:r>
            <a:r>
              <a:rPr lang="ko-KR" altLang="ko-KR" sz="1100" dirty="0"/>
              <a:t> (문자열): 연결 유형</a:t>
            </a:r>
            <a:r>
              <a:rPr lang="en-US" altLang="ko-KR" sz="1100" dirty="0"/>
              <a:t> 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ko-KR" sz="1100" dirty="0"/>
              <a:t>"</a:t>
            </a:r>
            <a:r>
              <a:rPr lang="ko-KR" altLang="ko-KR" sz="1100" dirty="0" err="1"/>
              <a:t>line</a:t>
            </a:r>
            <a:r>
              <a:rPr lang="ko-KR" altLang="ko-KR" sz="1100" dirty="0"/>
              <a:t>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color</a:t>
            </a:r>
            <a:r>
              <a:rPr lang="ko-KR" altLang="ko-KR" sz="1100" dirty="0"/>
              <a:t> (문자열): 연결 선의 색상</a:t>
            </a:r>
            <a:r>
              <a:rPr lang="en-US" altLang="ko-KR" sz="1100" dirty="0"/>
              <a:t> (</a:t>
            </a:r>
            <a:r>
              <a:rPr lang="ko-KR" altLang="ko-KR" sz="1100" dirty="0"/>
              <a:t>예: “</a:t>
            </a:r>
            <a:r>
              <a:rPr lang="en-US" altLang="ko-KR" sz="1100" dirty="0"/>
              <a:t>#FF0000</a:t>
            </a:r>
            <a:r>
              <a:rPr lang="ko-KR" altLang="ko-KR" sz="1100" dirty="0"/>
              <a:t>", “</a:t>
            </a:r>
            <a:r>
              <a:rPr lang="en-US" altLang="ko-KR" sz="1100" dirty="0"/>
              <a:t>#000000</a:t>
            </a:r>
            <a:r>
              <a:rPr lang="ko-KR" altLang="ko-KR" sz="1100" dirty="0"/>
              <a:t>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direction</a:t>
            </a:r>
            <a:r>
              <a:rPr lang="ko-KR" altLang="ko-KR" sz="1100" dirty="0"/>
              <a:t> (</a:t>
            </a:r>
            <a:r>
              <a:rPr lang="ko-KR" altLang="en-US" sz="1100" dirty="0"/>
              <a:t>논리 자료형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boolean</a:t>
            </a:r>
            <a:r>
              <a:rPr lang="en-US" altLang="ko-KR" sz="1100" dirty="0"/>
              <a:t>)</a:t>
            </a:r>
            <a:r>
              <a:rPr lang="ko-KR" altLang="ko-KR" sz="1100" dirty="0"/>
              <a:t>): 연결의 방향</a:t>
            </a:r>
            <a:r>
              <a:rPr lang="ko-KR" altLang="en-US" sz="1100" dirty="0"/>
              <a:t>성</a:t>
            </a:r>
            <a:r>
              <a:rPr lang="en-US" altLang="ko-KR" sz="1100" dirty="0"/>
              <a:t> </a:t>
            </a:r>
            <a:r>
              <a:rPr lang="ko-KR" altLang="en-US" sz="1100" dirty="0"/>
              <a:t>유무</a:t>
            </a:r>
            <a:r>
              <a:rPr lang="en-US" altLang="ko-KR" sz="1100" dirty="0"/>
              <a:t> (</a:t>
            </a:r>
            <a:r>
              <a:rPr lang="ko-KR" altLang="ko-KR" sz="1100" dirty="0"/>
              <a:t>예: </a:t>
            </a:r>
            <a:r>
              <a:rPr lang="en-US" altLang="ko-KR" sz="1100" dirty="0"/>
              <a:t>true</a:t>
            </a:r>
            <a:r>
              <a:rPr lang="ko-KR" altLang="ko-KR" sz="1100" dirty="0"/>
              <a:t>, </a:t>
            </a:r>
            <a:r>
              <a:rPr lang="en-US" altLang="ko-KR" sz="1100" dirty="0"/>
              <a:t>false)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en-US" altLang="ko-KR" sz="1100" dirty="0"/>
              <a:t>thickness (</a:t>
            </a:r>
            <a:r>
              <a:rPr lang="ko-KR" altLang="en-US" sz="1100" dirty="0"/>
              <a:t>문자열</a:t>
            </a:r>
            <a:r>
              <a:rPr lang="en-US" altLang="ko-KR" sz="1100" dirty="0"/>
              <a:t>): </a:t>
            </a:r>
            <a:r>
              <a:rPr lang="ko-KR" altLang="en-US" sz="1100" dirty="0"/>
              <a:t>연결선의 두께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“thin”, “thick”)</a:t>
            </a:r>
            <a:endParaRPr lang="ko-KR" altLang="ko-KR" sz="1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4FD000-2913-C617-8445-011EF97DB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30" y="5007275"/>
            <a:ext cx="2081019" cy="877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의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종류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기본 직선 연결.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점선 연결.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dotted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점으로 이루어진 연결.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b="1" dirty="0"/>
              <a:t>unknown</a:t>
            </a:r>
            <a:r>
              <a:rPr lang="en-US" altLang="ko-KR" sz="1000" dirty="0"/>
              <a:t>: </a:t>
            </a:r>
            <a:r>
              <a:rPr lang="ko-KR" altLang="en-US" sz="1000" dirty="0"/>
              <a:t>분류되지 않음</a:t>
            </a: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75956A6-7611-50E3-DA35-9E45A51EE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658" y="5007275"/>
            <a:ext cx="1316386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color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</a:rPr>
              <a:t>의 종류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effectLst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Hex code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로 표현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5B5C79-B985-24E0-1719-F74AED6AD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834" y="5618338"/>
            <a:ext cx="2549096" cy="877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thickness</a:t>
            </a:r>
            <a:r>
              <a:rPr kumimoji="0" lang="ko-KR" altLang="en-US" sz="11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의 종류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b="1" dirty="0">
                <a:latin typeface="Arial" panose="020B0604020202020204" pitchFamily="34" charset="0"/>
              </a:rPr>
              <a:t>thin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latin typeface="Arial" panose="020B0604020202020204" pitchFamily="34" charset="0"/>
              </a:rPr>
              <a:t>얇은 선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b="1" dirty="0">
                <a:latin typeface="Arial" panose="020B0604020202020204" pitchFamily="34" charset="0"/>
              </a:rPr>
              <a:t>medium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latin typeface="Arial" panose="020B0604020202020204" pitchFamily="34" charset="0"/>
              </a:rPr>
              <a:t>중간 두께의 선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b="1" dirty="0">
                <a:latin typeface="Arial" panose="020B0604020202020204" pitchFamily="34" charset="0"/>
              </a:rPr>
              <a:t>thick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latin typeface="Arial" panose="020B0604020202020204" pitchFamily="34" charset="0"/>
              </a:rPr>
              <a:t>두꺼운 선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b="1" dirty="0">
                <a:latin typeface="Arial" panose="020B0604020202020204" pitchFamily="34" charset="0"/>
              </a:rPr>
              <a:t>extra-thick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latin typeface="Arial" panose="020B0604020202020204" pitchFamily="34" charset="0"/>
              </a:rPr>
              <a:t>매우 두꺼운 선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C36370-05A5-D389-FB7F-BEFBD8A7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08" y="516155"/>
            <a:ext cx="4447492" cy="52090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C619D1-25F3-8B90-6E8B-A1A90B8C6FE6}"/>
              </a:ext>
            </a:extLst>
          </p:cNvPr>
          <p:cNvSpPr/>
          <p:nvPr/>
        </p:nvSpPr>
        <p:spPr>
          <a:xfrm>
            <a:off x="7638293" y="3464560"/>
            <a:ext cx="3847587" cy="2072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5F1B0B2-CDC1-067C-BF7B-E35BCB2DA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353" y="5007275"/>
            <a:ext cx="2058577" cy="56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direction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종류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화살표가 있는 모든 연결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방향성 없음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1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89CB7-ACEB-2525-FBB1-2923BFEB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A9F4E-5DAB-37DD-667B-342C9AA7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BD913-5A9C-D7C5-9B43-A7E5F613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17779" cy="472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3.4 </a:t>
            </a:r>
            <a:r>
              <a:rPr lang="ko-KR" altLang="en-US" b="1" dirty="0" err="1"/>
              <a:t>라벨링</a:t>
            </a:r>
            <a:r>
              <a:rPr lang="ko-KR" altLang="en-US" b="1" dirty="0"/>
              <a:t> 정보 </a:t>
            </a:r>
            <a:r>
              <a:rPr lang="en-US" altLang="ko-KR" b="1" dirty="0"/>
              <a:t>– </a:t>
            </a:r>
            <a:r>
              <a:rPr lang="ko-KR" altLang="en-US" b="1" dirty="0"/>
              <a:t>연결 </a:t>
            </a:r>
            <a:r>
              <a:rPr lang="en-US" altLang="ko-KR" b="1" dirty="0"/>
              <a:t>– type</a:t>
            </a:r>
          </a:p>
          <a:p>
            <a:pPr marL="0" indent="0">
              <a:buNone/>
            </a:pPr>
            <a:r>
              <a:rPr lang="ko-KR" altLang="en-US" sz="1600" dirty="0"/>
              <a:t>이미지로부터 </a:t>
            </a:r>
            <a:r>
              <a:rPr lang="ko-KR" altLang="en-US" sz="1600" dirty="0" err="1"/>
              <a:t>라벨링된</a:t>
            </a:r>
            <a:r>
              <a:rPr lang="ko-KR" altLang="en-US" sz="1600" dirty="0"/>
              <a:t> 데이터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100" b="1" dirty="0">
                <a:latin typeface="Arial" panose="020B0604020202020204" pitchFamily="34" charset="0"/>
              </a:rPr>
              <a:t>3.4.1.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(배열)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/>
              <a:t>시스템 내 구성 요소들 간의 연결 정보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from</a:t>
            </a:r>
            <a:r>
              <a:rPr lang="ko-KR" altLang="ko-KR" sz="1100" dirty="0"/>
              <a:t> (문자열): 출발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to</a:t>
            </a:r>
            <a:r>
              <a:rPr lang="ko-KR" altLang="ko-KR" sz="1100" dirty="0"/>
              <a:t> (문자열): 연결될 목적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text</a:t>
            </a:r>
            <a:r>
              <a:rPr lang="ko-KR" altLang="ko-KR" sz="1100" dirty="0"/>
              <a:t> (문자열): 연결에 대한 설명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800" b="1" u="sng" dirty="0" err="1"/>
              <a:t>type</a:t>
            </a:r>
            <a:r>
              <a:rPr lang="ko-KR" altLang="ko-KR" sz="1800" b="1" u="sng" dirty="0"/>
              <a:t> (문자열): 연결 유형</a:t>
            </a:r>
            <a:r>
              <a:rPr lang="en-US" altLang="ko-KR" sz="1800" b="1" u="sng" dirty="0"/>
              <a:t> (</a:t>
            </a:r>
            <a:r>
              <a:rPr lang="ko-KR" altLang="en-US" sz="1800" b="1" u="sng" dirty="0"/>
              <a:t>예</a:t>
            </a:r>
            <a:r>
              <a:rPr lang="en-US" altLang="ko-KR" sz="1800" b="1" u="sng" dirty="0"/>
              <a:t>: </a:t>
            </a:r>
            <a:r>
              <a:rPr lang="ko-KR" altLang="ko-KR" sz="1800" b="1" u="sng" dirty="0"/>
              <a:t>"</a:t>
            </a:r>
            <a:r>
              <a:rPr lang="ko-KR" altLang="ko-KR" sz="1800" b="1" u="sng" dirty="0" err="1"/>
              <a:t>line</a:t>
            </a:r>
            <a:r>
              <a:rPr lang="ko-KR" altLang="ko-KR" sz="1800" b="1" u="sng" dirty="0"/>
              <a:t>“</a:t>
            </a:r>
            <a:r>
              <a:rPr lang="en-US" altLang="ko-KR" sz="1800" b="1" u="sng" dirty="0"/>
              <a:t>)</a:t>
            </a:r>
            <a:endParaRPr lang="ko-KR" altLang="ko-KR" sz="1800" b="1" u="sng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color</a:t>
            </a:r>
            <a:r>
              <a:rPr lang="ko-KR" altLang="ko-KR" sz="1100" dirty="0"/>
              <a:t> (문자열): 연결 선의 색상</a:t>
            </a:r>
            <a:r>
              <a:rPr lang="en-US" altLang="ko-KR" sz="1100" dirty="0"/>
              <a:t> (</a:t>
            </a:r>
            <a:r>
              <a:rPr lang="ko-KR" altLang="ko-KR" sz="1100" dirty="0"/>
              <a:t>예: “</a:t>
            </a:r>
            <a:r>
              <a:rPr lang="en-US" altLang="ko-KR" sz="1100" dirty="0"/>
              <a:t>#FF0000</a:t>
            </a:r>
            <a:r>
              <a:rPr lang="ko-KR" altLang="ko-KR" sz="1100" dirty="0"/>
              <a:t>", “</a:t>
            </a:r>
            <a:r>
              <a:rPr lang="en-US" altLang="ko-KR" sz="1100" dirty="0"/>
              <a:t>#000000</a:t>
            </a:r>
            <a:r>
              <a:rPr lang="ko-KR" altLang="ko-KR" sz="1100" dirty="0"/>
              <a:t>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direction</a:t>
            </a:r>
            <a:r>
              <a:rPr lang="ko-KR" altLang="ko-KR" sz="1100" dirty="0"/>
              <a:t> (</a:t>
            </a:r>
            <a:r>
              <a:rPr lang="ko-KR" altLang="en-US" sz="1100" dirty="0"/>
              <a:t>논리 자료형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boolean</a:t>
            </a:r>
            <a:r>
              <a:rPr lang="en-US" altLang="ko-KR" sz="1100" dirty="0"/>
              <a:t>)</a:t>
            </a:r>
            <a:r>
              <a:rPr lang="ko-KR" altLang="ko-KR" sz="1100" dirty="0"/>
              <a:t>): 연결의 방향</a:t>
            </a:r>
            <a:r>
              <a:rPr lang="ko-KR" altLang="en-US" sz="1100" dirty="0"/>
              <a:t>성</a:t>
            </a:r>
            <a:r>
              <a:rPr lang="en-US" altLang="ko-KR" sz="1100" dirty="0"/>
              <a:t> </a:t>
            </a:r>
            <a:r>
              <a:rPr lang="ko-KR" altLang="en-US" sz="1100" dirty="0"/>
              <a:t>유무</a:t>
            </a:r>
            <a:r>
              <a:rPr lang="en-US" altLang="ko-KR" sz="1100" dirty="0"/>
              <a:t> (</a:t>
            </a:r>
            <a:r>
              <a:rPr lang="ko-KR" altLang="ko-KR" sz="1100" dirty="0"/>
              <a:t>예: </a:t>
            </a:r>
            <a:r>
              <a:rPr lang="en-US" altLang="ko-KR" sz="1100" dirty="0"/>
              <a:t>true</a:t>
            </a:r>
            <a:r>
              <a:rPr lang="ko-KR" altLang="ko-KR" sz="1100" dirty="0"/>
              <a:t>, </a:t>
            </a:r>
            <a:r>
              <a:rPr lang="en-US" altLang="ko-KR" sz="1100" dirty="0"/>
              <a:t>false)</a:t>
            </a:r>
          </a:p>
          <a:p>
            <a:pPr marL="536575" lvl="1" indent="-79375" fontAlgn="base">
              <a:spcAft>
                <a:spcPct val="0"/>
              </a:spcAft>
            </a:pPr>
            <a:r>
              <a:rPr lang="en-US" altLang="ko-KR" sz="1100" dirty="0"/>
              <a:t>thickness (</a:t>
            </a:r>
            <a:r>
              <a:rPr lang="ko-KR" altLang="en-US" sz="1100" dirty="0"/>
              <a:t>문자열</a:t>
            </a:r>
            <a:r>
              <a:rPr lang="en-US" altLang="ko-KR" sz="1100" dirty="0"/>
              <a:t>): </a:t>
            </a:r>
            <a:r>
              <a:rPr lang="ko-KR" altLang="en-US" sz="1100" dirty="0"/>
              <a:t>연결선의 두께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“thin”, “thick”)</a:t>
            </a:r>
            <a:endParaRPr lang="ko-KR" altLang="ko-KR" sz="1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42BB2BD-0137-D6BF-D9E5-2227CCFF8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193" y="3583222"/>
            <a:ext cx="2081019" cy="877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의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종류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기본 직선 연결.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점선 연결.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dotted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점으로 이루어진 연결.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 b="1" dirty="0"/>
              <a:t>unknown</a:t>
            </a:r>
            <a:r>
              <a:rPr lang="en-US" altLang="ko-KR" sz="1000" dirty="0"/>
              <a:t>: </a:t>
            </a:r>
            <a:r>
              <a:rPr lang="ko-KR" altLang="en-US" sz="1000" dirty="0"/>
              <a:t>분류되지 않음</a:t>
            </a: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6860C5-6E4A-A393-3E73-7777FCE0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799" y="1925182"/>
            <a:ext cx="2520000" cy="9163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A10CBE-9DB5-8A66-8EF3-FEB785F72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99" y="4120057"/>
            <a:ext cx="2520000" cy="8345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95F1340-2379-5571-CD44-FAB203F84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800" y="3079080"/>
            <a:ext cx="2520000" cy="80344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07376E-FE0F-8D2B-A7C3-0A170B51C36E}"/>
              </a:ext>
            </a:extLst>
          </p:cNvPr>
          <p:cNvSpPr/>
          <p:nvPr/>
        </p:nvSpPr>
        <p:spPr>
          <a:xfrm>
            <a:off x="1284890" y="3882522"/>
            <a:ext cx="4028089" cy="334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D8CB94B-9958-67CF-0A83-DE4AB1DE20D8}"/>
              </a:ext>
            </a:extLst>
          </p:cNvPr>
          <p:cNvGrpSpPr/>
          <p:nvPr/>
        </p:nvGrpSpPr>
        <p:grpSpPr>
          <a:xfrm>
            <a:off x="9245298" y="5270914"/>
            <a:ext cx="1697003" cy="660151"/>
            <a:chOff x="9345781" y="5270914"/>
            <a:chExt cx="1697003" cy="660151"/>
          </a:xfrm>
        </p:grpSpPr>
        <p:pic>
          <p:nvPicPr>
            <p:cNvPr id="6" name="Picture 2" descr="큰 검정색 컬렉션 아이콘 화살표 화살표 스톡 벡터(로열티 프리) 2243417569 | Shutterstock">
              <a:extLst>
                <a:ext uri="{FF2B5EF4-FFF2-40B4-BE49-F238E27FC236}">
                  <a16:creationId xmlns:a16="http://schemas.microsoft.com/office/drawing/2014/main" id="{EDECF08D-FACD-9BDE-1AC4-7DF36F94E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073"/>
            <a:stretch/>
          </p:blipFill>
          <p:spPr bwMode="auto">
            <a:xfrm>
              <a:off x="9345781" y="5475528"/>
              <a:ext cx="1697003" cy="455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9C8483-5490-8072-C070-1D65395ED29A}"/>
                </a:ext>
              </a:extLst>
            </p:cNvPr>
            <p:cNvGrpSpPr/>
            <p:nvPr/>
          </p:nvGrpSpPr>
          <p:grpSpPr>
            <a:xfrm>
              <a:off x="9810822" y="5270914"/>
              <a:ext cx="766920" cy="238629"/>
              <a:chOff x="9555640" y="5590777"/>
              <a:chExt cx="2753038" cy="856616"/>
            </a:xfrm>
          </p:grpSpPr>
          <p:pic>
            <p:nvPicPr>
              <p:cNvPr id="2050" name="Picture 2" descr="큰 검정색 컬렉션 아이콘 화살표 화살표 스톡 벡터(로열티 프리) 2243417569 | Shutterstock">
                <a:extLst>
                  <a:ext uri="{FF2B5EF4-FFF2-40B4-BE49-F238E27FC236}">
                    <a16:creationId xmlns:a16="http://schemas.microsoft.com/office/drawing/2014/main" id="{9E648AF7-2136-BEE8-7923-C4DEF2ECB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52" t="38074" r="29559" b="51279"/>
              <a:stretch/>
            </p:blipFill>
            <p:spPr bwMode="auto">
              <a:xfrm>
                <a:off x="9555640" y="5590777"/>
                <a:ext cx="843280" cy="85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큰 검정색 컬렉션 아이콘 화살표 화살표 스톡 벡터(로열티 프리) 2243417569 | Shutterstock">
                <a:extLst>
                  <a:ext uri="{FF2B5EF4-FFF2-40B4-BE49-F238E27FC236}">
                    <a16:creationId xmlns:a16="http://schemas.microsoft.com/office/drawing/2014/main" id="{02E9ECC8-9A34-6EEE-EBF4-FC7D932ED8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18" t="60622" r="54993" b="28731"/>
              <a:stretch/>
            </p:blipFill>
            <p:spPr bwMode="auto">
              <a:xfrm>
                <a:off x="10510519" y="5590777"/>
                <a:ext cx="843280" cy="85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큰 검정색 컬렉션 아이콘 화살표 화살표 스톡 벡터(로열티 프리) 2243417569 | Shutterstock">
                <a:extLst>
                  <a:ext uri="{FF2B5EF4-FFF2-40B4-BE49-F238E27FC236}">
                    <a16:creationId xmlns:a16="http://schemas.microsoft.com/office/drawing/2014/main" id="{44C0A852-E111-E6C1-78A8-F78DE34CDC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50000" r="56489" b="39353"/>
              <a:stretch/>
            </p:blipFill>
            <p:spPr bwMode="auto">
              <a:xfrm>
                <a:off x="11465398" y="5590777"/>
                <a:ext cx="843280" cy="85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4633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366F5-F92C-AE5E-543E-298D5473C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AE3E8-C3E3-7092-8A29-C8F048E2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39879-BC0C-4D85-6523-89E933D36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09641" cy="472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3.4 </a:t>
            </a:r>
            <a:r>
              <a:rPr lang="ko-KR" altLang="en-US" b="1" dirty="0" err="1"/>
              <a:t>라벨링</a:t>
            </a:r>
            <a:r>
              <a:rPr lang="ko-KR" altLang="en-US" b="1" dirty="0"/>
              <a:t> 정보 </a:t>
            </a:r>
            <a:r>
              <a:rPr lang="en-US" altLang="ko-KR" b="1" dirty="0"/>
              <a:t>- </a:t>
            </a:r>
            <a:r>
              <a:rPr lang="ko-KR" altLang="en-US" b="1" dirty="0"/>
              <a:t>연결 </a:t>
            </a:r>
            <a:r>
              <a:rPr lang="en-US" altLang="ko-KR" b="1" dirty="0"/>
              <a:t>– color</a:t>
            </a:r>
          </a:p>
          <a:p>
            <a:pPr marL="0" indent="0">
              <a:buNone/>
            </a:pPr>
            <a:r>
              <a:rPr lang="ko-KR" altLang="en-US" sz="1600" dirty="0"/>
              <a:t>이미지로부터 </a:t>
            </a:r>
            <a:r>
              <a:rPr lang="ko-KR" altLang="en-US" sz="1600" dirty="0" err="1"/>
              <a:t>라벨링된</a:t>
            </a:r>
            <a:r>
              <a:rPr lang="ko-KR" altLang="en-US" sz="1600" dirty="0"/>
              <a:t> 데이터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100" b="1" dirty="0">
                <a:latin typeface="Arial" panose="020B0604020202020204" pitchFamily="34" charset="0"/>
              </a:rPr>
              <a:t>3.4.1.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(배열)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/>
              <a:t>시스템 내 구성 요소들 간의 연결 정보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from</a:t>
            </a:r>
            <a:r>
              <a:rPr lang="ko-KR" altLang="ko-KR" sz="1100" dirty="0"/>
              <a:t> (문자열): 출발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to</a:t>
            </a:r>
            <a:r>
              <a:rPr lang="ko-KR" altLang="ko-KR" sz="1100" dirty="0"/>
              <a:t> (문자열): 연결될 목적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text</a:t>
            </a:r>
            <a:r>
              <a:rPr lang="ko-KR" altLang="ko-KR" sz="1100" dirty="0"/>
              <a:t> (문자열): 연결에 대한 설명</a:t>
            </a:r>
          </a:p>
          <a:p>
            <a:pPr marL="536575" lvl="1" indent="-79375" fontAlgn="base">
              <a:spcAft>
                <a:spcPct val="0"/>
              </a:spcAft>
            </a:pPr>
            <a:r>
              <a:rPr lang="ko-KR" altLang="ko-KR" sz="1100" dirty="0" err="1"/>
              <a:t>type</a:t>
            </a:r>
            <a:r>
              <a:rPr lang="ko-KR" altLang="ko-KR" sz="1100" dirty="0"/>
              <a:t> (문자열): 연결 유형</a:t>
            </a:r>
            <a:r>
              <a:rPr lang="en-US" altLang="ko-KR" sz="1100" dirty="0"/>
              <a:t> 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ko-KR" sz="1100" dirty="0"/>
              <a:t>"</a:t>
            </a:r>
            <a:r>
              <a:rPr lang="ko-KR" altLang="ko-KR" sz="1100" dirty="0" err="1"/>
              <a:t>line</a:t>
            </a:r>
            <a:r>
              <a:rPr lang="ko-KR" altLang="ko-KR" sz="1100" dirty="0"/>
              <a:t>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marL="536575" lvl="1" indent="-79375" fontAlgn="base">
              <a:spcAft>
                <a:spcPct val="0"/>
              </a:spcAft>
            </a:pPr>
            <a:r>
              <a:rPr lang="ko-KR" altLang="ko-KR" sz="1800" b="1" u="sng" dirty="0" err="1"/>
              <a:t>color</a:t>
            </a:r>
            <a:r>
              <a:rPr lang="ko-KR" altLang="ko-KR" sz="1800" b="1" u="sng" dirty="0"/>
              <a:t> (문자열): 연결 선의 색상</a:t>
            </a:r>
            <a:r>
              <a:rPr lang="en-US" altLang="ko-KR" sz="1800" b="1" u="sng" dirty="0"/>
              <a:t> (</a:t>
            </a:r>
            <a:r>
              <a:rPr lang="ko-KR" altLang="ko-KR" sz="1800" b="1" u="sng" dirty="0"/>
              <a:t>예: “</a:t>
            </a:r>
            <a:r>
              <a:rPr lang="en-US" altLang="ko-KR" sz="1800" b="1" u="sng" dirty="0"/>
              <a:t>#FF0000</a:t>
            </a:r>
            <a:r>
              <a:rPr lang="ko-KR" altLang="ko-KR" sz="1800" b="1" u="sng" dirty="0"/>
              <a:t>", “</a:t>
            </a:r>
            <a:r>
              <a:rPr lang="en-US" altLang="ko-KR" sz="1800" b="1" u="sng" dirty="0"/>
              <a:t>#000000</a:t>
            </a:r>
            <a:r>
              <a:rPr lang="ko-KR" altLang="ko-KR" sz="1800" b="1" u="sng" dirty="0"/>
              <a:t>“</a:t>
            </a:r>
            <a:r>
              <a:rPr lang="en-US" altLang="ko-KR" sz="1800" b="1" u="sng" dirty="0"/>
              <a:t>)</a:t>
            </a:r>
            <a:endParaRPr lang="ko-KR" altLang="ko-KR" sz="1800" b="1" u="sng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direction</a:t>
            </a:r>
            <a:r>
              <a:rPr lang="ko-KR" altLang="ko-KR" sz="1100" dirty="0"/>
              <a:t> (</a:t>
            </a:r>
            <a:r>
              <a:rPr lang="ko-KR" altLang="en-US" sz="1100" dirty="0"/>
              <a:t>논리 자료형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boolean</a:t>
            </a:r>
            <a:r>
              <a:rPr lang="en-US" altLang="ko-KR" sz="1100" dirty="0"/>
              <a:t>)</a:t>
            </a:r>
            <a:r>
              <a:rPr lang="ko-KR" altLang="ko-KR" sz="1100" dirty="0"/>
              <a:t>): 연결의 방향</a:t>
            </a:r>
            <a:r>
              <a:rPr lang="ko-KR" altLang="en-US" sz="1100" dirty="0"/>
              <a:t>성</a:t>
            </a:r>
            <a:r>
              <a:rPr lang="en-US" altLang="ko-KR" sz="1100" dirty="0"/>
              <a:t> </a:t>
            </a:r>
            <a:r>
              <a:rPr lang="ko-KR" altLang="en-US" sz="1100" dirty="0"/>
              <a:t>유무</a:t>
            </a:r>
            <a:r>
              <a:rPr lang="en-US" altLang="ko-KR" sz="1100" dirty="0"/>
              <a:t> (</a:t>
            </a:r>
            <a:r>
              <a:rPr lang="ko-KR" altLang="ko-KR" sz="1100" dirty="0"/>
              <a:t>예: </a:t>
            </a:r>
            <a:r>
              <a:rPr lang="en-US" altLang="ko-KR" sz="1100" dirty="0"/>
              <a:t>true</a:t>
            </a:r>
            <a:r>
              <a:rPr lang="ko-KR" altLang="ko-KR" sz="1100" dirty="0"/>
              <a:t>, </a:t>
            </a:r>
            <a:r>
              <a:rPr lang="en-US" altLang="ko-KR" sz="1100" dirty="0"/>
              <a:t>false)</a:t>
            </a:r>
          </a:p>
          <a:p>
            <a:pPr marL="536575" lvl="1" indent="-79375" fontAlgn="base">
              <a:spcAft>
                <a:spcPct val="0"/>
              </a:spcAft>
            </a:pPr>
            <a:r>
              <a:rPr lang="en-US" altLang="ko-KR" sz="1100" dirty="0"/>
              <a:t>thickness (</a:t>
            </a:r>
            <a:r>
              <a:rPr lang="ko-KR" altLang="en-US" sz="1100" dirty="0"/>
              <a:t>문자열</a:t>
            </a:r>
            <a:r>
              <a:rPr lang="en-US" altLang="ko-KR" sz="1100" dirty="0"/>
              <a:t>): </a:t>
            </a:r>
            <a:r>
              <a:rPr lang="ko-KR" altLang="en-US" sz="1100" dirty="0"/>
              <a:t>연결선의 두께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“thin”, “thick”)</a:t>
            </a:r>
            <a:endParaRPr lang="ko-KR" altLang="ko-KR" sz="1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583E500-1BD4-558C-D3C1-3A684E590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192" y="2660361"/>
            <a:ext cx="1747331" cy="477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color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</a:rPr>
              <a:t>의 종류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Hex code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로 표현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D8A6EB-C593-95AC-685D-FA6736F911F4}"/>
              </a:ext>
            </a:extLst>
          </p:cNvPr>
          <p:cNvSpPr/>
          <p:nvPr/>
        </p:nvSpPr>
        <p:spPr>
          <a:xfrm>
            <a:off x="1284890" y="4120057"/>
            <a:ext cx="6723993" cy="334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9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B2898-EF82-6B28-F219-79231F4CC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D893A-EAA2-CD66-910F-F3B8E0E4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C7249-7E5B-036C-2C5C-19ACA479F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45400" cy="472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3.4 </a:t>
            </a:r>
            <a:r>
              <a:rPr lang="ko-KR" altLang="en-US" b="1" dirty="0" err="1"/>
              <a:t>라벨링</a:t>
            </a:r>
            <a:r>
              <a:rPr lang="ko-KR" altLang="en-US" b="1" dirty="0"/>
              <a:t> 정보 </a:t>
            </a:r>
            <a:r>
              <a:rPr lang="en-US" altLang="ko-KR" b="1" dirty="0"/>
              <a:t>– </a:t>
            </a:r>
            <a:r>
              <a:rPr lang="ko-KR" altLang="en-US" b="1" dirty="0"/>
              <a:t>연결 </a:t>
            </a:r>
            <a:r>
              <a:rPr lang="en-US" altLang="ko-KR" b="1" dirty="0"/>
              <a:t>– direction</a:t>
            </a:r>
          </a:p>
          <a:p>
            <a:pPr marL="0" indent="0">
              <a:buNone/>
            </a:pPr>
            <a:r>
              <a:rPr lang="ko-KR" altLang="en-US" sz="1600" dirty="0"/>
              <a:t>이미지로부터 </a:t>
            </a:r>
            <a:r>
              <a:rPr lang="ko-KR" altLang="en-US" sz="1600" dirty="0" err="1"/>
              <a:t>라벨링된</a:t>
            </a:r>
            <a:r>
              <a:rPr lang="ko-KR" altLang="en-US" sz="1600" dirty="0"/>
              <a:t> 데이터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100" b="1" dirty="0">
                <a:latin typeface="Arial" panose="020B0604020202020204" pitchFamily="34" charset="0"/>
              </a:rPr>
              <a:t>3.4.1.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(배열)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/>
              <a:t>시스템 내 구성 요소들 간의 연결 정보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from</a:t>
            </a:r>
            <a:r>
              <a:rPr lang="ko-KR" altLang="ko-KR" sz="1100" dirty="0"/>
              <a:t> (문자열): 출발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to</a:t>
            </a:r>
            <a:r>
              <a:rPr lang="ko-KR" altLang="ko-KR" sz="1100" dirty="0"/>
              <a:t> (문자열): 연결될 목적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text</a:t>
            </a:r>
            <a:r>
              <a:rPr lang="ko-KR" altLang="ko-KR" sz="1100" dirty="0"/>
              <a:t> (문자열): 연결에 대한 설명</a:t>
            </a:r>
          </a:p>
          <a:p>
            <a:pPr marL="536575" lvl="1" indent="-79375" fontAlgn="base">
              <a:spcAft>
                <a:spcPct val="0"/>
              </a:spcAft>
            </a:pPr>
            <a:r>
              <a:rPr lang="ko-KR" altLang="ko-KR" sz="1100" dirty="0" err="1"/>
              <a:t>type</a:t>
            </a:r>
            <a:r>
              <a:rPr lang="ko-KR" altLang="ko-KR" sz="1100" dirty="0"/>
              <a:t> (문자열): 연결 유형</a:t>
            </a:r>
            <a:r>
              <a:rPr lang="en-US" altLang="ko-KR" sz="1100" dirty="0"/>
              <a:t> 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ko-KR" sz="1100" dirty="0"/>
              <a:t>"</a:t>
            </a:r>
            <a:r>
              <a:rPr lang="ko-KR" altLang="ko-KR" sz="1100" dirty="0" err="1"/>
              <a:t>line</a:t>
            </a:r>
            <a:r>
              <a:rPr lang="ko-KR" altLang="ko-KR" sz="1100" dirty="0"/>
              <a:t>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color</a:t>
            </a:r>
            <a:r>
              <a:rPr lang="ko-KR" altLang="ko-KR" sz="1100" dirty="0"/>
              <a:t> (문자열): 연결 선의 색상</a:t>
            </a:r>
            <a:r>
              <a:rPr lang="en-US" altLang="ko-KR" sz="1100" dirty="0"/>
              <a:t> (</a:t>
            </a:r>
            <a:r>
              <a:rPr lang="ko-KR" altLang="ko-KR" sz="1100" dirty="0"/>
              <a:t>예: "</a:t>
            </a:r>
            <a:r>
              <a:rPr lang="ko-KR" altLang="ko-KR" sz="1100" dirty="0" err="1"/>
              <a:t>red</a:t>
            </a:r>
            <a:r>
              <a:rPr lang="ko-KR" altLang="ko-KR" sz="1100" dirty="0"/>
              <a:t>", "</a:t>
            </a:r>
            <a:r>
              <a:rPr lang="ko-KR" altLang="ko-KR" sz="1100" dirty="0" err="1"/>
              <a:t>blue</a:t>
            </a:r>
            <a:r>
              <a:rPr lang="ko-KR" altLang="ko-KR" sz="1100" dirty="0"/>
              <a:t>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marL="536575" lvl="1" indent="-79375" fontAlgn="base">
              <a:spcAft>
                <a:spcPct val="0"/>
              </a:spcAft>
            </a:pPr>
            <a:r>
              <a:rPr lang="ko-KR" altLang="ko-KR" sz="1800" b="1" u="sng" dirty="0" err="1"/>
              <a:t>direction</a:t>
            </a:r>
            <a:r>
              <a:rPr lang="ko-KR" altLang="ko-KR" sz="1800" b="1" u="sng" dirty="0"/>
              <a:t> (</a:t>
            </a:r>
            <a:r>
              <a:rPr lang="ko-KR" altLang="en-US" sz="1800" b="1" u="sng" dirty="0"/>
              <a:t>논리 자료형</a:t>
            </a:r>
            <a:r>
              <a:rPr lang="en-US" altLang="ko-KR" sz="1800" b="1" u="sng" dirty="0"/>
              <a:t>(Boolean</a:t>
            </a:r>
            <a:r>
              <a:rPr lang="ko-KR" altLang="ko-KR" sz="1800" b="1" u="sng" dirty="0"/>
              <a:t>)</a:t>
            </a:r>
            <a:r>
              <a:rPr lang="en-US" altLang="ko-KR" sz="1800" b="1" u="sng" dirty="0"/>
              <a:t>)</a:t>
            </a:r>
            <a:r>
              <a:rPr lang="ko-KR" altLang="ko-KR" sz="1800" b="1" u="sng" dirty="0"/>
              <a:t>: </a:t>
            </a:r>
            <a:r>
              <a:rPr lang="ko-KR" altLang="en-US" sz="1800" b="1" u="sng" dirty="0"/>
              <a:t>방향성 유무 </a:t>
            </a:r>
            <a:r>
              <a:rPr lang="en-US" altLang="ko-KR" sz="1800" b="1" u="sng" dirty="0"/>
              <a:t>(</a:t>
            </a:r>
            <a:r>
              <a:rPr lang="ko-KR" altLang="en-US" sz="1800" b="1" u="sng" dirty="0"/>
              <a:t>예</a:t>
            </a:r>
            <a:r>
              <a:rPr lang="en-US" altLang="ko-KR" sz="1800" b="1" u="sng" dirty="0"/>
              <a:t>:</a:t>
            </a:r>
            <a:r>
              <a:rPr lang="ko-KR" altLang="en-US" sz="1800" b="1" u="sng" dirty="0"/>
              <a:t> </a:t>
            </a:r>
            <a:r>
              <a:rPr lang="en-US" altLang="ko-KR" sz="1800" b="1" u="sng" dirty="0"/>
              <a:t>true, false)</a:t>
            </a:r>
          </a:p>
          <a:p>
            <a:pPr marL="536575" lvl="1" indent="-79375" fontAlgn="base">
              <a:spcAft>
                <a:spcPct val="0"/>
              </a:spcAft>
            </a:pPr>
            <a:r>
              <a:rPr lang="en-US" altLang="ko-KR" sz="1100" dirty="0"/>
              <a:t>thickness (</a:t>
            </a:r>
            <a:r>
              <a:rPr lang="ko-KR" altLang="en-US" sz="1100" dirty="0"/>
              <a:t>문자열</a:t>
            </a:r>
            <a:r>
              <a:rPr lang="en-US" altLang="ko-KR" sz="1100" dirty="0"/>
              <a:t>): </a:t>
            </a:r>
            <a:r>
              <a:rPr lang="ko-KR" altLang="en-US" sz="1100" dirty="0"/>
              <a:t>연결선의 두께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“thin”, “thick”)</a:t>
            </a:r>
            <a:endParaRPr lang="ko-KR" altLang="ko-KR" sz="1100" dirty="0"/>
          </a:p>
          <a:p>
            <a:pPr marL="536575" lvl="1" indent="-79375" fontAlgn="base">
              <a:spcAft>
                <a:spcPct val="0"/>
              </a:spcAft>
            </a:pPr>
            <a:endParaRPr lang="ko-KR" altLang="ko-KR" sz="1800" b="1" u="sng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3C28CA4-2DBE-5B7F-B1B9-84A4CEB0D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590" y="3085142"/>
            <a:ext cx="2058577" cy="56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direction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종류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화살표가 있는 모든 연결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방향성 없음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E39BFD-5909-E2F2-ED9A-3640BE31C612}"/>
              </a:ext>
            </a:extLst>
          </p:cNvPr>
          <p:cNvSpPr/>
          <p:nvPr/>
        </p:nvSpPr>
        <p:spPr>
          <a:xfrm>
            <a:off x="1284890" y="4322654"/>
            <a:ext cx="6878670" cy="334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7EC4E1-6F6D-6323-80B6-6F0B178E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799" y="1534975"/>
            <a:ext cx="2520000" cy="91636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296873-5192-924D-D4E7-B4DCB0A2A4FA}"/>
              </a:ext>
            </a:extLst>
          </p:cNvPr>
          <p:cNvGrpSpPr/>
          <p:nvPr/>
        </p:nvGrpSpPr>
        <p:grpSpPr>
          <a:xfrm>
            <a:off x="8833799" y="4570450"/>
            <a:ext cx="2520000" cy="958005"/>
            <a:chOff x="8833799" y="3636095"/>
            <a:chExt cx="2410461" cy="91636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B155847-BC9E-30E1-3187-F491E677E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42963"/>
            <a:stretch/>
          </p:blipFill>
          <p:spPr>
            <a:xfrm>
              <a:off x="8833799" y="3636095"/>
              <a:ext cx="1437326" cy="91636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E591CD8-CB7D-6864-CFE2-A54870A5B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1383"/>
            <a:stretch/>
          </p:blipFill>
          <p:spPr>
            <a:xfrm>
              <a:off x="10271125" y="3636095"/>
              <a:ext cx="973135" cy="916363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C0EFDA1-4772-0BFC-AFD8-805F5245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99" y="2559677"/>
            <a:ext cx="2520000" cy="77259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27BC914-0E7A-27C4-EFA0-432EB764D2DE}"/>
              </a:ext>
            </a:extLst>
          </p:cNvPr>
          <p:cNvGrpSpPr/>
          <p:nvPr/>
        </p:nvGrpSpPr>
        <p:grpSpPr>
          <a:xfrm>
            <a:off x="1855558" y="5256013"/>
            <a:ext cx="3963894" cy="1236862"/>
            <a:chOff x="4067193" y="5256013"/>
            <a:chExt cx="3963894" cy="123686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20765A0-E48E-885D-FA80-23C62738DA5C}"/>
                </a:ext>
              </a:extLst>
            </p:cNvPr>
            <p:cNvSpPr/>
            <p:nvPr/>
          </p:nvSpPr>
          <p:spPr>
            <a:xfrm>
              <a:off x="4067193" y="5256013"/>
              <a:ext cx="3963894" cy="1236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chemeClr val="tx1"/>
                  </a:solidFill>
                  <a:latin typeface="Arial Unicode MS"/>
                </a:rPr>
                <a:t>X</a:t>
              </a:r>
              <a:r>
                <a:rPr lang="ko-KR" altLang="en-US" sz="900" dirty="0">
                  <a:solidFill>
                    <a:schemeClr val="tx1"/>
                  </a:solidFill>
                  <a:latin typeface="Arial Unicode MS"/>
                </a:rPr>
                <a:t>표시가 있는 연결선은 </a:t>
              </a:r>
              <a:r>
                <a:rPr lang="en-US" altLang="ko-KR" sz="900" dirty="0">
                  <a:solidFill>
                    <a:schemeClr val="tx1"/>
                  </a:solidFill>
                  <a:latin typeface="Arial Unicode MS"/>
                </a:rPr>
                <a:t>X</a:t>
              </a:r>
              <a:r>
                <a:rPr lang="ko-KR" altLang="en-US" sz="900" dirty="0">
                  <a:solidFill>
                    <a:schemeClr val="tx1"/>
                  </a:solidFill>
                  <a:latin typeface="Arial Unicode MS"/>
                </a:rPr>
                <a:t>를 텍스트</a:t>
              </a:r>
              <a:r>
                <a:rPr lang="en-US" altLang="ko-KR" sz="900" dirty="0">
                  <a:solidFill>
                    <a:schemeClr val="tx1"/>
                  </a:solidFill>
                  <a:latin typeface="Arial Unicode MS"/>
                </a:rPr>
                <a:t>(text)</a:t>
              </a:r>
              <a:r>
                <a:rPr lang="ko-KR" altLang="en-US" sz="900" dirty="0">
                  <a:solidFill>
                    <a:schemeClr val="tx1"/>
                  </a:solidFill>
                  <a:latin typeface="Arial Unicode MS"/>
                </a:rPr>
                <a:t>로 처리</a:t>
              </a:r>
              <a:br>
                <a:rPr lang="en-US" altLang="ko-KR" sz="900" dirty="0">
                  <a:solidFill>
                    <a:schemeClr val="tx1"/>
                  </a:solidFill>
                  <a:latin typeface="Arial Unicode MS"/>
                </a:rPr>
              </a:br>
              <a:br>
                <a:rPr lang="en-US" altLang="ko-KR" sz="900" dirty="0">
                  <a:solidFill>
                    <a:schemeClr val="tx1"/>
                  </a:solidFill>
                  <a:latin typeface="Arial Unicode MS"/>
                </a:rPr>
              </a:br>
              <a:r>
                <a:rPr lang="ko-KR" altLang="en-US" sz="900" dirty="0">
                  <a:solidFill>
                    <a:schemeClr val="tx1"/>
                  </a:solidFill>
                  <a:latin typeface="Arial Unicode MS"/>
                </a:rPr>
                <a:t>예시</a:t>
              </a:r>
              <a:r>
                <a:rPr lang="en-US" altLang="ko-KR" sz="900" dirty="0">
                  <a:solidFill>
                    <a:schemeClr val="tx1"/>
                  </a:solidFill>
                  <a:latin typeface="Arial Unicode MS"/>
                </a:rPr>
                <a:t>:</a:t>
              </a:r>
            </a:p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ko-KR" sz="900" dirty="0">
                <a:latin typeface="Arial Unicode MS"/>
              </a:endParaRPr>
            </a:p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latin typeface="Arial" panose="020B0604020202020204" pitchFamily="34" charset="0"/>
                </a:rPr>
                <a:t>양방향 연결일 경우 </a:t>
              </a:r>
              <a:r>
                <a:rPr lang="en-US" altLang="ko-KR" sz="900" dirty="0">
                  <a:latin typeface="Arial" panose="020B0604020202020204" pitchFamily="34" charset="0"/>
                </a:rPr>
                <a:t>2</a:t>
              </a:r>
              <a:r>
                <a:rPr lang="ko-KR" altLang="en-US" sz="900" dirty="0">
                  <a:latin typeface="Arial" panose="020B0604020202020204" pitchFamily="34" charset="0"/>
                </a:rPr>
                <a:t>개의 </a:t>
              </a:r>
              <a:r>
                <a:rPr lang="en-US" altLang="ko-KR" sz="900" dirty="0">
                  <a:latin typeface="Arial" panose="020B0604020202020204" pitchFamily="34" charset="0"/>
                </a:rPr>
                <a:t>node</a:t>
              </a:r>
              <a:r>
                <a:rPr lang="ko-KR" altLang="en-US" sz="900" dirty="0">
                  <a:latin typeface="Arial" panose="020B0604020202020204" pitchFamily="34" charset="0"/>
                </a:rPr>
                <a:t>로 표기</a:t>
              </a:r>
              <a:br>
                <a:rPr lang="en-US" altLang="ko-KR" sz="900" dirty="0">
                  <a:latin typeface="Arial" panose="020B0604020202020204" pitchFamily="34" charset="0"/>
                </a:rPr>
              </a:br>
              <a:br>
                <a:rPr lang="en-US" altLang="ko-KR" sz="900" dirty="0">
                  <a:latin typeface="Arial" panose="020B0604020202020204" pitchFamily="34" charset="0"/>
                </a:rPr>
              </a:br>
              <a:r>
                <a:rPr lang="ko-KR" altLang="en-US" sz="900" dirty="0">
                  <a:latin typeface="Arial" panose="020B0604020202020204" pitchFamily="34" charset="0"/>
                </a:rPr>
                <a:t>예시</a:t>
              </a:r>
              <a:r>
                <a:rPr lang="en-US" altLang="ko-KR" sz="900" dirty="0">
                  <a:latin typeface="Arial" panose="020B0604020202020204" pitchFamily="34" charset="0"/>
                </a:rPr>
                <a:t>: from A to B (“direction”: true)</a:t>
              </a:r>
              <a:br>
                <a:rPr lang="en-US" altLang="ko-KR" sz="900" dirty="0">
                  <a:latin typeface="Arial" panose="020B0604020202020204" pitchFamily="34" charset="0"/>
                </a:rPr>
              </a:br>
              <a:r>
                <a:rPr lang="en-US" altLang="ko-KR" sz="900" dirty="0">
                  <a:latin typeface="Arial" panose="020B0604020202020204" pitchFamily="34" charset="0"/>
                </a:rPr>
                <a:t>         from B to A (“direction”: true)</a:t>
              </a:r>
            </a:p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tx1"/>
                </a:solidFill>
                <a:latin typeface="Arial Unicode MS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900" dirty="0">
                <a:solidFill>
                  <a:schemeClr val="tx1"/>
                </a:solidFill>
                <a:latin typeface="Arial Unicode MS"/>
              </a:endParaRPr>
            </a:p>
          </p:txBody>
        </p:sp>
        <p:pic>
          <p:nvPicPr>
            <p:cNvPr id="1026" name="Picture 2" descr="⥇ | rightwards arrow through x (U+2947) @ Graphemica">
              <a:extLst>
                <a:ext uri="{FF2B5EF4-FFF2-40B4-BE49-F238E27FC236}">
                  <a16:creationId xmlns:a16="http://schemas.microsoft.com/office/drawing/2014/main" id="{B46EE38F-25DF-3A1E-EE8E-B306E5F412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67" t="38688" r="18567" b="19962"/>
            <a:stretch/>
          </p:blipFill>
          <p:spPr bwMode="auto">
            <a:xfrm>
              <a:off x="4607101" y="5547360"/>
              <a:ext cx="278992" cy="183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295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FD770-6A5D-A0CB-BBD9-97C0954E0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C9F46-0CDB-357A-BC39-734F0191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120E8-063F-AD6E-2CD1-893B3FF3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13938" cy="472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3.4 </a:t>
            </a:r>
            <a:r>
              <a:rPr lang="ko-KR" altLang="en-US" b="1" dirty="0" err="1"/>
              <a:t>라벨링</a:t>
            </a:r>
            <a:r>
              <a:rPr lang="ko-KR" altLang="en-US" b="1" dirty="0"/>
              <a:t> 정보 </a:t>
            </a:r>
            <a:r>
              <a:rPr lang="en-US" altLang="ko-KR" b="1" dirty="0"/>
              <a:t>– </a:t>
            </a:r>
            <a:r>
              <a:rPr lang="ko-KR" altLang="en-US" b="1" dirty="0"/>
              <a:t>연결 </a:t>
            </a:r>
            <a:r>
              <a:rPr lang="en-US" altLang="ko-KR" b="1" dirty="0"/>
              <a:t>– thickness</a:t>
            </a:r>
          </a:p>
          <a:p>
            <a:pPr marL="0" indent="0">
              <a:buNone/>
            </a:pPr>
            <a:r>
              <a:rPr lang="ko-KR" altLang="en-US" sz="1600" dirty="0"/>
              <a:t>이미지로부터 </a:t>
            </a:r>
            <a:r>
              <a:rPr lang="ko-KR" altLang="en-US" sz="1600" dirty="0" err="1"/>
              <a:t>라벨링된</a:t>
            </a:r>
            <a:r>
              <a:rPr lang="ko-KR" altLang="en-US" sz="1600" dirty="0"/>
              <a:t> 데이터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100" b="1" dirty="0">
                <a:latin typeface="Arial" panose="020B0604020202020204" pitchFamily="34" charset="0"/>
              </a:rPr>
              <a:t>3.4.1.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(배열)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/>
              <a:t>시스템 내 구성 요소들 간의 연결 정보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from</a:t>
            </a:r>
            <a:r>
              <a:rPr lang="ko-KR" altLang="ko-KR" sz="1100" dirty="0"/>
              <a:t> (문자열): 출발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to</a:t>
            </a:r>
            <a:r>
              <a:rPr lang="ko-KR" altLang="ko-KR" sz="1100" dirty="0"/>
              <a:t> (문자열): 연결될 목적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text</a:t>
            </a:r>
            <a:r>
              <a:rPr lang="ko-KR" altLang="ko-KR" sz="1100" dirty="0"/>
              <a:t> (문자열): 연결에 대한 설명</a:t>
            </a:r>
          </a:p>
          <a:p>
            <a:pPr marL="536575" lvl="1" indent="-79375" fontAlgn="base">
              <a:spcAft>
                <a:spcPct val="0"/>
              </a:spcAft>
            </a:pPr>
            <a:r>
              <a:rPr lang="ko-KR" altLang="ko-KR" sz="1100" dirty="0" err="1"/>
              <a:t>type</a:t>
            </a:r>
            <a:r>
              <a:rPr lang="ko-KR" altLang="ko-KR" sz="1100" dirty="0"/>
              <a:t> (문자열): 연결 유형</a:t>
            </a:r>
            <a:r>
              <a:rPr lang="en-US" altLang="ko-KR" sz="1100" dirty="0"/>
              <a:t> 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ko-KR" sz="1100" dirty="0"/>
              <a:t>"</a:t>
            </a:r>
            <a:r>
              <a:rPr lang="ko-KR" altLang="ko-KR" sz="1100" dirty="0" err="1"/>
              <a:t>line</a:t>
            </a:r>
            <a:r>
              <a:rPr lang="ko-KR" altLang="ko-KR" sz="1100" dirty="0"/>
              <a:t>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color</a:t>
            </a:r>
            <a:r>
              <a:rPr lang="ko-KR" altLang="ko-KR" sz="1100" dirty="0"/>
              <a:t> (문자열): 연결 선의 색상</a:t>
            </a:r>
            <a:r>
              <a:rPr lang="en-US" altLang="ko-KR" sz="1100" dirty="0"/>
              <a:t> (</a:t>
            </a:r>
            <a:r>
              <a:rPr lang="ko-KR" altLang="ko-KR" sz="1100" dirty="0"/>
              <a:t>예: "</a:t>
            </a:r>
            <a:r>
              <a:rPr lang="ko-KR" altLang="ko-KR" sz="1100" dirty="0" err="1"/>
              <a:t>red</a:t>
            </a:r>
            <a:r>
              <a:rPr lang="ko-KR" altLang="ko-KR" sz="1100" dirty="0"/>
              <a:t>", "</a:t>
            </a:r>
            <a:r>
              <a:rPr lang="ko-KR" altLang="ko-KR" sz="1100" dirty="0" err="1"/>
              <a:t>blue</a:t>
            </a:r>
            <a:r>
              <a:rPr lang="ko-KR" altLang="ko-KR" sz="1100" dirty="0"/>
              <a:t>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marL="536575" lvl="1" indent="-79375" fontAlgn="base">
              <a:spcAft>
                <a:spcPct val="0"/>
              </a:spcAft>
            </a:pPr>
            <a:r>
              <a:rPr lang="ko-KR" altLang="ko-KR" sz="1100" dirty="0" err="1"/>
              <a:t>direction</a:t>
            </a:r>
            <a:r>
              <a:rPr lang="ko-KR" altLang="ko-KR" sz="1100" dirty="0"/>
              <a:t> (문자열): 연결의 방향</a:t>
            </a:r>
            <a:r>
              <a:rPr lang="en-US" altLang="ko-KR" sz="1100" dirty="0"/>
              <a:t> (</a:t>
            </a:r>
            <a:r>
              <a:rPr lang="ko-KR" altLang="ko-KR" sz="1100" dirty="0"/>
              <a:t>예: "</a:t>
            </a:r>
            <a:r>
              <a:rPr lang="ko-KR" altLang="ko-KR" sz="1100" dirty="0" err="1"/>
              <a:t>line</a:t>
            </a:r>
            <a:r>
              <a:rPr lang="ko-KR" altLang="ko-KR" sz="1100" dirty="0"/>
              <a:t>", "</a:t>
            </a:r>
            <a:r>
              <a:rPr lang="ko-KR" altLang="ko-KR" sz="1100" dirty="0" err="1"/>
              <a:t>arrow</a:t>
            </a:r>
            <a:r>
              <a:rPr lang="ko-KR" altLang="ko-KR" sz="1100" dirty="0"/>
              <a:t>“</a:t>
            </a:r>
            <a:r>
              <a:rPr lang="en-US" altLang="ko-KR" sz="1100" dirty="0"/>
              <a:t>)</a:t>
            </a:r>
          </a:p>
          <a:p>
            <a:pPr marL="536575" lvl="1" indent="-79375" fontAlgn="base">
              <a:spcAft>
                <a:spcPct val="0"/>
              </a:spcAft>
            </a:pPr>
            <a:r>
              <a:rPr lang="en-US" altLang="ko-KR" sz="1800" b="1" u="sng" dirty="0"/>
              <a:t>thickness (</a:t>
            </a:r>
            <a:r>
              <a:rPr lang="ko-KR" altLang="en-US" sz="1800" b="1" u="sng" dirty="0"/>
              <a:t>문자열</a:t>
            </a:r>
            <a:r>
              <a:rPr lang="en-US" altLang="ko-KR" sz="1800" b="1" u="sng" dirty="0"/>
              <a:t>): </a:t>
            </a:r>
            <a:r>
              <a:rPr lang="ko-KR" altLang="en-US" sz="1800" b="1" u="sng" dirty="0"/>
              <a:t>연결선의 두께 </a:t>
            </a:r>
            <a:r>
              <a:rPr lang="en-US" altLang="ko-KR" sz="1800" b="1" u="sng" dirty="0"/>
              <a:t>(</a:t>
            </a:r>
            <a:r>
              <a:rPr lang="ko-KR" altLang="en-US" sz="1800" b="1" u="sng" dirty="0"/>
              <a:t>예</a:t>
            </a:r>
            <a:r>
              <a:rPr lang="en-US" altLang="ko-KR" sz="1800" b="1" u="sng" dirty="0"/>
              <a:t>: “thin”, “thick”)</a:t>
            </a:r>
            <a:endParaRPr lang="ko-KR" altLang="ko-KR" sz="1800" b="1" u="sng" dirty="0"/>
          </a:p>
          <a:p>
            <a:pPr marL="536575" lvl="1" indent="-79375" fontAlgn="base">
              <a:spcAft>
                <a:spcPct val="0"/>
              </a:spcAft>
            </a:pPr>
            <a:endParaRPr lang="ko-KR" altLang="ko-KR" sz="1800" b="1" u="sng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740C66-7C6E-1465-FDC4-2BAE3B48CD58}"/>
              </a:ext>
            </a:extLst>
          </p:cNvPr>
          <p:cNvSpPr/>
          <p:nvPr/>
        </p:nvSpPr>
        <p:spPr>
          <a:xfrm>
            <a:off x="1284890" y="4534979"/>
            <a:ext cx="5849007" cy="334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8E8B1E-82BD-2EB9-4CE9-CB5E5BC9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12" y="1690688"/>
            <a:ext cx="2520000" cy="9163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3B8861-15DB-F0EC-F5FF-DBE89BF6F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12" y="2972967"/>
            <a:ext cx="2520000" cy="861961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9ED50E1-C8A7-FC5A-353C-B0A8AEF3A948}"/>
              </a:ext>
            </a:extLst>
          </p:cNvPr>
          <p:cNvGrpSpPr/>
          <p:nvPr/>
        </p:nvGrpSpPr>
        <p:grpSpPr>
          <a:xfrm>
            <a:off x="8857448" y="4200845"/>
            <a:ext cx="2355529" cy="575942"/>
            <a:chOff x="8881097" y="5974629"/>
            <a:chExt cx="2355529" cy="575942"/>
          </a:xfrm>
          <a:solidFill>
            <a:schemeClr val="tx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1A99F58-495A-E2CF-F248-6F28630DE4F4}"/>
                </a:ext>
              </a:extLst>
            </p:cNvPr>
            <p:cNvSpPr/>
            <p:nvPr/>
          </p:nvSpPr>
          <p:spPr>
            <a:xfrm>
              <a:off x="8881097" y="5974629"/>
              <a:ext cx="948704" cy="5759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384367E-B3A1-A5D2-64D9-F05CFDBB7CD2}"/>
                </a:ext>
              </a:extLst>
            </p:cNvPr>
            <p:cNvSpPr/>
            <p:nvPr/>
          </p:nvSpPr>
          <p:spPr>
            <a:xfrm>
              <a:off x="10287922" y="5974629"/>
              <a:ext cx="948704" cy="5759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D79A995-9ADF-8E07-21AB-2E48539129FD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>
              <a:off x="9829801" y="6262600"/>
              <a:ext cx="458121" cy="0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578CA9-E73B-FD6A-9120-9C3422F97BF7}"/>
              </a:ext>
            </a:extLst>
          </p:cNvPr>
          <p:cNvSpPr/>
          <p:nvPr/>
        </p:nvSpPr>
        <p:spPr>
          <a:xfrm>
            <a:off x="8659906" y="-792"/>
            <a:ext cx="3532094" cy="1091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Default = medium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가지일 경우 </a:t>
            </a:r>
            <a:r>
              <a:rPr lang="en-US" altLang="ko-KR" sz="1200" dirty="0"/>
              <a:t>medium, thick</a:t>
            </a:r>
            <a:r>
              <a:rPr lang="ko-KR" altLang="en-US" sz="1200" dirty="0"/>
              <a:t>을 사용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가지일 경우 </a:t>
            </a:r>
            <a:r>
              <a:rPr lang="en-US" altLang="ko-KR" sz="1200" dirty="0"/>
              <a:t>thin, medium, thick</a:t>
            </a:r>
            <a:r>
              <a:rPr lang="ko-KR" altLang="en-US" sz="1200" dirty="0"/>
              <a:t>을 사용</a:t>
            </a:r>
            <a:endParaRPr lang="en-US" altLang="ko-KR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3ED1D7-F3B3-17EA-4FFF-F4EC13C68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284" y="3002830"/>
            <a:ext cx="2549096" cy="72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thickness</a:t>
            </a:r>
            <a:r>
              <a:rPr kumimoji="0" lang="ko-KR" altLang="en-US" sz="11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의 종류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b="1" dirty="0">
                <a:latin typeface="Arial" panose="020B0604020202020204" pitchFamily="34" charset="0"/>
              </a:rPr>
              <a:t>thin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latin typeface="Arial" panose="020B0604020202020204" pitchFamily="34" charset="0"/>
              </a:rPr>
              <a:t>얇은 선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b="1" dirty="0">
                <a:latin typeface="Arial" panose="020B0604020202020204" pitchFamily="34" charset="0"/>
              </a:rPr>
              <a:t>medium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latin typeface="Arial" panose="020B0604020202020204" pitchFamily="34" charset="0"/>
              </a:rPr>
              <a:t>중간 두께의 선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b="1" dirty="0">
                <a:latin typeface="Arial" panose="020B0604020202020204" pitchFamily="34" charset="0"/>
              </a:rPr>
              <a:t>thick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latin typeface="Arial" panose="020B0604020202020204" pitchFamily="34" charset="0"/>
              </a:rPr>
              <a:t>두꺼운 선</a:t>
            </a:r>
            <a:endParaRPr lang="en-US" altLang="ko-K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DC3E268-75BE-1A5E-9C25-5C9F75DCE1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845BFAD-2375-A6E3-B483-0DAF9D7A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4. </a:t>
            </a:r>
            <a:r>
              <a:rPr lang="ko-KR" altLang="en-US" b="1" dirty="0">
                <a:solidFill>
                  <a:schemeClr val="bg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419992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148B3-8048-FA46-41F6-0CD7C9888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3E2DF-B631-339C-F653-17C9FBA3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예시 </a:t>
            </a:r>
            <a:r>
              <a:rPr lang="en-US" altLang="ko-KR" dirty="0"/>
              <a:t>JSON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24A1C-280E-E4BF-AB4B-ECAC05F6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1 (</a:t>
            </a:r>
            <a:r>
              <a:rPr lang="ko-KR" altLang="en-US" dirty="0"/>
              <a:t>파일첨부</a:t>
            </a:r>
            <a:r>
              <a:rPr lang="en-US" altLang="ko-KR" dirty="0"/>
              <a:t>: 10001.jpg)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B583E1-8094-6A08-C338-6BFAB2FAC4CB}"/>
              </a:ext>
            </a:extLst>
          </p:cNvPr>
          <p:cNvSpPr/>
          <p:nvPr/>
        </p:nvSpPr>
        <p:spPr>
          <a:xfrm>
            <a:off x="8368736" y="4619804"/>
            <a:ext cx="1525494" cy="3001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열기</a:t>
            </a:r>
            <a:r>
              <a:rPr lang="en-US" altLang="ko-KR" sz="800" dirty="0"/>
              <a:t>: </a:t>
            </a:r>
            <a:r>
              <a:rPr lang="ko-KR" altLang="en-US" sz="800" dirty="0"/>
              <a:t>더블클릭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9A4415-E718-D5A5-C4C1-78AD8506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32" y="3081763"/>
            <a:ext cx="5876022" cy="1839061"/>
          </a:xfrm>
          <a:prstGeom prst="rect">
            <a:avLst/>
          </a:prstGeom>
        </p:spPr>
      </p:pic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32C21A5C-8DC4-B4A3-D2AB-43DD9899A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16462"/>
              </p:ext>
            </p:extLst>
          </p:nvPr>
        </p:nvGraphicFramePr>
        <p:xfrm>
          <a:off x="8187297" y="3081763"/>
          <a:ext cx="1888372" cy="142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698635" imgH="526946" progId="Package">
                  <p:embed/>
                </p:oleObj>
              </mc:Choice>
              <mc:Fallback>
                <p:oleObj name="포장기 셸 개체" showAsIcon="1" r:id="rId3" imgW="698635" imgH="52694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87297" y="3081763"/>
                        <a:ext cx="1888372" cy="142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62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B167D-B47B-5CA3-44A2-5590B42A9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AB543-4B89-A00B-E426-FBCBAE21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예시 </a:t>
            </a:r>
            <a:r>
              <a:rPr lang="en-US" altLang="ko-KR" dirty="0"/>
              <a:t>JSON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1A7E1-0CD4-5B9E-0714-5AC48CBF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2 (</a:t>
            </a:r>
            <a:r>
              <a:rPr lang="ko-KR" altLang="en-US" dirty="0"/>
              <a:t>파일첨부</a:t>
            </a:r>
            <a:r>
              <a:rPr lang="en-US" altLang="ko-KR" dirty="0"/>
              <a:t>: 10002.jpg)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B663F2-D38B-8CAE-AB67-112E80B31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42" y="2899568"/>
            <a:ext cx="5593972" cy="2719292"/>
          </a:xfrm>
          <a:prstGeom prst="rect">
            <a:avLst/>
          </a:prstGeom>
        </p:spPr>
      </p:pic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D29C83A8-6674-A62F-7CD6-D04CA0F05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459350"/>
              </p:ext>
            </p:extLst>
          </p:nvPr>
        </p:nvGraphicFramePr>
        <p:xfrm>
          <a:off x="8169501" y="3675444"/>
          <a:ext cx="2055559" cy="15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698635" imgH="526946" progId="Package">
                  <p:embed/>
                </p:oleObj>
              </mc:Choice>
              <mc:Fallback>
                <p:oleObj name="포장기 셸 개체" showAsIcon="1" r:id="rId3" imgW="698635" imgH="52694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9501" y="3675444"/>
                        <a:ext cx="2055559" cy="155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4CE64F3-2E77-3291-86E0-42D64124EEEA}"/>
              </a:ext>
            </a:extLst>
          </p:cNvPr>
          <p:cNvSpPr/>
          <p:nvPr/>
        </p:nvSpPr>
        <p:spPr>
          <a:xfrm>
            <a:off x="8434534" y="5293926"/>
            <a:ext cx="1525494" cy="3001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열기</a:t>
            </a:r>
            <a:r>
              <a:rPr lang="en-US" altLang="ko-KR" sz="800" dirty="0"/>
              <a:t>: </a:t>
            </a:r>
            <a:r>
              <a:rPr lang="ko-KR" altLang="en-US" sz="800" dirty="0"/>
              <a:t>더블클릭</a:t>
            </a:r>
          </a:p>
        </p:txBody>
      </p:sp>
    </p:spTree>
    <p:extLst>
      <p:ext uri="{BB962C8B-B14F-4D97-AF65-F5344CB8AC3E}">
        <p14:creationId xmlns:p14="http://schemas.microsoft.com/office/powerpoint/2010/main" val="346289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2187C-895C-EA9D-E5FD-44C66A892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5FAA2-75BF-02AB-48CC-114D82D7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예시 </a:t>
            </a:r>
            <a:r>
              <a:rPr lang="en-US" altLang="ko-KR" dirty="0"/>
              <a:t>JSON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790CB-6940-BE60-BFCD-99410DE9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3 (</a:t>
            </a:r>
            <a:r>
              <a:rPr lang="ko-KR" altLang="en-US" dirty="0"/>
              <a:t>파일첨부</a:t>
            </a:r>
            <a:r>
              <a:rPr lang="en-US" altLang="ko-KR" dirty="0"/>
              <a:t>: 10003.jpg)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07D3B7-25AB-D5B4-6B0B-5AE47EE8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84" y="2572679"/>
            <a:ext cx="4826943" cy="2806899"/>
          </a:xfrm>
          <a:prstGeom prst="rect">
            <a:avLst/>
          </a:prstGeom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43B7E0A2-57C3-16A0-9EA7-6A2ECD876B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659578"/>
              </p:ext>
            </p:extLst>
          </p:nvPr>
        </p:nvGraphicFramePr>
        <p:xfrm>
          <a:off x="8047185" y="3283516"/>
          <a:ext cx="1888176" cy="142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698635" imgH="526946" progId="Package">
                  <p:embed/>
                </p:oleObj>
              </mc:Choice>
              <mc:Fallback>
                <p:oleObj name="포장기 셸 개체" showAsIcon="1" r:id="rId3" imgW="698635" imgH="52694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7185" y="3283516"/>
                        <a:ext cx="1888176" cy="1424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4A1FD73-AE65-1BF8-1B6B-EED1B0DF8EC8}"/>
              </a:ext>
            </a:extLst>
          </p:cNvPr>
          <p:cNvSpPr/>
          <p:nvPr/>
        </p:nvSpPr>
        <p:spPr>
          <a:xfrm>
            <a:off x="8228526" y="4708230"/>
            <a:ext cx="1525494" cy="3001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열기</a:t>
            </a:r>
            <a:r>
              <a:rPr lang="en-US" altLang="ko-KR" sz="800" dirty="0"/>
              <a:t>: </a:t>
            </a:r>
            <a:r>
              <a:rPr lang="ko-KR" altLang="en-US" sz="800" dirty="0"/>
              <a:t>더블클릭</a:t>
            </a:r>
          </a:p>
        </p:txBody>
      </p:sp>
    </p:spTree>
    <p:extLst>
      <p:ext uri="{BB962C8B-B14F-4D97-AF65-F5344CB8AC3E}">
        <p14:creationId xmlns:p14="http://schemas.microsoft.com/office/powerpoint/2010/main" val="272385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4E20-2B2E-4531-A852-FC0CCCA2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6D98D-C0DC-B0D4-8319-B6410987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v0.2</a:t>
            </a:r>
          </a:p>
          <a:p>
            <a:pPr lvl="1"/>
            <a:r>
              <a:rPr lang="ko-KR" altLang="en-US" sz="800" dirty="0"/>
              <a:t>색상 </a:t>
            </a:r>
            <a:r>
              <a:rPr lang="en-US" altLang="ko-KR" sz="800" dirty="0"/>
              <a:t>hex code</a:t>
            </a:r>
            <a:r>
              <a:rPr lang="ko-KR" altLang="en-US" sz="800" dirty="0"/>
              <a:t>로 표기하기로 논의된 바 있어 이를 반영함</a:t>
            </a:r>
            <a:endParaRPr lang="en-US" altLang="ko-KR" sz="800" dirty="0"/>
          </a:p>
          <a:p>
            <a:pPr lvl="1"/>
            <a:r>
              <a:rPr lang="ko-KR" altLang="en-US" sz="800" dirty="0"/>
              <a:t>두께를 별도의 </a:t>
            </a:r>
            <a:r>
              <a:rPr lang="en-US" altLang="ko-KR" sz="800" dirty="0">
                <a:sym typeface="Wingdings" panose="05000000000000000000" pitchFamily="2" charset="2"/>
              </a:rPr>
              <a:t>thickness </a:t>
            </a:r>
            <a:r>
              <a:rPr lang="ko-KR" altLang="en-US" sz="800" dirty="0"/>
              <a:t>클래스로 구분함</a:t>
            </a:r>
            <a:endParaRPr lang="en-US" altLang="ko-KR" sz="800" dirty="0"/>
          </a:p>
          <a:p>
            <a:r>
              <a:rPr lang="en-US" altLang="ko-KR" sz="1200" dirty="0"/>
              <a:t>v0.3</a:t>
            </a:r>
          </a:p>
          <a:p>
            <a:pPr lvl="1"/>
            <a:r>
              <a:rPr lang="en-US" altLang="ko-KR" sz="800" dirty="0" err="1"/>
              <a:t>sub_blocks</a:t>
            </a:r>
            <a:r>
              <a:rPr lang="en-US" altLang="ko-KR" sz="800" dirty="0"/>
              <a:t> </a:t>
            </a:r>
            <a:r>
              <a:rPr lang="en-US" altLang="ko-KR" sz="800" dirty="0">
                <a:sym typeface="Wingdings" panose="05000000000000000000" pitchFamily="2" charset="2"/>
              </a:rPr>
              <a:t> node</a:t>
            </a:r>
          </a:p>
          <a:p>
            <a:pPr lvl="1"/>
            <a:r>
              <a:rPr lang="en-US" altLang="ko-KR" sz="800" dirty="0">
                <a:sym typeface="Wingdings" panose="05000000000000000000" pitchFamily="2" charset="2"/>
              </a:rPr>
              <a:t>id</a:t>
            </a:r>
            <a:r>
              <a:rPr lang="ko-KR" altLang="en-US" sz="800" dirty="0">
                <a:sym typeface="Wingdings" panose="05000000000000000000" pitchFamily="2" charset="2"/>
              </a:rPr>
              <a:t>를 문자열 표현으로 표기 </a:t>
            </a:r>
            <a:r>
              <a:rPr lang="en-US" altLang="ko-KR" sz="800" dirty="0">
                <a:sym typeface="Wingdings" panose="05000000000000000000" pitchFamily="2" charset="2"/>
              </a:rPr>
              <a:t>(</a:t>
            </a:r>
            <a:r>
              <a:rPr lang="ko-KR" altLang="en-US" sz="800" dirty="0" err="1">
                <a:sym typeface="Wingdings" panose="05000000000000000000" pitchFamily="2" charset="2"/>
              </a:rPr>
              <a:t>쌍따옴표로</a:t>
            </a:r>
            <a:r>
              <a:rPr lang="ko-KR" altLang="en-US" sz="800" dirty="0">
                <a:sym typeface="Wingdings" panose="05000000000000000000" pitchFamily="2" charset="2"/>
              </a:rPr>
              <a:t> 묶어 문자열로 표현한 정수</a:t>
            </a:r>
            <a:r>
              <a:rPr lang="en-US" altLang="ko-KR" sz="800" dirty="0">
                <a:sym typeface="Wingdings" panose="05000000000000000000" pitchFamily="2" charset="2"/>
              </a:rPr>
              <a:t>) ID</a:t>
            </a:r>
            <a:r>
              <a:rPr lang="ko-KR" altLang="en-US" sz="800" dirty="0">
                <a:sym typeface="Wingdings" panose="05000000000000000000" pitchFamily="2" charset="2"/>
              </a:rPr>
              <a:t>가 </a:t>
            </a:r>
            <a:r>
              <a:rPr lang="en-US" altLang="ko-KR" sz="800" dirty="0">
                <a:sym typeface="Wingdings" panose="05000000000000000000" pitchFamily="2" charset="2"/>
              </a:rPr>
              <a:t>123</a:t>
            </a:r>
            <a:r>
              <a:rPr lang="ko-KR" altLang="en-US" sz="800" dirty="0">
                <a:sym typeface="Wingdings" panose="05000000000000000000" pitchFamily="2" charset="2"/>
              </a:rPr>
              <a:t>인 경우</a:t>
            </a:r>
            <a:r>
              <a:rPr lang="en-US" altLang="ko-KR" sz="800" dirty="0">
                <a:sym typeface="Wingdings" panose="05000000000000000000" pitchFamily="2" charset="2"/>
              </a:rPr>
              <a:t>, "123"</a:t>
            </a:r>
            <a:r>
              <a:rPr lang="ko-KR" altLang="en-US" sz="800" dirty="0">
                <a:sym typeface="Wingdings" panose="05000000000000000000" pitchFamily="2" charset="2"/>
              </a:rPr>
              <a:t>으로 변환되어 문자열로 표현됩니다</a:t>
            </a:r>
            <a:r>
              <a:rPr lang="en-US" altLang="ko-KR" sz="800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sz="800" dirty="0">
                <a:sym typeface="Wingdings" panose="05000000000000000000" pitchFamily="2" charset="2"/>
              </a:rPr>
              <a:t>각 노드의 정보를 담는 </a:t>
            </a:r>
            <a:r>
              <a:rPr lang="en-US" altLang="ko-KR" sz="800" dirty="0">
                <a:sym typeface="Wingdings" panose="05000000000000000000" pitchFamily="2" charset="2"/>
              </a:rPr>
              <a:t>title, text</a:t>
            </a:r>
            <a:r>
              <a:rPr lang="ko-KR" altLang="en-US" sz="800" dirty="0">
                <a:sym typeface="Wingdings" panose="05000000000000000000" pitchFamily="2" charset="2"/>
              </a:rPr>
              <a:t>는 </a:t>
            </a:r>
            <a:r>
              <a:rPr lang="en-US" altLang="ko-KR" sz="800" dirty="0">
                <a:sym typeface="Wingdings" panose="05000000000000000000" pitchFamily="2" charset="2"/>
              </a:rPr>
              <a:t>text</a:t>
            </a:r>
            <a:r>
              <a:rPr lang="ko-KR" altLang="en-US" sz="800" dirty="0">
                <a:sym typeface="Wingdings" panose="05000000000000000000" pitchFamily="2" charset="2"/>
              </a:rPr>
              <a:t>로 병합</a:t>
            </a:r>
            <a:endParaRPr lang="en-US" altLang="ko-KR" sz="800" dirty="0">
              <a:sym typeface="Wingdings" panose="05000000000000000000" pitchFamily="2" charset="2"/>
            </a:endParaRPr>
          </a:p>
          <a:p>
            <a:pPr lvl="1"/>
            <a:r>
              <a:rPr lang="ko-KR" altLang="en-US" sz="800" dirty="0">
                <a:sym typeface="Wingdings" panose="05000000000000000000" pitchFamily="2" charset="2"/>
              </a:rPr>
              <a:t>모든 </a:t>
            </a:r>
            <a:r>
              <a:rPr lang="en-US" altLang="ko-KR" sz="800" dirty="0">
                <a:sym typeface="Wingdings" panose="05000000000000000000" pitchFamily="2" charset="2"/>
              </a:rPr>
              <a:t>key</a:t>
            </a:r>
            <a:r>
              <a:rPr lang="ko-KR" altLang="en-US" sz="800" dirty="0">
                <a:sym typeface="Wingdings" panose="05000000000000000000" pitchFamily="2" charset="2"/>
              </a:rPr>
              <a:t>에 대응하는 </a:t>
            </a:r>
            <a:r>
              <a:rPr lang="en-US" altLang="ko-KR" sz="800" dirty="0">
                <a:sym typeface="Wingdings" panose="05000000000000000000" pitchFamily="2" charset="2"/>
              </a:rPr>
              <a:t>value</a:t>
            </a:r>
            <a:r>
              <a:rPr lang="ko-KR" altLang="en-US" sz="800" dirty="0">
                <a:sym typeface="Wingdings" panose="05000000000000000000" pitchFamily="2" charset="2"/>
              </a:rPr>
              <a:t>는 </a:t>
            </a:r>
            <a:r>
              <a:rPr lang="en-US" altLang="ko-KR" sz="800" dirty="0">
                <a:sym typeface="Wingdings" panose="05000000000000000000" pitchFamily="2" charset="2"/>
              </a:rPr>
              <a:t>not null</a:t>
            </a:r>
            <a:r>
              <a:rPr lang="ko-KR" altLang="en-US" sz="800" dirty="0">
                <a:sym typeface="Wingdings" panose="05000000000000000000" pitchFamily="2" charset="2"/>
              </a:rPr>
              <a:t>이며 만약 해당하는 값이 없다면 </a:t>
            </a:r>
            <a:r>
              <a:rPr lang="ko-KR" altLang="en-US" sz="800" dirty="0" err="1">
                <a:sym typeface="Wingdings" panose="05000000000000000000" pitchFamily="2" charset="2"/>
              </a:rPr>
              <a:t>비어있는</a:t>
            </a:r>
            <a:r>
              <a:rPr lang="ko-KR" altLang="en-US" sz="800" dirty="0">
                <a:sym typeface="Wingdings" panose="05000000000000000000" pitchFamily="2" charset="2"/>
              </a:rPr>
              <a:t> 값으로 표기</a:t>
            </a:r>
            <a:endParaRPr lang="en-US" altLang="ko-KR" sz="800" dirty="0">
              <a:sym typeface="Wingdings" panose="05000000000000000000" pitchFamily="2" charset="2"/>
            </a:endParaRPr>
          </a:p>
          <a:p>
            <a:pPr lvl="1"/>
            <a:r>
              <a:rPr lang="en-US" altLang="ko-KR" sz="800" dirty="0">
                <a:sym typeface="Wingdings" panose="05000000000000000000" pitchFamily="2" charset="2"/>
              </a:rPr>
              <a:t>direction</a:t>
            </a:r>
            <a:r>
              <a:rPr lang="ko-KR" altLang="en-US" sz="800" dirty="0">
                <a:sym typeface="Wingdings" panose="05000000000000000000" pitchFamily="2" charset="2"/>
              </a:rPr>
              <a:t>은 논리자료형으로 표기</a:t>
            </a:r>
            <a:endParaRPr lang="en-US" altLang="ko-KR" sz="800" dirty="0">
              <a:sym typeface="Wingdings" panose="05000000000000000000" pitchFamily="2" charset="2"/>
            </a:endParaRPr>
          </a:p>
          <a:p>
            <a:r>
              <a:rPr lang="en-US" altLang="ko-KR" sz="1200" dirty="0"/>
              <a:t>v0.4</a:t>
            </a:r>
          </a:p>
          <a:p>
            <a:pPr lvl="1"/>
            <a:r>
              <a:rPr lang="ko-KR" altLang="en-US" sz="800" dirty="0"/>
              <a:t>예시 추가</a:t>
            </a:r>
            <a:endParaRPr lang="en-US" altLang="ko-KR" sz="800" dirty="0">
              <a:sym typeface="Wingdings" panose="05000000000000000000" pitchFamily="2" charset="2"/>
            </a:endParaRPr>
          </a:p>
          <a:p>
            <a:pPr lvl="1"/>
            <a:endParaRPr lang="en-US" altLang="ko-KR" sz="800" dirty="0">
              <a:sym typeface="Wingdings" panose="05000000000000000000" pitchFamily="2" charset="2"/>
            </a:endParaRPr>
          </a:p>
          <a:p>
            <a:pPr lvl="1"/>
            <a:endParaRPr lang="en-US" altLang="ko-KR" sz="800" dirty="0"/>
          </a:p>
          <a:p>
            <a:pPr lvl="1"/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283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BCBA7-58F7-087A-77CA-1731D0D4B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F1648-1079-A87B-8F68-26939796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예시 </a:t>
            </a:r>
            <a:r>
              <a:rPr lang="en-US" altLang="ko-KR" dirty="0"/>
              <a:t>JSON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59C87-A713-852C-C402-97659171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4 (</a:t>
            </a:r>
            <a:r>
              <a:rPr lang="ko-KR" altLang="en-US" dirty="0"/>
              <a:t>파일첨부</a:t>
            </a:r>
            <a:r>
              <a:rPr lang="en-US" altLang="ko-KR" dirty="0"/>
              <a:t>: 10004.jpg)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BC282C-E32D-4A3E-BE85-1B49B617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7" y="2890057"/>
            <a:ext cx="5091672" cy="29608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DF3812-BB5B-C048-59E3-EF79E437CBD6}"/>
              </a:ext>
            </a:extLst>
          </p:cNvPr>
          <p:cNvSpPr/>
          <p:nvPr/>
        </p:nvSpPr>
        <p:spPr>
          <a:xfrm>
            <a:off x="8659906" y="0"/>
            <a:ext cx="3532094" cy="10911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준비중</a:t>
            </a: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57A49BE7-7D57-00BD-C525-4C2C023F23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297806"/>
              </p:ext>
            </p:extLst>
          </p:nvPr>
        </p:nvGraphicFramePr>
        <p:xfrm>
          <a:off x="8040628" y="2890057"/>
          <a:ext cx="3292594" cy="24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698635" imgH="526946" progId="Package">
                  <p:embed/>
                </p:oleObj>
              </mc:Choice>
              <mc:Fallback>
                <p:oleObj name="포장기 셸 개체" showAsIcon="1" r:id="rId3" imgW="698635" imgH="526946" progId="Package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886E3D8D-AB26-40C3-FD36-D888AAAB37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0628" y="2890057"/>
                        <a:ext cx="3292594" cy="248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53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1C8F6-911B-47C2-0526-B12B615A6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7C6CF-9A17-B194-52C5-A11782EB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예시 </a:t>
            </a:r>
            <a:r>
              <a:rPr lang="en-US" altLang="ko-KR" dirty="0"/>
              <a:t>JSON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9D114-D9D6-04F5-8EFC-AC8B3F68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5 (</a:t>
            </a:r>
            <a:r>
              <a:rPr lang="ko-KR" altLang="en-US" dirty="0"/>
              <a:t>파일첨부</a:t>
            </a:r>
            <a:r>
              <a:rPr lang="en-US" altLang="ko-KR" dirty="0"/>
              <a:t>: 10005.jpg)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91C8BD-C1C7-ACD4-9B92-BBDC291DE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7" y="2890057"/>
            <a:ext cx="5091672" cy="29608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D0D0B0-4EFD-96D5-F111-0A30B5A55D53}"/>
              </a:ext>
            </a:extLst>
          </p:cNvPr>
          <p:cNvSpPr/>
          <p:nvPr/>
        </p:nvSpPr>
        <p:spPr>
          <a:xfrm>
            <a:off x="8659906" y="0"/>
            <a:ext cx="3532094" cy="10911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준비중</a:t>
            </a: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A3F063C-BA36-F99F-E878-DE48F5FC9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297806"/>
              </p:ext>
            </p:extLst>
          </p:nvPr>
        </p:nvGraphicFramePr>
        <p:xfrm>
          <a:off x="8040628" y="2890057"/>
          <a:ext cx="3292594" cy="24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698635" imgH="526946" progId="Package">
                  <p:embed/>
                </p:oleObj>
              </mc:Choice>
              <mc:Fallback>
                <p:oleObj name="포장기 셸 개체" showAsIcon="1" r:id="rId3" imgW="698635" imgH="526946" progId="Package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886E3D8D-AB26-40C3-FD36-D888AAAB37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0628" y="2890057"/>
                        <a:ext cx="3292594" cy="248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60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E92E3-5227-4860-4E23-B21A1E13A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68FA3EE-2FC8-2CB6-7381-8A2F9BE424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7D110-2759-A582-A305-2DD9BF8B4247}"/>
              </a:ext>
            </a:extLst>
          </p:cNvPr>
          <p:cNvSpPr txBox="1"/>
          <p:nvPr/>
        </p:nvSpPr>
        <p:spPr>
          <a:xfrm>
            <a:off x="3304345" y="2090172"/>
            <a:ext cx="5583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끝</a:t>
            </a:r>
            <a:r>
              <a:rPr lang="en-US" altLang="ko-KR" sz="3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3600" dirty="0">
              <a:solidFill>
                <a:schemeClr val="bg1"/>
              </a:solidFill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질문</a:t>
            </a:r>
            <a:r>
              <a:rPr lang="en-US" altLang="ko-KR" sz="3600" dirty="0">
                <a:solidFill>
                  <a:schemeClr val="bg1"/>
                </a:solidFill>
              </a:rPr>
              <a:t>, </a:t>
            </a:r>
            <a:r>
              <a:rPr lang="ko-KR" altLang="en-US" sz="3600" dirty="0">
                <a:solidFill>
                  <a:schemeClr val="bg1"/>
                </a:solidFill>
              </a:rPr>
              <a:t>피드백 받습니다</a:t>
            </a:r>
            <a:r>
              <a:rPr lang="en-US" altLang="ko-KR" sz="3600" dirty="0">
                <a:solidFill>
                  <a:schemeClr val="bg1"/>
                </a:solidFill>
              </a:rPr>
              <a:t>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0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899F2D1-D6C0-8D3B-D49D-16202B5502B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D95C27E-63E2-6282-98BE-0CE3B4EF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파일 정보</a:t>
            </a:r>
          </a:p>
        </p:txBody>
      </p:sp>
    </p:spTree>
    <p:extLst>
      <p:ext uri="{BB962C8B-B14F-4D97-AF65-F5344CB8AC3E}">
        <p14:creationId xmlns:p14="http://schemas.microsoft.com/office/powerpoint/2010/main" val="426874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DEDF-15DC-2CA0-22B7-E7AA901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4158B-D929-93A6-3C69-F3173825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1.1. </a:t>
            </a:r>
            <a:r>
              <a:rPr lang="ko-KR" altLang="en-US" b="1" dirty="0"/>
              <a:t>파일명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각 파일은 </a:t>
            </a:r>
            <a:r>
              <a:rPr lang="ko-KR" altLang="en-US" sz="1800" b="1" dirty="0"/>
              <a:t>원천데이터</a:t>
            </a:r>
            <a:r>
              <a:rPr lang="en-US" altLang="ko-KR" sz="1800" b="1" dirty="0"/>
              <a:t>(jpg)</a:t>
            </a:r>
            <a:r>
              <a:rPr lang="ko-KR" altLang="en-US" sz="1800" dirty="0"/>
              <a:t>와 </a:t>
            </a:r>
            <a:r>
              <a:rPr lang="ko-KR" altLang="en-US" sz="1800" b="1" dirty="0" err="1"/>
              <a:t>페어링된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라벨링데이터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json</a:t>
            </a:r>
            <a:r>
              <a:rPr lang="en-US" altLang="ko-KR" sz="1800" b="1" dirty="0"/>
              <a:t>)</a:t>
            </a:r>
            <a:r>
              <a:rPr lang="ko-KR" altLang="en-US" sz="1800" dirty="0"/>
              <a:t>로 구성됩니다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페어링된</a:t>
            </a:r>
            <a:r>
              <a:rPr lang="ko-KR" altLang="en-US" sz="1800" dirty="0"/>
              <a:t> 두 파일명은 동일합니다</a:t>
            </a:r>
            <a:r>
              <a:rPr lang="en-US" altLang="ko-KR" sz="1800" dirty="0"/>
              <a:t>. (</a:t>
            </a:r>
            <a:r>
              <a:rPr lang="ko-KR" altLang="en-US" sz="1800" dirty="0"/>
              <a:t>예</a:t>
            </a:r>
            <a:r>
              <a:rPr lang="en-US" altLang="ko-KR" sz="1800" dirty="0"/>
              <a:t>: 00003.jpg -&gt; 00003.json)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각 파일명은 </a:t>
            </a:r>
            <a:r>
              <a:rPr lang="en-US" altLang="ko-KR" sz="1800" dirty="0"/>
              <a:t>00001</a:t>
            </a:r>
            <a:r>
              <a:rPr lang="ko-KR" altLang="en-US" sz="1800" dirty="0"/>
              <a:t>부터 시작합니다</a:t>
            </a:r>
            <a:r>
              <a:rPr lang="en-US" altLang="ko-KR" sz="1800" dirty="0"/>
              <a:t>. (</a:t>
            </a:r>
            <a:r>
              <a:rPr lang="ko-KR" altLang="en-US" sz="1800" dirty="0"/>
              <a:t>예</a:t>
            </a:r>
            <a:r>
              <a:rPr lang="en-US" altLang="ko-KR" sz="1800" dirty="0"/>
              <a:t>: 00001.jpg, 00002.jpg, …)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A7154F-FB08-D66A-49A8-985B4AF0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4547280"/>
            <a:ext cx="10076033" cy="195892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79BEDBD-B0A3-498E-3D2E-FB92467294DF}"/>
              </a:ext>
            </a:extLst>
          </p:cNvPr>
          <p:cNvSpPr/>
          <p:nvPr/>
        </p:nvSpPr>
        <p:spPr>
          <a:xfrm>
            <a:off x="8659906" y="0"/>
            <a:ext cx="3532094" cy="23107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/>
              <a:t>이미지 포맷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en-US" altLang="ko-KR" sz="1200" dirty="0"/>
              <a:t>jpg, </a:t>
            </a:r>
            <a:r>
              <a:rPr lang="en-US" altLang="ko-KR" sz="1200" dirty="0" err="1"/>
              <a:t>png</a:t>
            </a:r>
            <a:r>
              <a:rPr lang="en-US" altLang="ko-KR" sz="1200" dirty="0"/>
              <a:t>, jpeg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이미지를 </a:t>
            </a:r>
            <a:r>
              <a:rPr lang="ko-KR" altLang="en-US" sz="1200" dirty="0" err="1"/>
              <a:t>로드할</a:t>
            </a:r>
            <a:r>
              <a:rPr lang="ko-KR" altLang="en-US" sz="1200" dirty="0"/>
              <a:t> 수 있는 범용적인 포맷은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모두 허용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검토 필요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해상도</a:t>
            </a:r>
            <a:endParaRPr lang="en-US" altLang="ko-KR" sz="1200" dirty="0"/>
          </a:p>
          <a:p>
            <a:pPr algn="ctr"/>
            <a:r>
              <a:rPr lang="ko-KR" altLang="en-US" sz="1200" dirty="0"/>
              <a:t>눈에 글자만 보이면 됨</a:t>
            </a:r>
            <a:r>
              <a:rPr lang="en-US" altLang="ko-KR" sz="1200" dirty="0"/>
              <a:t>(</a:t>
            </a:r>
            <a:r>
              <a:rPr lang="ko-KR" altLang="en-US" sz="1200" dirty="0"/>
              <a:t>내부 수집기준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숫자로 표현하는 방법을 고민해보자</a:t>
            </a:r>
          </a:p>
        </p:txBody>
      </p:sp>
    </p:spTree>
    <p:extLst>
      <p:ext uri="{BB962C8B-B14F-4D97-AF65-F5344CB8AC3E}">
        <p14:creationId xmlns:p14="http://schemas.microsoft.com/office/powerpoint/2010/main" val="191054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EA33C6-15D6-6CD0-130F-4366C3CAAF1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DC69FE-01D8-596C-B11E-5B8618B1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데이터의 타입</a:t>
            </a:r>
          </a:p>
        </p:txBody>
      </p:sp>
    </p:spTree>
    <p:extLst>
      <p:ext uri="{BB962C8B-B14F-4D97-AF65-F5344CB8AC3E}">
        <p14:creationId xmlns:p14="http://schemas.microsoft.com/office/powerpoint/2010/main" val="370424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F34BC-B8A4-3DBE-B069-23AEDE34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데이터의 타입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A063EB5-963E-E5E5-D69F-B43146E9B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9452"/>
              </p:ext>
            </p:extLst>
          </p:nvPr>
        </p:nvGraphicFramePr>
        <p:xfrm>
          <a:off x="861935" y="1690688"/>
          <a:ext cx="10468130" cy="4593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117">
                  <a:extLst>
                    <a:ext uri="{9D8B030D-6E8A-4147-A177-3AD203B41FA5}">
                      <a16:colId xmlns:a16="http://schemas.microsoft.com/office/drawing/2014/main" val="3776226587"/>
                    </a:ext>
                  </a:extLst>
                </a:gridCol>
                <a:gridCol w="1004117">
                  <a:extLst>
                    <a:ext uri="{9D8B030D-6E8A-4147-A177-3AD203B41FA5}">
                      <a16:colId xmlns:a16="http://schemas.microsoft.com/office/drawing/2014/main" val="2248343569"/>
                    </a:ext>
                  </a:extLst>
                </a:gridCol>
                <a:gridCol w="742628">
                  <a:extLst>
                    <a:ext uri="{9D8B030D-6E8A-4147-A177-3AD203B41FA5}">
                      <a16:colId xmlns:a16="http://schemas.microsoft.com/office/drawing/2014/main" val="3387981512"/>
                    </a:ext>
                  </a:extLst>
                </a:gridCol>
                <a:gridCol w="2238343">
                  <a:extLst>
                    <a:ext uri="{9D8B030D-6E8A-4147-A177-3AD203B41FA5}">
                      <a16:colId xmlns:a16="http://schemas.microsoft.com/office/drawing/2014/main" val="166369468"/>
                    </a:ext>
                  </a:extLst>
                </a:gridCol>
                <a:gridCol w="605540">
                  <a:extLst>
                    <a:ext uri="{9D8B030D-6E8A-4147-A177-3AD203B41FA5}">
                      <a16:colId xmlns:a16="http://schemas.microsoft.com/office/drawing/2014/main" val="57063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80392785"/>
                    </a:ext>
                  </a:extLst>
                </a:gridCol>
                <a:gridCol w="825588">
                  <a:extLst>
                    <a:ext uri="{9D8B030D-6E8A-4147-A177-3AD203B41FA5}">
                      <a16:colId xmlns:a16="http://schemas.microsoft.com/office/drawing/2014/main" val="2225104241"/>
                    </a:ext>
                  </a:extLst>
                </a:gridCol>
                <a:gridCol w="3336597">
                  <a:extLst>
                    <a:ext uri="{9D8B030D-6E8A-4147-A177-3AD203B41FA5}">
                      <a16:colId xmlns:a16="http://schemas.microsoft.com/office/drawing/2014/main" val="1528163970"/>
                    </a:ext>
                  </a:extLst>
                </a:gridCol>
              </a:tblGrid>
              <a:tr h="206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필수여부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5870955"/>
                  </a:ext>
                </a:extLst>
              </a:tr>
              <a:tr h="206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file_name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파일 이름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jpg, png, jpeg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이미지를 로드할 수 있는 범용적인 포맷은 모두 허용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7200270"/>
                  </a:ext>
                </a:extLst>
              </a:tr>
              <a:tr h="206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summary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이미지에 해당하는 요약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4833870"/>
                  </a:ext>
                </a:extLst>
              </a:tr>
              <a:tr h="206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요소 파트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정보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4238794"/>
                  </a:ext>
                </a:extLst>
              </a:tr>
              <a:tr h="206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고유식별자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Key(</a:t>
                      </a:r>
                      <a:r>
                        <a:rPr lang="ko-KR" altLang="en-US" sz="7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고유값</a:t>
                      </a:r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 (</a:t>
                      </a:r>
                      <a:r>
                        <a:rPr lang="ko-KR" altLang="en-U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"1", "2", "12")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4657637"/>
                  </a:ext>
                </a:extLst>
              </a:tr>
              <a:tr h="21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노드의 텍스트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5749834"/>
                  </a:ext>
                </a:extLst>
              </a:tr>
              <a:tr h="21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하위 노드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JsonArray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하위노드가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없다면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비어있는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배열로 표기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”node”: [])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2163006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 rowSpan="14"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정보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순서도 내 노드들 간의 연결 정보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JsonArray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831481"/>
                  </a:ext>
                </a:extLst>
              </a:tr>
              <a:tr h="21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출발 노드의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간혹 노드가 없는 영역으로부터 출발할 경우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비어있는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문자열로 표기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731572"/>
                  </a:ext>
                </a:extLst>
              </a:tr>
              <a:tr h="21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 노드의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간혹 노드가 없는 영역으로 향해있을 경우 비어있는 문자열로 표기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4002526"/>
                  </a:ext>
                </a:extLst>
              </a:tr>
              <a:tr h="21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연결에 대한 설명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설명이 없는 단순 연결이라면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비어있는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문자열로 표기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6813701"/>
                  </a:ext>
                </a:extLst>
              </a:tr>
              <a:tr h="28859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유형</a:t>
                      </a: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</a:t>
                      </a: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4293086"/>
                  </a:ext>
                </a:extLst>
              </a:tr>
              <a:tr h="21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dashed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00163"/>
                  </a:ext>
                </a:extLst>
              </a:tr>
              <a:tr h="21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dotted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58867"/>
                  </a:ext>
                </a:extLst>
              </a:tr>
              <a:tr h="21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unknown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67526"/>
                  </a:ext>
                </a:extLst>
              </a:tr>
              <a:tr h="21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연결선의 색상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Hex code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3776095"/>
                  </a:ext>
                </a:extLst>
              </a:tr>
              <a:tr h="2120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direction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연결의 방향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91651624"/>
                  </a:ext>
                </a:extLst>
              </a:tr>
              <a:tr h="21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73938"/>
                  </a:ext>
                </a:extLst>
              </a:tr>
              <a:tr h="21202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thickness</a:t>
                      </a: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연결의 두께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연결의 강도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</a:t>
                      </a: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= medium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선의 종류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medium, thick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thin, medium, thick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563811"/>
                  </a:ext>
                </a:extLst>
              </a:tr>
              <a:tr h="21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96381"/>
                  </a:ext>
                </a:extLst>
              </a:tr>
              <a:tr h="21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thick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91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74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056608A-4071-50EA-2F3E-E10801F41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728A18-6890-5270-5095-9F3FBD69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3. JSON </a:t>
            </a:r>
            <a:r>
              <a:rPr lang="ko-KR" altLang="en-US" b="1" dirty="0">
                <a:solidFill>
                  <a:schemeClr val="bg1"/>
                </a:solidFill>
              </a:rPr>
              <a:t>파일 생성 규칙</a:t>
            </a:r>
          </a:p>
        </p:txBody>
      </p:sp>
    </p:spTree>
    <p:extLst>
      <p:ext uri="{BB962C8B-B14F-4D97-AF65-F5344CB8AC3E}">
        <p14:creationId xmlns:p14="http://schemas.microsoft.com/office/powerpoint/2010/main" val="407491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86D74-DF66-94D0-FF76-EF1A415A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9672E-A8B3-12EC-D4EB-98548D9FB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28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3.1. JSON </a:t>
            </a:r>
            <a:r>
              <a:rPr lang="ko-KR" altLang="en-US" b="1" dirty="0"/>
              <a:t>기본 구조</a:t>
            </a:r>
          </a:p>
          <a:p>
            <a:pPr marL="0" indent="0">
              <a:buNone/>
            </a:pPr>
            <a:r>
              <a:rPr lang="ko-KR" altLang="en-US" sz="1600" dirty="0"/>
              <a:t>각 </a:t>
            </a:r>
            <a:r>
              <a:rPr lang="en-US" altLang="ko-KR" sz="1600" dirty="0"/>
              <a:t>JSON </a:t>
            </a:r>
            <a:r>
              <a:rPr lang="ko-KR" altLang="en-US" sz="1600" dirty="0"/>
              <a:t>파일은 아래와 같은 기본 구조를 따라야 합니다</a:t>
            </a:r>
            <a:endParaRPr lang="en-US" altLang="ko-KR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0BE868-3200-582E-2981-D0C2F8F0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08" y="516155"/>
            <a:ext cx="4447492" cy="52090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566698-6FA2-F497-806D-F3966DA59A58}"/>
              </a:ext>
            </a:extLst>
          </p:cNvPr>
          <p:cNvSpPr txBox="1"/>
          <p:nvPr/>
        </p:nvSpPr>
        <p:spPr>
          <a:xfrm>
            <a:off x="8598970" y="6403240"/>
            <a:ext cx="3532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>
                <a:solidFill>
                  <a:sysClr val="windowText" lastClr="000000"/>
                </a:solidFill>
              </a:rPr>
              <a:t>NEXT)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부분 별 설명은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3.2.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&gt;&gt;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87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0C024-206D-B592-7751-303CC0C10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3EB0C56-DFE2-A175-A749-2AE49E73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08" y="516155"/>
            <a:ext cx="4447492" cy="52090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F22DAB-5E42-9453-00AA-FDA9D05E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2C469-84AB-2558-4614-8FF2FFC6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17779" cy="472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3.2 </a:t>
            </a:r>
            <a:r>
              <a:rPr lang="ko-KR" altLang="en-US" b="1" dirty="0"/>
              <a:t>파일 정보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1600" dirty="0"/>
              <a:t>각 </a:t>
            </a:r>
            <a:r>
              <a:rPr lang="en-US" altLang="ko-KR" sz="1600" dirty="0"/>
              <a:t>JSON </a:t>
            </a:r>
            <a:r>
              <a:rPr lang="ko-KR" altLang="en-US" sz="1600" dirty="0"/>
              <a:t>파일의 기본 정보</a:t>
            </a: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3.2.1.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(문자열)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해당 JSON 파일과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페어링된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이미지 파일의 이름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"00003.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jpg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3.2.2.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(문자열)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해당 이미지와 관련된 요약 정보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latin typeface="Arial" panose="020B0604020202020204" pitchFamily="34" charset="0"/>
              </a:rPr>
              <a:t>순서도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목적이나 기능을 간략하게 설명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5CB15C-757C-F9D0-189A-51489E378F41}"/>
              </a:ext>
            </a:extLst>
          </p:cNvPr>
          <p:cNvSpPr/>
          <p:nvPr/>
        </p:nvSpPr>
        <p:spPr>
          <a:xfrm>
            <a:off x="7618788" y="711471"/>
            <a:ext cx="2928343" cy="421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6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6410</TotalTime>
  <Words>1549</Words>
  <Application>Microsoft Office PowerPoint</Application>
  <PresentationFormat>와이드스크린</PresentationFormat>
  <Paragraphs>303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 Unicode MS</vt:lpstr>
      <vt:lpstr>맑은 고딕</vt:lpstr>
      <vt:lpstr>Arial</vt:lpstr>
      <vt:lpstr>Wingdings</vt:lpstr>
      <vt:lpstr>Office 테마</vt:lpstr>
      <vt:lpstr>포장기 셸 개체</vt:lpstr>
      <vt:lpstr>패키지</vt:lpstr>
      <vt:lpstr>인포그래픽(순서도) 캡셔닝 데이터 규격서</vt:lpstr>
      <vt:lpstr>버전 정보</vt:lpstr>
      <vt:lpstr>1. 파일 정보</vt:lpstr>
      <vt:lpstr>1. 파일 정보</vt:lpstr>
      <vt:lpstr>2. 데이터의 타입</vt:lpstr>
      <vt:lpstr>2. 데이터의 타입</vt:lpstr>
      <vt:lpstr>3. JSON 파일 생성 규칙</vt:lpstr>
      <vt:lpstr>3. JSON 파일 생성 규칙</vt:lpstr>
      <vt:lpstr>3. JSON 파일 생성 규칙</vt:lpstr>
      <vt:lpstr>3. JSON 파일 생성 규칙</vt:lpstr>
      <vt:lpstr>3. JSON 파일 생성 규칙</vt:lpstr>
      <vt:lpstr>3. JSON 파일 생성 규칙</vt:lpstr>
      <vt:lpstr>3. JSON 파일 생성 규칙</vt:lpstr>
      <vt:lpstr>3. JSON 파일 생성 규칙</vt:lpstr>
      <vt:lpstr>3. JSON 파일 생성 규칙</vt:lpstr>
      <vt:lpstr>4. 예시</vt:lpstr>
      <vt:lpstr>4. 예시 JSON 파일</vt:lpstr>
      <vt:lpstr>4. 예시 JSON 파일</vt:lpstr>
      <vt:lpstr>4. 예시 JSON 파일</vt:lpstr>
      <vt:lpstr>4. 예시 JSON 파일</vt:lpstr>
      <vt:lpstr>4. 예시 JSON 파일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동현 김</dc:creator>
  <cp:lastModifiedBy>동현 김</cp:lastModifiedBy>
  <cp:revision>8</cp:revision>
  <dcterms:created xsi:type="dcterms:W3CDTF">2024-10-22T05:36:55Z</dcterms:created>
  <dcterms:modified xsi:type="dcterms:W3CDTF">2024-10-28T11:07:02Z</dcterms:modified>
</cp:coreProperties>
</file>