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292" r:id="rId4"/>
    <p:sldId id="299" r:id="rId5"/>
    <p:sldId id="294" r:id="rId6"/>
    <p:sldId id="297" r:id="rId7"/>
    <p:sldId id="298" r:id="rId8"/>
    <p:sldId id="301" r:id="rId9"/>
    <p:sldId id="293" r:id="rId10"/>
    <p:sldId id="295" r:id="rId11"/>
    <p:sldId id="296" r:id="rId12"/>
    <p:sldId id="30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AE8"/>
    <a:srgbClr val="DAB000"/>
    <a:srgbClr val="E6BA00"/>
    <a:srgbClr val="F2C400"/>
    <a:srgbClr val="FFCF00"/>
    <a:srgbClr val="003569"/>
    <a:srgbClr val="7DB249"/>
    <a:srgbClr val="D8E8C8"/>
    <a:srgbClr val="FBFBFB"/>
    <a:srgbClr val="669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072" autoAdjust="0"/>
  </p:normalViewPr>
  <p:slideViewPr>
    <p:cSldViewPr showGuides="1">
      <p:cViewPr varScale="1">
        <p:scale>
          <a:sx n="70" d="100"/>
          <a:sy n="70" d="100"/>
        </p:scale>
        <p:origin x="57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264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CFFC7-1F2F-41B2-878C-2593A41F747E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63925-6117-465E-9B60-3B357C0DC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2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AAF7-606A-47AF-A491-189DC1F2DE7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8F2-2448-428D-807B-D0A628B2C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7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AAF7-606A-47AF-A491-189DC1F2DE7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8F2-2448-428D-807B-D0A628B2C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2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AAF7-606A-47AF-A491-189DC1F2DE7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8F2-2448-428D-807B-D0A628B2C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1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AAF7-606A-47AF-A491-189DC1F2DE7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8F2-2448-428D-807B-D0A628B2C8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09600" y="1370011"/>
            <a:ext cx="10972800" cy="5181600"/>
          </a:xfrm>
          <a:prstGeom prst="rect">
            <a:avLst/>
          </a:prstGeom>
          <a:solidFill>
            <a:srgbClr val="37BAE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09600" y="152400"/>
            <a:ext cx="152400" cy="1066799"/>
          </a:xfrm>
          <a:prstGeom prst="rect">
            <a:avLst/>
          </a:prstGeom>
          <a:solidFill>
            <a:srgbClr val="37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152400"/>
            <a:ext cx="533400" cy="1066799"/>
          </a:xfrm>
          <a:prstGeom prst="rect">
            <a:avLst/>
          </a:prstGeom>
          <a:solidFill>
            <a:srgbClr val="37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6680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Franklin Gothic Heavy" panose="020B09030201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838200" y="1524000"/>
            <a:ext cx="10515600" cy="4876800"/>
          </a:xfrm>
          <a:prstGeom prst="rect">
            <a:avLst/>
          </a:prstGeom>
          <a:solidFill>
            <a:schemeClr val="bg1"/>
          </a:solidFill>
          <a:ln>
            <a:solidFill>
              <a:srgbClr val="37BA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52500" y="1676400"/>
            <a:ext cx="10248900" cy="45720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6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AAF7-606A-47AF-A491-189DC1F2DE7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8F2-2448-428D-807B-D0A628B2C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1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AAF7-606A-47AF-A491-189DC1F2DE7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8F2-2448-428D-807B-D0A628B2C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AAF7-606A-47AF-A491-189DC1F2DE7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8F2-2448-428D-807B-D0A628B2C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8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AAF7-606A-47AF-A491-189DC1F2DE7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8F2-2448-428D-807B-D0A628B2C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6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AAF7-606A-47AF-A491-189DC1F2DE7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8F2-2448-428D-807B-D0A628B2C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7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AAF7-606A-47AF-A491-189DC1F2DE7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8F2-2448-428D-807B-D0A628B2C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3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AAF7-606A-47AF-A491-189DC1F2DE7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8F2-2448-428D-807B-D0A628B2C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6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AAF7-606A-47AF-A491-189DC1F2DE7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48F2-2448-428D-807B-D0A628B2C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6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895600" y="0"/>
            <a:ext cx="9296400" cy="6858000"/>
          </a:xfrm>
          <a:prstGeom prst="rect">
            <a:avLst/>
          </a:prstGeom>
          <a:solidFill>
            <a:srgbClr val="37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52800" y="30480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8000" dirty="0" smtClean="0">
                <a:solidFill>
                  <a:schemeClr val="bg1"/>
                </a:solidFill>
                <a:latin typeface="Franklin Gothic Heavy" panose="020B0903020102020204" pitchFamily="34" charset="0"/>
                <a:ea typeface="휴먼둥근헤드라인" panose="02030504000101010101" pitchFamily="18" charset="-127"/>
              </a:rPr>
              <a:t>House Price</a:t>
            </a:r>
            <a:endParaRPr lang="ko-KR" altLang="en-US" sz="8000" dirty="0">
              <a:solidFill>
                <a:schemeClr val="bg1"/>
              </a:solidFill>
              <a:latin typeface="Franklin Gothic Heavy" panose="020B0903020102020204" pitchFamily="34" charset="0"/>
              <a:ea typeface="휴먼둥근헤드라인" panose="02030504000101010101" pitchFamily="18" charset="-127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3352800" y="5756275"/>
            <a:ext cx="8534400" cy="588962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r>
              <a:rPr lang="ko-KR" altLang="en-US" b="1" dirty="0" smtClean="0">
                <a:solidFill>
                  <a:schemeClr val="bg1"/>
                </a:solidFill>
              </a:rPr>
              <a:t>팀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장동익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장환승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조영수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65998" y="0"/>
            <a:ext cx="153402" cy="6858000"/>
          </a:xfrm>
          <a:prstGeom prst="rect">
            <a:avLst/>
          </a:prstGeom>
          <a:solidFill>
            <a:srgbClr val="37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Hello Kaggle! 캐글이 처음인 분들을 위한 캐글 가이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1905000" cy="73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LightGBM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52500" y="1676400"/>
            <a:ext cx="102489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err="1" smtClean="0"/>
              <a:t>LightGBM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/>
              <a:t>l</a:t>
            </a:r>
            <a:r>
              <a:rPr lang="en-US" altLang="ko-KR" sz="2000" dirty="0" err="1" smtClean="0"/>
              <a:t>earning_rate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학습률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 smtClean="0"/>
              <a:t>max_depth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트리의</a:t>
            </a:r>
            <a:r>
              <a:rPr lang="ko-KR" altLang="en-US" sz="2000" dirty="0" smtClean="0"/>
              <a:t> 최대 깊이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b</a:t>
            </a:r>
            <a:r>
              <a:rPr lang="en-US" altLang="ko-KR" sz="2000" dirty="0" smtClean="0"/>
              <a:t>oosting : </a:t>
            </a:r>
            <a:r>
              <a:rPr lang="ko-KR" altLang="en-US" sz="2000" dirty="0" smtClean="0"/>
              <a:t>실행하고자 하는 알고리즘의 타입 정의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gdbt</a:t>
            </a:r>
            <a:r>
              <a:rPr lang="en-US" altLang="ko-KR" sz="2000" dirty="0" smtClean="0"/>
              <a:t> : </a:t>
            </a:r>
            <a:r>
              <a:rPr lang="en-US" altLang="ko-KR" sz="2000" dirty="0"/>
              <a:t>Traditional Gradient Boosting Decision Tree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o</a:t>
            </a:r>
            <a:r>
              <a:rPr lang="en-US" altLang="ko-KR" sz="2000" dirty="0" smtClean="0"/>
              <a:t>bjective : </a:t>
            </a:r>
            <a:r>
              <a:rPr lang="ko-KR" altLang="en-US" sz="2000" dirty="0" smtClean="0"/>
              <a:t>문제 정의</a:t>
            </a:r>
            <a:r>
              <a:rPr lang="en-US" altLang="ko-KR" sz="2000" dirty="0" smtClean="0"/>
              <a:t>(</a:t>
            </a:r>
            <a:r>
              <a:rPr lang="ko-KR" altLang="en-US" sz="2000" smtClean="0"/>
              <a:t>분류 문제인지 회귀 문제인지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m</a:t>
            </a:r>
            <a:r>
              <a:rPr lang="en-US" altLang="ko-KR" sz="2000" dirty="0" smtClean="0"/>
              <a:t>etric : </a:t>
            </a:r>
            <a:r>
              <a:rPr lang="ko-KR" altLang="en-US" sz="2000" dirty="0" smtClean="0"/>
              <a:t>모델을 구현할 때 손실함수 정의</a:t>
            </a:r>
            <a:r>
              <a:rPr lang="en-US" altLang="ko-KR" sz="20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err="1"/>
              <a:t>n</a:t>
            </a:r>
            <a:r>
              <a:rPr lang="en-US" altLang="ko-KR" sz="2000" dirty="0" err="1" smtClean="0"/>
              <a:t>um_leaves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하나의 </a:t>
            </a:r>
            <a:r>
              <a:rPr lang="ko-KR" altLang="en-US" sz="2000" dirty="0" err="1" smtClean="0"/>
              <a:t>트리가</a:t>
            </a:r>
            <a:r>
              <a:rPr lang="ko-KR" altLang="en-US" sz="2000" dirty="0" smtClean="0"/>
              <a:t> 가질 수 있는 최대 </a:t>
            </a:r>
            <a:r>
              <a:rPr lang="ko-KR" altLang="en-US" sz="2000" dirty="0" err="1" smtClean="0"/>
              <a:t>리프</a:t>
            </a:r>
            <a:r>
              <a:rPr lang="ko-KR" altLang="en-US" sz="2000" dirty="0" smtClean="0"/>
              <a:t> 개수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/>
              <a:t>f</a:t>
            </a:r>
            <a:r>
              <a:rPr lang="en-US" altLang="ko-KR" sz="2000" dirty="0" err="1" smtClean="0"/>
              <a:t>eature_fraction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트리를</a:t>
            </a:r>
            <a:r>
              <a:rPr lang="ko-KR" altLang="en-US" sz="2000" dirty="0" smtClean="0"/>
              <a:t> 학습할 때마다 선택하는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의 비율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/>
              <a:t>b</a:t>
            </a:r>
            <a:r>
              <a:rPr lang="en-US" altLang="ko-KR" sz="2000" dirty="0" err="1" smtClean="0"/>
              <a:t>agging_fraction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데이터의 샘플 크기 제어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/>
              <a:t>b</a:t>
            </a:r>
            <a:r>
              <a:rPr lang="en-US" altLang="ko-KR" sz="2000" dirty="0" err="1" smtClean="0"/>
              <a:t>agging_freq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데이터의 새 샘플이 만들어지는 빈도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0887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LightGBM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 err="1"/>
              <a:t>파라미터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2514600"/>
            <a:ext cx="75914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4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RMSE : 0.14884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5600"/>
            <a:ext cx="8496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2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67000" y="1905000"/>
            <a:ext cx="654286" cy="654286"/>
          </a:xfrm>
          <a:prstGeom prst="rect">
            <a:avLst/>
          </a:prstGeom>
          <a:solidFill>
            <a:srgbClr val="37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41743" y="1935777"/>
            <a:ext cx="304800" cy="584775"/>
          </a:xfrm>
          <a:prstGeom prst="rect">
            <a:avLst/>
          </a:prstGeom>
          <a:solidFill>
            <a:srgbClr val="37BA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0" y="1905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Franklin Gothic Heavy" panose="020B0903020102020204" pitchFamily="34" charset="0"/>
              </a:rPr>
              <a:t>House Price</a:t>
            </a:r>
            <a:endParaRPr lang="ko-KR" altLang="en-US" sz="3600" dirty="0">
              <a:latin typeface="Franklin Gothic Heavy" panose="020B09030201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7000" y="3064626"/>
            <a:ext cx="654286" cy="654286"/>
          </a:xfrm>
          <a:prstGeom prst="rect">
            <a:avLst/>
          </a:prstGeom>
          <a:solidFill>
            <a:srgbClr val="37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1743" y="3095559"/>
            <a:ext cx="304800" cy="584775"/>
          </a:xfrm>
          <a:prstGeom prst="rect">
            <a:avLst/>
          </a:prstGeom>
          <a:solidFill>
            <a:srgbClr val="37BA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00" y="306462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Franklin Gothic Heavy" panose="020B0903020102020204" pitchFamily="34" charset="0"/>
              </a:rPr>
              <a:t>Data Preprocessing</a:t>
            </a:r>
            <a:endParaRPr lang="ko-KR" altLang="en-US" sz="3600" dirty="0">
              <a:latin typeface="Franklin Gothic Heavy" panose="020B09030201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13243" y="1905000"/>
            <a:ext cx="152400" cy="654286"/>
          </a:xfrm>
          <a:prstGeom prst="rect">
            <a:avLst/>
          </a:prstGeom>
          <a:solidFill>
            <a:srgbClr val="37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13243" y="3064626"/>
            <a:ext cx="152400" cy="654286"/>
          </a:xfrm>
          <a:prstGeom prst="rect">
            <a:avLst/>
          </a:prstGeom>
          <a:solidFill>
            <a:srgbClr val="37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67000" y="4277063"/>
            <a:ext cx="654286" cy="654286"/>
          </a:xfrm>
          <a:prstGeom prst="rect">
            <a:avLst/>
          </a:prstGeom>
          <a:solidFill>
            <a:srgbClr val="37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1743" y="4307996"/>
            <a:ext cx="304800" cy="584775"/>
          </a:xfrm>
          <a:prstGeom prst="rect">
            <a:avLst/>
          </a:prstGeom>
          <a:solidFill>
            <a:srgbClr val="37BA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422425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Franklin Gothic Heavy" panose="020B0903020102020204" pitchFamily="34" charset="0"/>
              </a:rPr>
              <a:t>Model (</a:t>
            </a:r>
            <a:r>
              <a:rPr lang="en-US" altLang="ko-KR" sz="3600" dirty="0" smtClean="0">
                <a:latin typeface="Franklin Gothic Heavy" panose="020B0903020102020204" pitchFamily="34" charset="0"/>
              </a:rPr>
              <a:t>Light GBM)</a:t>
            </a:r>
            <a:endParaRPr lang="ko-KR" altLang="en-US" sz="3600" dirty="0">
              <a:latin typeface="Franklin Gothic Heavy" panose="020B09030201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13243" y="4277063"/>
            <a:ext cx="152400" cy="654286"/>
          </a:xfrm>
          <a:prstGeom prst="rect">
            <a:avLst/>
          </a:prstGeom>
          <a:solidFill>
            <a:srgbClr val="37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67000" y="5383879"/>
            <a:ext cx="654286" cy="654286"/>
          </a:xfrm>
          <a:prstGeom prst="rect">
            <a:avLst/>
          </a:prstGeom>
          <a:solidFill>
            <a:srgbClr val="37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1743" y="5414812"/>
            <a:ext cx="304800" cy="584775"/>
          </a:xfrm>
          <a:prstGeom prst="rect">
            <a:avLst/>
          </a:prstGeom>
          <a:solidFill>
            <a:srgbClr val="37BA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0" y="538387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Franklin Gothic Heavy" panose="020B0903020102020204" pitchFamily="34" charset="0"/>
              </a:rPr>
              <a:t>Result</a:t>
            </a:r>
            <a:endParaRPr lang="ko-KR" altLang="en-US" sz="3600" dirty="0">
              <a:latin typeface="Franklin Gothic Heavy" panose="020B09030201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43" y="5383879"/>
            <a:ext cx="152400" cy="654286"/>
          </a:xfrm>
          <a:prstGeom prst="rect">
            <a:avLst/>
          </a:prstGeom>
          <a:solidFill>
            <a:srgbClr val="37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House Price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House Price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주택의 </a:t>
            </a:r>
            <a:r>
              <a:rPr lang="ko-KR" altLang="en-US" dirty="0"/>
              <a:t>거의 모든 측면을 설명하는 </a:t>
            </a:r>
            <a:r>
              <a:rPr lang="en-US" altLang="ko-KR" dirty="0"/>
              <a:t>79 </a:t>
            </a:r>
            <a:r>
              <a:rPr lang="ko-KR" altLang="en-US" dirty="0"/>
              <a:t>개의 설명 </a:t>
            </a:r>
            <a:r>
              <a:rPr lang="ko-KR" altLang="en-US" dirty="0" smtClean="0"/>
              <a:t>변수가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주어지며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이들을 토대로 각 주택의 최종 </a:t>
            </a:r>
            <a:r>
              <a:rPr lang="ko-KR" altLang="en-US" dirty="0"/>
              <a:t>가격을 </a:t>
            </a:r>
            <a:r>
              <a:rPr lang="ko-KR" altLang="en-US" dirty="0" smtClean="0"/>
              <a:t>예측하는 문제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사용 </a:t>
            </a:r>
            <a:r>
              <a:rPr lang="ko-KR" altLang="en-US" dirty="0" smtClean="0"/>
              <a:t>변수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/>
              <a:t>'</a:t>
            </a:r>
            <a:r>
              <a:rPr lang="en-US" altLang="ko-KR" dirty="0" err="1"/>
              <a:t>OverallQual</a:t>
            </a:r>
            <a:r>
              <a:rPr lang="en-US" altLang="ko-KR" dirty="0"/>
              <a:t>', '</a:t>
            </a:r>
            <a:r>
              <a:rPr lang="en-US" altLang="ko-KR" dirty="0" err="1"/>
              <a:t>YearBuilt</a:t>
            </a:r>
            <a:r>
              <a:rPr lang="en-US" altLang="ko-KR" dirty="0"/>
              <a:t>', '</a:t>
            </a:r>
            <a:r>
              <a:rPr lang="en-US" altLang="ko-KR" dirty="0" err="1"/>
              <a:t>YearRemodAdd</a:t>
            </a:r>
            <a:r>
              <a:rPr lang="en-US" altLang="ko-KR" dirty="0"/>
              <a:t>', '</a:t>
            </a:r>
            <a:r>
              <a:rPr lang="en-US" altLang="ko-KR" dirty="0" err="1"/>
              <a:t>MasVnrArea</a:t>
            </a:r>
            <a:r>
              <a:rPr lang="en-US" altLang="ko-KR" dirty="0"/>
              <a:t>', 'TotalBsmtSF','1stFlrSF', '</a:t>
            </a:r>
            <a:r>
              <a:rPr lang="en-US" altLang="ko-KR" dirty="0" err="1"/>
              <a:t>GrLivArea</a:t>
            </a:r>
            <a:r>
              <a:rPr lang="en-US" altLang="ko-KR" dirty="0"/>
              <a:t>', '</a:t>
            </a:r>
            <a:r>
              <a:rPr lang="en-US" altLang="ko-KR" dirty="0" err="1"/>
              <a:t>FullBath</a:t>
            </a:r>
            <a:r>
              <a:rPr lang="en-US" altLang="ko-KR" dirty="0"/>
              <a:t>', '</a:t>
            </a:r>
            <a:r>
              <a:rPr lang="en-US" altLang="ko-KR" dirty="0" err="1"/>
              <a:t>TotRmsAbvGrd</a:t>
            </a:r>
            <a:r>
              <a:rPr lang="en-US" altLang="ko-KR" dirty="0"/>
              <a:t>', 'Fireplaces','</a:t>
            </a:r>
            <a:r>
              <a:rPr lang="en-US" altLang="ko-KR" dirty="0" err="1"/>
              <a:t>GarageYrBlt</a:t>
            </a:r>
            <a:r>
              <a:rPr lang="en-US" altLang="ko-KR" dirty="0"/>
              <a:t>', '</a:t>
            </a:r>
            <a:r>
              <a:rPr lang="en-US" altLang="ko-KR" dirty="0" err="1"/>
              <a:t>GarageCars</a:t>
            </a:r>
            <a:r>
              <a:rPr lang="en-US" altLang="ko-KR" dirty="0"/>
              <a:t>',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GarageArea</a:t>
            </a:r>
            <a:r>
              <a:rPr lang="en-US" altLang="ko-KR" dirty="0" smtClean="0"/>
              <a:t>‘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Target Column : '</a:t>
            </a:r>
            <a:r>
              <a:rPr lang="en-US" altLang="ko-KR" dirty="0" err="1" smtClean="0"/>
              <a:t>SalePrice</a:t>
            </a:r>
            <a:r>
              <a:rPr lang="en-US" altLang="ko-KR" dirty="0"/>
              <a:t>'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8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House Price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사용 변수 목록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sz="1500" b="1" dirty="0" err="1"/>
              <a:t>OverallQual</a:t>
            </a:r>
            <a:r>
              <a:rPr lang="en-US" altLang="ko-KR" sz="1500" b="1" dirty="0"/>
              <a:t> : </a:t>
            </a:r>
            <a:r>
              <a:rPr lang="ko-KR" altLang="en-US" sz="1500" dirty="0"/>
              <a:t>전체적인 소재와 마감의 </a:t>
            </a:r>
            <a:r>
              <a:rPr lang="ko-KR" altLang="en-US" sz="1500" dirty="0" err="1"/>
              <a:t>퀄리티</a:t>
            </a:r>
            <a:endParaRPr lang="ko-KR" altLang="en-US" sz="1500" dirty="0"/>
          </a:p>
          <a:p>
            <a:pPr lvl="1">
              <a:lnSpc>
                <a:spcPct val="110000"/>
              </a:lnSpc>
            </a:pPr>
            <a:r>
              <a:rPr lang="en-US" altLang="ko-KR" sz="1500" b="1" dirty="0" err="1"/>
              <a:t>YearBuilt</a:t>
            </a:r>
            <a:r>
              <a:rPr lang="en-US" altLang="ko-KR" sz="1500" b="1" dirty="0"/>
              <a:t> : </a:t>
            </a:r>
            <a:r>
              <a:rPr lang="ko-KR" altLang="en-US" sz="1500" dirty="0"/>
              <a:t>최초 건설 날짜</a:t>
            </a:r>
          </a:p>
          <a:p>
            <a:pPr lvl="1">
              <a:lnSpc>
                <a:spcPct val="110000"/>
              </a:lnSpc>
            </a:pPr>
            <a:r>
              <a:rPr lang="en-US" altLang="ko-KR" sz="1500" b="1" dirty="0" err="1"/>
              <a:t>YearRemodAdd</a:t>
            </a:r>
            <a:r>
              <a:rPr lang="en-US" altLang="ko-KR" sz="1500" b="1" dirty="0"/>
              <a:t> : </a:t>
            </a:r>
            <a:r>
              <a:rPr lang="ko-KR" altLang="en-US" sz="1500" dirty="0" err="1"/>
              <a:t>리모델링</a:t>
            </a:r>
            <a:r>
              <a:rPr lang="ko-KR" altLang="en-US" sz="1500" dirty="0"/>
              <a:t> 된 날짜</a:t>
            </a:r>
          </a:p>
          <a:p>
            <a:pPr lvl="1">
              <a:lnSpc>
                <a:spcPct val="110000"/>
              </a:lnSpc>
            </a:pPr>
            <a:r>
              <a:rPr lang="en-US" altLang="ko-KR" sz="1500" b="1" dirty="0" err="1"/>
              <a:t>MasVnrArea</a:t>
            </a:r>
            <a:r>
              <a:rPr lang="en-US" altLang="ko-KR" sz="1500" b="1" dirty="0"/>
              <a:t> :</a:t>
            </a:r>
            <a:r>
              <a:rPr lang="ko-KR" altLang="en-US" sz="1500" dirty="0"/>
              <a:t> 석조 베니어 영역 </a:t>
            </a:r>
            <a:r>
              <a:rPr lang="en-US" altLang="ko-KR" sz="1500" dirty="0"/>
              <a:t>(feet </a:t>
            </a:r>
            <a:r>
              <a:rPr lang="ko-KR" altLang="en-US" sz="1500" dirty="0"/>
              <a:t>제곱</a:t>
            </a:r>
            <a:r>
              <a:rPr lang="en-US" altLang="ko-KR" sz="1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1500" b="1" dirty="0" err="1"/>
              <a:t>TotalBsmtSF</a:t>
            </a:r>
            <a:r>
              <a:rPr lang="en-US" altLang="ko-KR" sz="1500" b="1" dirty="0"/>
              <a:t> : </a:t>
            </a:r>
            <a:r>
              <a:rPr lang="ko-KR" altLang="en-US" sz="1500" dirty="0"/>
              <a:t>지하실의 총 면적 </a:t>
            </a:r>
            <a:r>
              <a:rPr lang="en-US" altLang="ko-KR" sz="1500" dirty="0"/>
              <a:t>(feet </a:t>
            </a:r>
            <a:r>
              <a:rPr lang="ko-KR" altLang="en-US" sz="1500" dirty="0"/>
              <a:t>제곱</a:t>
            </a:r>
            <a:r>
              <a:rPr lang="en-US" altLang="ko-KR" sz="1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1500" b="1" dirty="0"/>
              <a:t>1stFlrSF : </a:t>
            </a:r>
            <a:r>
              <a:rPr lang="en-US" altLang="ko-KR" sz="1500" dirty="0"/>
              <a:t>1</a:t>
            </a:r>
            <a:r>
              <a:rPr lang="ko-KR" altLang="en-US" sz="1500" dirty="0"/>
              <a:t>층 면적 </a:t>
            </a:r>
            <a:r>
              <a:rPr lang="en-US" altLang="ko-KR" sz="1500" dirty="0"/>
              <a:t>(feet </a:t>
            </a:r>
            <a:r>
              <a:rPr lang="ko-KR" altLang="en-US" sz="1500" dirty="0"/>
              <a:t>제곱</a:t>
            </a:r>
            <a:r>
              <a:rPr lang="en-US" altLang="ko-KR" sz="1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1500" b="1" dirty="0" err="1"/>
              <a:t>GrLivArea</a:t>
            </a:r>
            <a:r>
              <a:rPr lang="en-US" altLang="ko-KR" sz="1500" b="1" dirty="0"/>
              <a:t> : </a:t>
            </a:r>
            <a:r>
              <a:rPr lang="ko-KR" altLang="en-US" sz="1500" dirty="0"/>
              <a:t>지상 주거 면적 </a:t>
            </a:r>
            <a:r>
              <a:rPr lang="en-US" altLang="ko-KR" sz="1500" dirty="0"/>
              <a:t>(feet </a:t>
            </a:r>
            <a:r>
              <a:rPr lang="ko-KR" altLang="en-US" sz="1500" dirty="0"/>
              <a:t>제곱</a:t>
            </a:r>
            <a:r>
              <a:rPr lang="en-US" altLang="ko-KR" sz="1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1500" b="1" dirty="0" err="1"/>
              <a:t>FullBath</a:t>
            </a:r>
            <a:r>
              <a:rPr lang="en-US" altLang="ko-KR" sz="1500" b="1" dirty="0"/>
              <a:t> : </a:t>
            </a:r>
            <a:r>
              <a:rPr lang="ko-KR" altLang="en-US" sz="1500" dirty="0"/>
              <a:t>욕조</a:t>
            </a:r>
            <a:r>
              <a:rPr lang="en-US" altLang="ko-KR" sz="1500" dirty="0"/>
              <a:t>, </a:t>
            </a:r>
            <a:r>
              <a:rPr lang="ko-KR" altLang="en-US" sz="1500" dirty="0"/>
              <a:t>화장실</a:t>
            </a:r>
            <a:r>
              <a:rPr lang="en-US" altLang="ko-KR" sz="1500" dirty="0"/>
              <a:t>, </a:t>
            </a:r>
            <a:r>
              <a:rPr lang="ko-KR" altLang="en-US" sz="1500" dirty="0"/>
              <a:t>세면대가 모두 갖춰진 지상 화장실 수</a:t>
            </a:r>
          </a:p>
          <a:p>
            <a:pPr lvl="1">
              <a:lnSpc>
                <a:spcPct val="110000"/>
              </a:lnSpc>
            </a:pPr>
            <a:r>
              <a:rPr lang="en-US" altLang="ko-KR" sz="1500" b="1" dirty="0" err="1"/>
              <a:t>TotRmsAbvGrd</a:t>
            </a:r>
            <a:r>
              <a:rPr lang="en-US" altLang="ko-KR" sz="1500" b="1" dirty="0"/>
              <a:t> : </a:t>
            </a:r>
            <a:r>
              <a:rPr lang="ko-KR" altLang="en-US" sz="1500" dirty="0"/>
              <a:t>화장실을 제외한 총 지상 방의 수</a:t>
            </a:r>
          </a:p>
          <a:p>
            <a:pPr lvl="1">
              <a:lnSpc>
                <a:spcPct val="110000"/>
              </a:lnSpc>
            </a:pPr>
            <a:r>
              <a:rPr lang="en-US" altLang="ko-KR" sz="1500" b="1" dirty="0"/>
              <a:t>Fireplaces : </a:t>
            </a:r>
            <a:r>
              <a:rPr lang="ko-KR" altLang="en-US" sz="1500" dirty="0"/>
              <a:t>벽난로 수</a:t>
            </a:r>
          </a:p>
          <a:p>
            <a:pPr lvl="1">
              <a:lnSpc>
                <a:spcPct val="110000"/>
              </a:lnSpc>
            </a:pPr>
            <a:r>
              <a:rPr lang="en-US" altLang="ko-KR" sz="1500" b="1" dirty="0" err="1"/>
              <a:t>GarageYrBlt</a:t>
            </a:r>
            <a:r>
              <a:rPr lang="en-US" altLang="ko-KR" sz="1500" b="1" dirty="0"/>
              <a:t> : </a:t>
            </a:r>
            <a:r>
              <a:rPr lang="ko-KR" altLang="en-US" sz="1500" dirty="0"/>
              <a:t>차고가 지어진 년도</a:t>
            </a:r>
          </a:p>
          <a:p>
            <a:pPr lvl="1">
              <a:lnSpc>
                <a:spcPct val="110000"/>
              </a:lnSpc>
            </a:pPr>
            <a:r>
              <a:rPr lang="en-US" altLang="ko-KR" sz="1500" b="1" dirty="0" err="1"/>
              <a:t>GarageCars</a:t>
            </a:r>
            <a:r>
              <a:rPr lang="en-US" altLang="ko-KR" sz="1500" b="1" dirty="0"/>
              <a:t> : </a:t>
            </a:r>
            <a:r>
              <a:rPr lang="ko-KR" altLang="en-US" sz="1500" dirty="0"/>
              <a:t>차고의 수용 가능한 차량 수</a:t>
            </a:r>
          </a:p>
          <a:p>
            <a:pPr lvl="1">
              <a:lnSpc>
                <a:spcPct val="110000"/>
              </a:lnSpc>
            </a:pPr>
            <a:r>
              <a:rPr lang="en-US" altLang="ko-KR" sz="1500" b="1" dirty="0" err="1"/>
              <a:t>GarageArea</a:t>
            </a:r>
            <a:r>
              <a:rPr lang="en-US" altLang="ko-KR" sz="1500" b="1" dirty="0"/>
              <a:t> : </a:t>
            </a:r>
            <a:r>
              <a:rPr lang="ko-KR" altLang="en-US" sz="1500" dirty="0"/>
              <a:t>차고의 면적 </a:t>
            </a:r>
            <a:r>
              <a:rPr lang="en-US" altLang="ko-KR" sz="1500" dirty="0"/>
              <a:t>(feet </a:t>
            </a:r>
            <a:r>
              <a:rPr lang="ko-KR" altLang="en-US" sz="1500" dirty="0"/>
              <a:t>제곱</a:t>
            </a:r>
            <a:r>
              <a:rPr lang="en-US" altLang="ko-KR" sz="1500" dirty="0"/>
              <a:t>)</a:t>
            </a:r>
          </a:p>
          <a:p>
            <a:pPr lvl="1">
              <a:lnSpc>
                <a:spcPct val="11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67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Preprocessing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데이터 전체 구조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총 </a:t>
            </a:r>
            <a:r>
              <a:rPr lang="en-US" altLang="ko-KR" dirty="0" smtClean="0"/>
              <a:t>1460</a:t>
            </a:r>
            <a:r>
              <a:rPr lang="ko-KR" altLang="en-US" dirty="0" smtClean="0"/>
              <a:t>개의 행과 </a:t>
            </a:r>
            <a:r>
              <a:rPr lang="en-US" altLang="ko-KR" dirty="0" smtClean="0"/>
              <a:t>81</a:t>
            </a:r>
            <a:r>
              <a:rPr lang="ko-KR" altLang="en-US" dirty="0" smtClean="0"/>
              <a:t>개의 열로 이루어진 데이터 집합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Target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SalePrice</a:t>
            </a:r>
            <a:r>
              <a:rPr lang="en-US" altLang="ko-KR" dirty="0" smtClean="0"/>
              <a:t>’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9972BCC-DFC9-4DD7-BEEC-8669FD37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60" y="3542015"/>
            <a:ext cx="7634280" cy="2438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56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Preprocessing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카테고리 변수 전부 제외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상관계수가 </a:t>
            </a:r>
            <a:r>
              <a:rPr lang="en-US" altLang="ko-KR" dirty="0" smtClean="0"/>
              <a:t>0.4</a:t>
            </a:r>
            <a:r>
              <a:rPr lang="ko-KR" altLang="en-US" dirty="0" smtClean="0"/>
              <a:t>보다 큰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만 추출하여 사용</a:t>
            </a:r>
            <a:endParaRPr lang="en-US" altLang="ko-KR" dirty="0" smtClean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1CCA166-A871-480D-9268-6A006981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39472"/>
            <a:ext cx="4876800" cy="1149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553200" y="3124200"/>
            <a:ext cx="4628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_</a:t>
            </a:r>
            <a:r>
              <a:rPr lang="en-US" altLang="ko-KR" sz="2000" dirty="0" err="1"/>
              <a:t>corr</a:t>
            </a:r>
            <a:r>
              <a:rPr lang="en-US" altLang="ko-KR" sz="2000" dirty="0"/>
              <a:t> : </a:t>
            </a:r>
            <a:r>
              <a:rPr lang="en-US" altLang="ko-KR" sz="2000" dirty="0" smtClean="0"/>
              <a:t>train data</a:t>
            </a:r>
            <a:r>
              <a:rPr lang="ko-KR" altLang="en-US" sz="2000" dirty="0" smtClean="0"/>
              <a:t>의 상관계수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selected_feature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en-US" altLang="ko-KR" sz="2000" dirty="0" err="1"/>
              <a:t>SalePrice</a:t>
            </a:r>
            <a:r>
              <a:rPr lang="en-US" altLang="ko-KR" sz="2000" dirty="0"/>
              <a:t>’</a:t>
            </a:r>
            <a:r>
              <a:rPr lang="ko-KR" altLang="en-US" sz="2000" dirty="0"/>
              <a:t>와의 상관계수가 </a:t>
            </a:r>
            <a:r>
              <a:rPr lang="en-US" altLang="ko-KR" sz="2000" dirty="0" smtClean="0"/>
              <a:t>0.4</a:t>
            </a:r>
            <a:r>
              <a:rPr lang="ko-KR" altLang="en-US" sz="2000" dirty="0" smtClean="0"/>
              <a:t>보다 큰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list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_train : </a:t>
            </a:r>
            <a:r>
              <a:rPr lang="en-US" altLang="ko-KR" sz="2000" dirty="0" err="1" smtClean="0"/>
              <a:t>selected_feature</a:t>
            </a:r>
            <a:r>
              <a:rPr lang="ko-KR" altLang="en-US" sz="2000" dirty="0" smtClean="0"/>
              <a:t>에서 </a:t>
            </a:r>
            <a:r>
              <a:rPr lang="ko-KR" altLang="en-US" sz="2000" dirty="0"/>
              <a:t>선택한 </a:t>
            </a:r>
            <a:r>
              <a:rPr lang="en-US" altLang="ko-KR" sz="2000" dirty="0"/>
              <a:t>feature</a:t>
            </a:r>
            <a:r>
              <a:rPr lang="ko-KR" altLang="en-US" sz="2000" dirty="0"/>
              <a:t>에 대한 데이터만 선택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target : </a:t>
            </a:r>
            <a:r>
              <a:rPr lang="ko-KR" altLang="en-US" sz="2000" dirty="0" err="1"/>
              <a:t>타겟변수인</a:t>
            </a: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en-US" altLang="ko-KR" sz="2000" dirty="0" err="1"/>
              <a:t>SalePrice</a:t>
            </a:r>
            <a:r>
              <a:rPr lang="en-US" altLang="ko-KR" sz="2000" dirty="0"/>
              <a:t>’ </a:t>
            </a:r>
            <a:r>
              <a:rPr lang="ko-KR" altLang="en-US" sz="2000" dirty="0"/>
              <a:t>열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train_df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타겟변수를</a:t>
            </a:r>
            <a:r>
              <a:rPr lang="ko-KR" altLang="en-US" sz="2000" dirty="0"/>
              <a:t> 제외한 나머지 </a:t>
            </a:r>
            <a:r>
              <a:rPr lang="en-US" altLang="ko-KR" sz="2000" dirty="0"/>
              <a:t>feature</a:t>
            </a:r>
            <a:r>
              <a:rPr lang="ko-KR" altLang="en-US" sz="2000" dirty="0"/>
              <a:t>을 포함한 </a:t>
            </a:r>
            <a:r>
              <a:rPr lang="ko-KR" altLang="en-US" sz="2000" dirty="0" smtClean="0"/>
              <a:t>훈련 데이터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574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Preprocessing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데이터 전처리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수치형</a:t>
            </a:r>
            <a:r>
              <a:rPr lang="ko-KR" altLang="en-US" dirty="0" smtClean="0"/>
              <a:t> 변수에서 </a:t>
            </a:r>
            <a:r>
              <a:rPr lang="ko-KR" altLang="en-US" dirty="0" err="1" smtClean="0"/>
              <a:t>결측치는</a:t>
            </a:r>
            <a:r>
              <a:rPr lang="ko-KR" altLang="en-US" dirty="0" smtClean="0"/>
              <a:t> 평균값으로 대체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정규화를 통해 각 </a:t>
            </a:r>
            <a:r>
              <a:rPr lang="en-US" altLang="ko-KR" dirty="0"/>
              <a:t>feature scaling</a:t>
            </a:r>
            <a:endParaRPr lang="en-US" altLang="ko-KR" dirty="0" smtClean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96A10C2-A812-4A39-960E-B3BA3CAF9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87"/>
          <a:stretch/>
        </p:blipFill>
        <p:spPr>
          <a:xfrm>
            <a:off x="1828800" y="3733800"/>
            <a:ext cx="2533650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BAC927C-002E-4DE3-9517-5C757938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73" y="4524375"/>
            <a:ext cx="465772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73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LigntGBM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모델을 이용하여 학습 진행</a:t>
            </a:r>
            <a:endParaRPr lang="en-US" altLang="ko-KR" dirty="0" smtClean="0"/>
          </a:p>
          <a:p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을 위해 </a:t>
            </a:r>
            <a:r>
              <a:rPr lang="en-US" altLang="ko-KR" dirty="0"/>
              <a:t>valid dataset </a:t>
            </a:r>
            <a:r>
              <a:rPr lang="ko-KR" altLang="en-US" dirty="0"/>
              <a:t>을 나눠 학습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4568C63-4083-4AB7-8CCA-2B3D0FDD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380120"/>
            <a:ext cx="9486900" cy="116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83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LightGBM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660337"/>
            <a:ext cx="3297836" cy="1152865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660337"/>
            <a:ext cx="4191000" cy="1327235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952500" y="1676400"/>
            <a:ext cx="102489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err="1" smtClean="0"/>
              <a:t>LightGBM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대표적인 </a:t>
            </a:r>
            <a:r>
              <a:rPr lang="ko-KR" altLang="en-US" dirty="0" err="1" smtClean="0"/>
              <a:t>부스팅</a:t>
            </a:r>
            <a:r>
              <a:rPr lang="ko-KR" altLang="en-US" dirty="0" smtClean="0"/>
              <a:t> 앙상블 기법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/>
              <a:t>다른 모델보다 메모리를 적게 차지하고 훨씬 빠르다는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최대 </a:t>
            </a:r>
            <a:r>
              <a:rPr lang="ko-KR" altLang="en-US" dirty="0" err="1" smtClean="0"/>
              <a:t>손실값을</a:t>
            </a:r>
            <a:r>
              <a:rPr lang="ko-KR" altLang="en-US" dirty="0" smtClean="0"/>
              <a:t> 갖는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중심으로 계속해서 분할하는 </a:t>
            </a:r>
            <a:r>
              <a:rPr lang="ko-KR" altLang="en-US" dirty="0" err="1" smtClean="0"/>
              <a:t>리프</a:t>
            </a:r>
            <a:r>
              <a:rPr lang="ko-KR" altLang="en-US" dirty="0" smtClean="0"/>
              <a:t> 중심 트리 분할</a:t>
            </a:r>
            <a:r>
              <a:rPr lang="en-US" altLang="ko-KR" dirty="0" smtClean="0"/>
              <a:t>(leaf-wise)</a:t>
            </a:r>
            <a:r>
              <a:rPr lang="ko-KR" altLang="en-US" dirty="0" smtClean="0"/>
              <a:t>기법 사용</a:t>
            </a:r>
            <a:r>
              <a:rPr lang="en-US" altLang="ko-KR" dirty="0" smtClean="0"/>
              <a:t> 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일반적인 </a:t>
            </a:r>
            <a:r>
              <a:rPr lang="en-US" altLang="ko-KR" dirty="0" smtClean="0"/>
              <a:t>GBM(Gradient Boosting Methods)</a:t>
            </a:r>
            <a:r>
              <a:rPr lang="ko-KR" altLang="en-US" dirty="0" smtClean="0"/>
              <a:t>은 균형 트리 분할</a:t>
            </a:r>
            <a:r>
              <a:rPr lang="en-US" altLang="ko-KR" dirty="0" smtClean="0"/>
              <a:t>(level-wise) </a:t>
            </a:r>
            <a:r>
              <a:rPr lang="ko-KR" altLang="en-US" dirty="0" smtClean="0"/>
              <a:t>방식을 사용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019300" y="6041802"/>
            <a:ext cx="226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일반적인 </a:t>
            </a:r>
            <a:r>
              <a:rPr lang="en-US" altLang="ko-KR" dirty="0" smtClean="0"/>
              <a:t>GBM&gt;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78593" y="6053470"/>
            <a:ext cx="226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LightGBM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21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5658</TotalTime>
  <Words>339</Words>
  <Application>Microsoft Office PowerPoint</Application>
  <PresentationFormat>와이드스크린</PresentationFormat>
  <Paragraphs>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휴먼둥근헤드라인</vt:lpstr>
      <vt:lpstr>Arial</vt:lpstr>
      <vt:lpstr>Franklin Gothic Heavy</vt:lpstr>
      <vt:lpstr>Office 테마</vt:lpstr>
      <vt:lpstr>House Price</vt:lpstr>
      <vt:lpstr>Index</vt:lpstr>
      <vt:lpstr>House Price</vt:lpstr>
      <vt:lpstr>House Price</vt:lpstr>
      <vt:lpstr>Data Preprocessing</vt:lpstr>
      <vt:lpstr>Data Preprocessing</vt:lpstr>
      <vt:lpstr>Data Preprocessing</vt:lpstr>
      <vt:lpstr>Model 학습</vt:lpstr>
      <vt:lpstr>LightGBM</vt:lpstr>
      <vt:lpstr>LightGBM</vt:lpstr>
      <vt:lpstr>LightGBM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Portforlio</dc:title>
  <dc:creator>조영수</dc:creator>
  <cp:lastModifiedBy>조영수</cp:lastModifiedBy>
  <cp:revision>128</cp:revision>
  <dcterms:created xsi:type="dcterms:W3CDTF">2021-04-08T07:00:45Z</dcterms:created>
  <dcterms:modified xsi:type="dcterms:W3CDTF">2021-06-12T10:45:54Z</dcterms:modified>
</cp:coreProperties>
</file>