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301" r:id="rId4"/>
    <p:sldId id="297" r:id="rId5"/>
    <p:sldId id="305" r:id="rId6"/>
    <p:sldId id="303" r:id="rId7"/>
    <p:sldId id="321" r:id="rId8"/>
    <p:sldId id="322" r:id="rId9"/>
    <p:sldId id="298" r:id="rId10"/>
    <p:sldId id="306" r:id="rId11"/>
    <p:sldId id="317" r:id="rId12"/>
    <p:sldId id="318" r:id="rId13"/>
    <p:sldId id="328" r:id="rId14"/>
    <p:sldId id="299" r:id="rId15"/>
    <p:sldId id="323" r:id="rId16"/>
    <p:sldId id="324" r:id="rId17"/>
    <p:sldId id="325" r:id="rId18"/>
    <p:sldId id="326" r:id="rId19"/>
    <p:sldId id="327" r:id="rId20"/>
    <p:sldId id="300" r:id="rId21"/>
    <p:sldId id="307" r:id="rId22"/>
    <p:sldId id="320" r:id="rId23"/>
    <p:sldId id="310" r:id="rId24"/>
    <p:sldId id="30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BA4"/>
    <a:srgbClr val="8096C7"/>
    <a:srgbClr val="526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726F-3FD6-4C2A-A952-F47D69B29A8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4708-51E0-4234-9C37-4BF80F9019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11" name="文本框 25"/>
          <p:cNvSpPr>
            <a:spLocks noChangeArrowheads="1"/>
          </p:cNvSpPr>
          <p:nvPr/>
        </p:nvSpPr>
        <p:spPr bwMode="auto">
          <a:xfrm>
            <a:off x="3495041" y="1238589"/>
            <a:ext cx="5201920" cy="24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en-US" altLang="zh-CN" sz="15195" b="1">
                <a:ln w="12700"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VE414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38199" y="3515471"/>
            <a:ext cx="64198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Project Presentation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38170" y="4596130"/>
            <a:ext cx="6594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Ji Jiazhen</a:t>
            </a:r>
          </a:p>
          <a:p>
            <a:r>
              <a:rPr lang="en-US" altLang="zh-CN"/>
              <a:t>Dong Jing</a:t>
            </a:r>
          </a:p>
          <a:p>
            <a:r>
              <a:rPr lang="en-US" altLang="zh-CN"/>
              <a:t>Guo Wenhao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1186180" y="2903220"/>
            <a:ext cx="2580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W = 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3104515" y="1530350"/>
          <a:ext cx="96710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w_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w_</a:t>
                      </a: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w_</a:t>
                      </a: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w_</a:t>
                      </a: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w_</a:t>
                      </a: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w_</a:t>
                      </a: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w_</a:t>
                      </a: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w_</a:t>
                      </a: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731385" y="2783840"/>
            <a:ext cx="2580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Y = </a:t>
            </a:r>
          </a:p>
        </p:txBody>
      </p:sp>
      <p:graphicFrame>
        <p:nvGraphicFramePr>
          <p:cNvPr id="10" name="表格 9"/>
          <p:cNvGraphicFramePr/>
          <p:nvPr/>
        </p:nvGraphicFramePr>
        <p:xfrm>
          <a:off x="6200775" y="2216785"/>
          <a:ext cx="6457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962900" y="2783840"/>
            <a:ext cx="2580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XW </a:t>
            </a:r>
            <a:r>
              <a:rPr lang="en-US" altLang="zh-CN" sz="540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n-US" altLang="zh-CN" sz="5400"/>
              <a:t> 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3140710" y="808355"/>
            <a:ext cx="68529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Non-negative least squares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45" y="2746375"/>
            <a:ext cx="7995285" cy="1052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B10993-C96D-44F6-B384-AA7C6C0BF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5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7" name="图文框 6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7350" y="1532235"/>
            <a:ext cx="1504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>
                <a:solidFill>
                  <a:schemeClr val="tx1">
                    <a:lumMod val="50000"/>
                    <a:lumOff val="50000"/>
                  </a:schemeClr>
                </a:solidFill>
                <a:latin typeface="Aller Light"/>
              </a:rPr>
              <a:t>03</a:t>
            </a:r>
            <a:endParaRPr lang="zh-CN" altLang="en-US" sz="8800" b="1">
              <a:solidFill>
                <a:schemeClr val="tx1">
                  <a:lumMod val="50000"/>
                  <a:lumOff val="50000"/>
                </a:schemeClr>
              </a:solidFill>
              <a:latin typeface="Aller Light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A5D0F0A-2508-47EE-8BB5-F63242778DCE}"/>
              </a:ext>
            </a:extLst>
          </p:cNvPr>
          <p:cNvSpPr txBox="1"/>
          <p:nvPr/>
        </p:nvSpPr>
        <p:spPr>
          <a:xfrm>
            <a:off x="4800600" y="3440265"/>
            <a:ext cx="7391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Model</a:t>
            </a:r>
            <a:endParaRPr lang="zh-CN" altLang="en-US" sz="60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B9D31-CEAE-4B15-84A1-AA143C8E2A00}"/>
              </a:ext>
            </a:extLst>
          </p:cNvPr>
          <p:cNvSpPr txBox="1"/>
          <p:nvPr/>
        </p:nvSpPr>
        <p:spPr>
          <a:xfrm>
            <a:off x="820130" y="471340"/>
            <a:ext cx="1205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Based on a Bayesian Harmony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EF95E-8273-40F9-9DA2-B7304AFF7191}"/>
                  </a:ext>
                </a:extLst>
              </p:cNvPr>
              <p:cNvSpPr txBox="1"/>
              <p:nvPr/>
            </p:nvSpPr>
            <p:spPr>
              <a:xfrm>
                <a:off x="820131" y="1885361"/>
                <a:ext cx="10784266" cy="231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Harmony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x|y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y|x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measure the merge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x|y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y|x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ratio of number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total number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covariance matrix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greater than 0, we consider the merge is possible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EF95E-8273-40F9-9DA2-B7304AFF7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31" y="1885361"/>
                <a:ext cx="10784266" cy="2310825"/>
              </a:xfrm>
              <a:prstGeom prst="rect">
                <a:avLst/>
              </a:prstGeom>
              <a:blipFill>
                <a:blip r:embed="rId4"/>
                <a:stretch>
                  <a:fillRect l="-509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35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B9D31-CEAE-4B15-84A1-AA143C8E2A00}"/>
              </a:ext>
            </a:extLst>
          </p:cNvPr>
          <p:cNvSpPr txBox="1"/>
          <p:nvPr/>
        </p:nvSpPr>
        <p:spPr>
          <a:xfrm>
            <a:off x="820130" y="471340"/>
            <a:ext cx="1205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Based on a Bayesian Harmony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70656-8C28-4CE2-A79D-717C86BDFB3E}"/>
                  </a:ext>
                </a:extLst>
              </p:cNvPr>
              <p:cNvSpPr txBox="1"/>
              <p:nvPr/>
            </p:nvSpPr>
            <p:spPr>
              <a:xfrm>
                <a:off x="1178351" y="1885361"/>
                <a:ext cx="9539925" cy="4137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at the beginning, every cluster has one member, which means there is no covariance.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 we modify the definition of covariance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</m:ba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ba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covariance matrix of all data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After merging several times, there are large clusters and small clusters. Large clusters will have a significant influence on similarity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 we modify the equation of similarity to limit the large clusters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we set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1.5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70656-8C28-4CE2-A79D-717C86BDF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51" y="1885361"/>
                <a:ext cx="9539925" cy="4137736"/>
              </a:xfrm>
              <a:prstGeom prst="rect">
                <a:avLst/>
              </a:prstGeom>
              <a:blipFill>
                <a:blip r:embed="rId4"/>
                <a:stretch>
                  <a:fillRect l="-511" t="-736" b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7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B9D31-CEAE-4B15-84A1-AA143C8E2A00}"/>
              </a:ext>
            </a:extLst>
          </p:cNvPr>
          <p:cNvSpPr txBox="1"/>
          <p:nvPr/>
        </p:nvSpPr>
        <p:spPr>
          <a:xfrm>
            <a:off x="820130" y="471340"/>
            <a:ext cx="1205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Based on a Bayesian Harmony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7E2176-4F9C-4AE1-85B9-326EAD987A05}"/>
                  </a:ext>
                </a:extLst>
              </p:cNvPr>
              <p:cNvSpPr txBox="1"/>
              <p:nvPr/>
            </p:nvSpPr>
            <p:spPr>
              <a:xfrm>
                <a:off x="1178351" y="1885361"/>
                <a:ext cx="9539925" cy="3597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1. Input N samples and consider each sample as a cluster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 Compute covariance matrix of all clusters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3. Compute similarity matrix of all clusters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largest similarity and merge them to generate a new cluster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5. If we cannot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 positive value of similarity  return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6. Go to Step 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7E2176-4F9C-4AE1-85B9-326EAD987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51" y="1885361"/>
                <a:ext cx="9539925" cy="3597588"/>
              </a:xfrm>
              <a:prstGeom prst="rect">
                <a:avLst/>
              </a:prstGeom>
              <a:blipFill>
                <a:blip r:embed="rId4"/>
                <a:stretch>
                  <a:fillRect l="-511" t="-847" b="-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2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B9D31-CEAE-4B15-84A1-AA143C8E2A00}"/>
              </a:ext>
            </a:extLst>
          </p:cNvPr>
          <p:cNvSpPr txBox="1"/>
          <p:nvPr/>
        </p:nvSpPr>
        <p:spPr>
          <a:xfrm>
            <a:off x="820130" y="471340"/>
            <a:ext cx="1205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Based on a Bayesian Harmony Measure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B4C39-44B7-49A9-B89E-7940D0F3978C}"/>
              </a:ext>
            </a:extLst>
          </p:cNvPr>
          <p:cNvSpPr txBox="1"/>
          <p:nvPr/>
        </p:nvSpPr>
        <p:spPr>
          <a:xfrm>
            <a:off x="1178351" y="1885361"/>
            <a:ext cx="9539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Jiulings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identical,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Jiulings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area recorded is  416.725 / 12.653 = 33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Jiulings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33 / 0.2830 = 116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Jiulings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area recorded is 8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Jiulings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8 / 0.2830 = 28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0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B9D31-CEAE-4B15-84A1-AA143C8E2A00}"/>
              </a:ext>
            </a:extLst>
          </p:cNvPr>
          <p:cNvSpPr txBox="1"/>
          <p:nvPr/>
        </p:nvSpPr>
        <p:spPr>
          <a:xfrm>
            <a:off x="820130" y="471340"/>
            <a:ext cx="1205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Based on a Bayesian Harmony Measure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3A5CE-F2C6-4843-A952-FD3C51019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0" y="1188025"/>
            <a:ext cx="10410825" cy="51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3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7" name="图文框 6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7350" y="1532235"/>
            <a:ext cx="1504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>
                <a:solidFill>
                  <a:schemeClr val="tx1">
                    <a:lumMod val="50000"/>
                    <a:lumOff val="50000"/>
                  </a:schemeClr>
                </a:solidFill>
                <a:latin typeface="Aller Light"/>
              </a:rPr>
              <a:t>04</a:t>
            </a:r>
            <a:endParaRPr lang="zh-CN" altLang="en-US" sz="8800" b="1">
              <a:solidFill>
                <a:schemeClr val="tx1">
                  <a:lumMod val="50000"/>
                  <a:lumOff val="50000"/>
                </a:schemeClr>
              </a:solidFill>
              <a:latin typeface="Aller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189" y="4257040"/>
            <a:ext cx="490790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Future 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 cstate="screen"/>
          <a:srcRect l="12764" b="36243"/>
          <a:stretch>
            <a:fillRect/>
          </a:stretch>
        </p:blipFill>
        <p:spPr>
          <a:xfrm rot="3022029">
            <a:off x="-2048707" y="4220544"/>
            <a:ext cx="5521576" cy="2723973"/>
          </a:xfrm>
          <a:custGeom>
            <a:avLst/>
            <a:gdLst>
              <a:gd name="connsiteX0" fmla="*/ 0 w 5521576"/>
              <a:gd name="connsiteY0" fmla="*/ 0 h 2723973"/>
              <a:gd name="connsiteX1" fmla="*/ 5521576 w 5521576"/>
              <a:gd name="connsiteY1" fmla="*/ 0 h 2723973"/>
              <a:gd name="connsiteX2" fmla="*/ 5521576 w 5521576"/>
              <a:gd name="connsiteY2" fmla="*/ 28251 h 2723973"/>
              <a:gd name="connsiteX3" fmla="*/ 3288876 w 5521576"/>
              <a:gd name="connsiteY3" fmla="*/ 2723973 h 272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1576" h="2723973">
                <a:moveTo>
                  <a:pt x="0" y="0"/>
                </a:moveTo>
                <a:lnTo>
                  <a:pt x="5521576" y="0"/>
                </a:lnTo>
                <a:lnTo>
                  <a:pt x="5521576" y="28251"/>
                </a:lnTo>
                <a:lnTo>
                  <a:pt x="3288876" y="2723973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screen"/>
          <a:srcRect l="19566" r="11014" b="49499"/>
          <a:stretch>
            <a:fillRect/>
          </a:stretch>
        </p:blipFill>
        <p:spPr>
          <a:xfrm rot="13174182">
            <a:off x="9130610" y="-488273"/>
            <a:ext cx="4199302" cy="2062044"/>
          </a:xfrm>
          <a:custGeom>
            <a:avLst/>
            <a:gdLst>
              <a:gd name="connsiteX0" fmla="*/ 4199302 w 4199302"/>
              <a:gd name="connsiteY0" fmla="*/ 0 h 2062044"/>
              <a:gd name="connsiteX1" fmla="*/ 1704034 w 4199302"/>
              <a:gd name="connsiteY1" fmla="*/ 2062044 h 2062044"/>
              <a:gd name="connsiteX2" fmla="*/ 0 w 4199302"/>
              <a:gd name="connsiteY2" fmla="*/ 0 h 206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302" h="2062044">
                <a:moveTo>
                  <a:pt x="4199302" y="0"/>
                </a:moveTo>
                <a:lnTo>
                  <a:pt x="1704034" y="206204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6726630" y="1013765"/>
            <a:ext cx="490790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Visualization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36142" y="832015"/>
            <a:ext cx="1309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7200" b="1" dirty="0">
                <a:blipFill>
                  <a:blip r:embed="rId4"/>
                  <a:stretch>
                    <a:fillRect/>
                  </a:stretch>
                </a:blipFill>
                <a:latin typeface="Aller Light" panose="02000503000000020004" pitchFamily="2" charset="0"/>
                <a:ea typeface="A-OTF Shin Go Pro L" panose="020B0300000000000000" pitchFamily="34" charset="-128"/>
              </a:rPr>
              <a:t>01</a:t>
            </a:r>
            <a:endParaRPr lang="zh-CN" altLang="en-US" sz="7200" b="1" dirty="0" err="1">
              <a:blipFill>
                <a:blip r:embed="rId4"/>
                <a:stretch>
                  <a:fillRect/>
                </a:stretch>
              </a:blip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2" name="图文框 11"/>
          <p:cNvSpPr/>
          <p:nvPr/>
        </p:nvSpPr>
        <p:spPr>
          <a:xfrm>
            <a:off x="1352550" y="1162050"/>
            <a:ext cx="3522271" cy="4930714"/>
          </a:xfrm>
          <a:prstGeom prst="frame">
            <a:avLst>
              <a:gd name="adj1" fmla="val 4229"/>
            </a:avLst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5951" y="3111496"/>
            <a:ext cx="3277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blipFill>
                  <a:blip r:embed="rId5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400" b="1">
              <a:blipFill>
                <a:blip r:embed="rId5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26630" y="2424640"/>
            <a:ext cx="490790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ata </a:t>
            </a:r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</a:t>
            </a:r>
            <a:r>
              <a:rPr lang="zh-CN" altLang="en-US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rocessing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6142" y="2242890"/>
            <a:ext cx="1309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7200" b="1">
                <a:blipFill>
                  <a:blip r:embed="rId4"/>
                  <a:stretch>
                    <a:fillRect/>
                  </a:stretch>
                </a:blipFill>
                <a:latin typeface="Aller Light" panose="02000503000000020004" pitchFamily="2" charset="0"/>
                <a:ea typeface="A-OTF Shin Go Pro L" panose="020B0300000000000000" pitchFamily="34" charset="-128"/>
              </a:rPr>
              <a:t>02</a:t>
            </a:r>
            <a:endParaRPr lang="zh-CN" altLang="en-US" sz="7200" b="1" dirty="0" err="1">
              <a:blipFill>
                <a:blip r:embed="rId4"/>
                <a:stretch>
                  <a:fillRect/>
                </a:stretch>
              </a:blip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6630" y="3767129"/>
            <a:ext cx="490790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Model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55192" y="3585379"/>
            <a:ext cx="1309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7200" b="1">
                <a:blipFill>
                  <a:blip r:embed="rId4"/>
                  <a:stretch>
                    <a:fillRect/>
                  </a:stretch>
                </a:blipFill>
                <a:latin typeface="Aller Light" panose="02000503000000020004" pitchFamily="2" charset="0"/>
                <a:ea typeface="A-OTF Shin Go Pro L" panose="020B0300000000000000" pitchFamily="34" charset="-128"/>
              </a:rPr>
              <a:t>03</a:t>
            </a:r>
            <a:endParaRPr lang="zh-CN" altLang="en-US" sz="7200" b="1" dirty="0" err="1">
              <a:blipFill>
                <a:blip r:embed="rId4"/>
                <a:stretch>
                  <a:fillRect/>
                </a:stretch>
              </a:blip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6630" y="5169434"/>
            <a:ext cx="490790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Future Works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36142" y="4987684"/>
            <a:ext cx="1309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7200" b="1">
                <a:blipFill>
                  <a:blip r:embed="rId4"/>
                  <a:stretch>
                    <a:fillRect/>
                  </a:stretch>
                </a:blipFill>
                <a:latin typeface="Aller Light" panose="02000503000000020004" pitchFamily="2" charset="0"/>
                <a:ea typeface="A-OTF Shin Go Pro L" panose="020B0300000000000000" pitchFamily="34" charset="-128"/>
              </a:rPr>
              <a:t>04</a:t>
            </a:r>
            <a:endParaRPr lang="zh-CN" altLang="en-US" sz="7200" b="1" dirty="0" err="1">
              <a:blipFill>
                <a:blip r:embed="rId4"/>
                <a:stretch>
                  <a:fillRect/>
                </a:stretch>
              </a:blipFill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13177971" flipH="1">
            <a:off x="9197463" y="-493738"/>
            <a:ext cx="4045422" cy="2171946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8422029">
            <a:off x="-1073146" y="-493736"/>
            <a:ext cx="4045422" cy="2171946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sp>
        <p:nvSpPr>
          <p:cNvPr id="24" name="文本框 23"/>
          <p:cNvSpPr txBox="1"/>
          <p:nvPr/>
        </p:nvSpPr>
        <p:spPr>
          <a:xfrm>
            <a:off x="3994785" y="387985"/>
            <a:ext cx="3959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Calibri Light" panose="020F0302020204030204" pitchFamily="34" charset="0"/>
              </a:rPr>
              <a:t>If Jiuling Can Move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66365" y="2299970"/>
            <a:ext cx="83940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Using the value in Column Trip!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13177971" flipH="1">
            <a:off x="9197463" y="-493738"/>
            <a:ext cx="4045422" cy="2171946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8422029">
            <a:off x="-1073146" y="-493736"/>
            <a:ext cx="4045422" cy="2171946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sp>
        <p:nvSpPr>
          <p:cNvPr id="24" name="文本框 23"/>
          <p:cNvSpPr txBox="1"/>
          <p:nvPr/>
        </p:nvSpPr>
        <p:spPr>
          <a:xfrm>
            <a:off x="3994785" y="387985"/>
            <a:ext cx="3959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Calibri Light" panose="020F0302020204030204" pitchFamily="34" charset="0"/>
              </a:rPr>
              <a:t>If Jiuling Can Move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5675" y="24263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H</a:t>
            </a:r>
            <a:r>
              <a:rPr lang="zh-CN" altLang="en-US"/>
              <a:t>yperparameters</a:t>
            </a:r>
            <a:r>
              <a:rPr lang="en-US" altLang="zh-CN"/>
              <a:t>: 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93241" y="2402430"/>
            <a:ext cx="1811563" cy="1807621"/>
            <a:chOff x="921791" y="2402430"/>
            <a:chExt cx="2061835" cy="2057348"/>
          </a:xfrm>
        </p:grpSpPr>
        <p:sp>
          <p:nvSpPr>
            <p:cNvPr id="5" name="椭圆 4"/>
            <p:cNvSpPr/>
            <p:nvPr/>
          </p:nvSpPr>
          <p:spPr>
            <a:xfrm>
              <a:off x="964277" y="2439785"/>
              <a:ext cx="1978429" cy="1978429"/>
            </a:xfrm>
            <a:prstGeom prst="ellipse">
              <a:avLst/>
            </a:prstGeom>
            <a:noFill/>
            <a:ln>
              <a:solidFill>
                <a:srgbClr val="5B7B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5"/>
            <p:cNvSpPr/>
            <p:nvPr/>
          </p:nvSpPr>
          <p:spPr>
            <a:xfrm rot="6623514">
              <a:off x="924035" y="2400185"/>
              <a:ext cx="2057348" cy="2061835"/>
            </a:xfrm>
            <a:prstGeom prst="arc">
              <a:avLst>
                <a:gd name="adj1" fmla="val 10652990"/>
                <a:gd name="adj2" fmla="val 16287704"/>
              </a:avLst>
            </a:prstGeom>
            <a:ln w="114300" cap="rnd">
              <a:solidFill>
                <a:srgbClr val="5B7B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07656" y="2400328"/>
            <a:ext cx="1811563" cy="1807621"/>
            <a:chOff x="921791" y="2402431"/>
            <a:chExt cx="2061835" cy="2057348"/>
          </a:xfrm>
        </p:grpSpPr>
        <p:sp>
          <p:nvSpPr>
            <p:cNvPr id="8" name="椭圆 7"/>
            <p:cNvSpPr/>
            <p:nvPr/>
          </p:nvSpPr>
          <p:spPr>
            <a:xfrm>
              <a:off x="964277" y="2439785"/>
              <a:ext cx="1978429" cy="1978429"/>
            </a:xfrm>
            <a:prstGeom prst="ellipse">
              <a:avLst/>
            </a:prstGeom>
            <a:noFill/>
            <a:ln>
              <a:solidFill>
                <a:srgbClr val="5B7B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 rot="6623514">
              <a:off x="924035" y="2400185"/>
              <a:ext cx="2057348" cy="2061835"/>
            </a:xfrm>
            <a:prstGeom prst="arc">
              <a:avLst>
                <a:gd name="adj1" fmla="val 10652990"/>
                <a:gd name="adj2" fmla="val 2991951"/>
              </a:avLst>
            </a:prstGeom>
            <a:ln w="114300" cap="rnd">
              <a:solidFill>
                <a:srgbClr val="5B7B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22071" y="2358766"/>
            <a:ext cx="1811563" cy="1807621"/>
            <a:chOff x="921791" y="2402432"/>
            <a:chExt cx="2061835" cy="2057348"/>
          </a:xfrm>
        </p:grpSpPr>
        <p:sp>
          <p:nvSpPr>
            <p:cNvPr id="11" name="椭圆 10"/>
            <p:cNvSpPr/>
            <p:nvPr/>
          </p:nvSpPr>
          <p:spPr>
            <a:xfrm>
              <a:off x="964277" y="2439785"/>
              <a:ext cx="1978429" cy="1978429"/>
            </a:xfrm>
            <a:prstGeom prst="ellipse">
              <a:avLst/>
            </a:prstGeom>
            <a:noFill/>
            <a:ln>
              <a:solidFill>
                <a:srgbClr val="5B7B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 rot="6623514">
              <a:off x="924035" y="2400185"/>
              <a:ext cx="2057348" cy="2061835"/>
            </a:xfrm>
            <a:prstGeom prst="arc">
              <a:avLst>
                <a:gd name="adj1" fmla="val 10652990"/>
                <a:gd name="adj2" fmla="val 14449150"/>
              </a:avLst>
            </a:prstGeom>
            <a:ln w="114300" cap="rnd">
              <a:solidFill>
                <a:srgbClr val="5B7B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236485" y="2358766"/>
            <a:ext cx="1811563" cy="1807621"/>
            <a:chOff x="921791" y="2402432"/>
            <a:chExt cx="2061835" cy="2057348"/>
          </a:xfrm>
        </p:grpSpPr>
        <p:sp>
          <p:nvSpPr>
            <p:cNvPr id="14" name="椭圆 13"/>
            <p:cNvSpPr/>
            <p:nvPr/>
          </p:nvSpPr>
          <p:spPr>
            <a:xfrm>
              <a:off x="964277" y="2439785"/>
              <a:ext cx="1978429" cy="1978429"/>
            </a:xfrm>
            <a:prstGeom prst="ellipse">
              <a:avLst/>
            </a:prstGeom>
            <a:noFill/>
            <a:ln>
              <a:solidFill>
                <a:srgbClr val="5B7B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6623514">
              <a:off x="924035" y="2400185"/>
              <a:ext cx="2057348" cy="2061835"/>
            </a:xfrm>
            <a:prstGeom prst="arc">
              <a:avLst>
                <a:gd name="adj1" fmla="val 10652990"/>
                <a:gd name="adj2" fmla="val 19384560"/>
              </a:avLst>
            </a:prstGeom>
            <a:ln w="114300" cap="rnd">
              <a:solidFill>
                <a:srgbClr val="5B7B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026456" y="4860731"/>
            <a:ext cx="43170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5B7BA4">
                    <a:alpha val="85000"/>
                  </a:srgbClr>
                </a:solidFill>
                <a:latin typeface="Servetica" panose="020B0403020202020204" pitchFamily="34" charset="0"/>
              </a:rPr>
              <a:t>COLOR  IS  EVERYTHING</a:t>
            </a:r>
            <a:endParaRPr lang="zh-CN" altLang="en-US" sz="2800" b="1">
              <a:solidFill>
                <a:srgbClr val="5B7BA4">
                  <a:alpha val="85000"/>
                </a:srgbClr>
              </a:solidFill>
              <a:latin typeface="Servetica" panose="020B0403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90904" y="5542262"/>
            <a:ext cx="97881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destiny offers not the cup of despair ,but the</a:t>
            </a:r>
          </a:p>
          <a:p>
            <a:pPr algn="ctr"/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chalice of opportunity.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27409" y="5420418"/>
            <a:ext cx="781050" cy="0"/>
          </a:xfrm>
          <a:prstGeom prst="line">
            <a:avLst/>
          </a:prstGeom>
          <a:ln>
            <a:solidFill>
              <a:srgbClr val="5B7B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319159" y="2886789"/>
            <a:ext cx="15397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5B7BA4"/>
                </a:solidFill>
                <a:latin typeface="Servetica" panose="020B0403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28%</a:t>
            </a:r>
            <a:endParaRPr lang="zh-CN" altLang="en-US" sz="4800" b="1">
              <a:solidFill>
                <a:srgbClr val="5B7BA4"/>
              </a:solidFill>
              <a:latin typeface="Servetica" panose="020B040302020202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87624" y="2886789"/>
            <a:ext cx="15397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5B7BA4"/>
                </a:solidFill>
                <a:latin typeface="Servetica" panose="020B0403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70%</a:t>
            </a:r>
            <a:endParaRPr lang="zh-CN" altLang="en-US" sz="4800" b="1">
              <a:solidFill>
                <a:srgbClr val="5B7BA4"/>
              </a:solidFill>
              <a:latin typeface="Servetica" panose="020B040302020202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30249" y="2845226"/>
            <a:ext cx="15397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5B7BA4"/>
                </a:solidFill>
                <a:latin typeface="Servetica" panose="020B0403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23%</a:t>
            </a:r>
            <a:endParaRPr lang="zh-CN" altLang="en-US" sz="4800" b="1">
              <a:solidFill>
                <a:srgbClr val="5B7BA4"/>
              </a:solidFill>
              <a:latin typeface="Servetica" panose="020B040302020202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90633" y="2830598"/>
            <a:ext cx="15397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5B7BA4"/>
                </a:solidFill>
                <a:latin typeface="Servetica" panose="020B0403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47%</a:t>
            </a:r>
            <a:endParaRPr lang="zh-CN" altLang="en-US" sz="4800" b="1">
              <a:solidFill>
                <a:srgbClr val="5B7BA4"/>
              </a:solidFill>
              <a:latin typeface="Servetica" panose="020B040302020202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40719" y="0"/>
            <a:ext cx="110561" cy="1401480"/>
            <a:chOff x="6040719" y="0"/>
            <a:chExt cx="110561" cy="140148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6096000" y="0"/>
              <a:ext cx="0" cy="1346200"/>
            </a:xfrm>
            <a:prstGeom prst="line">
              <a:avLst/>
            </a:prstGeom>
            <a:ln w="28575">
              <a:solidFill>
                <a:srgbClr val="5B7B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 flipV="1">
              <a:off x="6040719" y="1290919"/>
              <a:ext cx="110561" cy="110561"/>
            </a:xfrm>
            <a:prstGeom prst="ellipse">
              <a:avLst/>
            </a:prstGeom>
            <a:solidFill>
              <a:srgbClr val="598871"/>
            </a:solidFill>
            <a:ln>
              <a:solidFill>
                <a:srgbClr val="5B7B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13177971" flipH="1">
            <a:off x="9197463" y="-493738"/>
            <a:ext cx="4045422" cy="2171946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8422029">
            <a:off x="-1073146" y="-493736"/>
            <a:ext cx="4045422" cy="2171946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11" name="文本框 25"/>
          <p:cNvSpPr>
            <a:spLocks noChangeArrowheads="1"/>
          </p:cNvSpPr>
          <p:nvPr/>
        </p:nvSpPr>
        <p:spPr bwMode="auto">
          <a:xfrm>
            <a:off x="2802374" y="2158843"/>
            <a:ext cx="65872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en-US" altLang="zh-CN" sz="9600" b="1">
                <a:ln w="12700">
                  <a:noFill/>
                </a:ln>
                <a:blipFill>
                  <a:blip r:embed="rId4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THANK  YOU</a:t>
            </a:r>
            <a:endParaRPr lang="zh-CN" altLang="en-US" sz="9600" b="1" dirty="0">
              <a:ln w="12700">
                <a:noFill/>
              </a:ln>
              <a:blipFill>
                <a:blip r:embed="rId4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56443" y="3728503"/>
            <a:ext cx="487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kumimoji="1" lang="en-US" altLang="zh-CN" sz="2800">
                <a:solidFill>
                  <a:schemeClr val="bg1">
                    <a:lumMod val="65000"/>
                  </a:schemeClr>
                </a:solidFill>
                <a:latin typeface="+mn-ea"/>
              </a:rPr>
              <a:t>B E A U T Y   O F   L I F E</a:t>
            </a:r>
            <a:endParaRPr kumimoji="1" lang="zh-CN" altLang="en-US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7" name="图文框 6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7350" y="1532235"/>
            <a:ext cx="1504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>
                <a:solidFill>
                  <a:schemeClr val="tx1">
                    <a:lumMod val="50000"/>
                    <a:lumOff val="50000"/>
                  </a:schemeClr>
                </a:solidFill>
                <a:latin typeface="Aller Light"/>
              </a:rPr>
              <a:t>01</a:t>
            </a:r>
            <a:endParaRPr lang="zh-CN" altLang="en-US" sz="8800" b="1">
              <a:solidFill>
                <a:schemeClr val="tx1">
                  <a:lumMod val="50000"/>
                  <a:lumOff val="50000"/>
                </a:schemeClr>
              </a:solidFill>
              <a:latin typeface="Aller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4120" y="3937000"/>
            <a:ext cx="54235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Visualization</a:t>
            </a:r>
            <a:endParaRPr lang="zh-CN" altLang="en-US" sz="6000" b="1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8422029">
            <a:off x="-907790" y="-422082"/>
            <a:ext cx="3507739" cy="1883270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3A5817-9699-43D5-BC14-7A86E92E6C79}"/>
              </a:ext>
            </a:extLst>
          </p:cNvPr>
          <p:cNvSpPr txBox="1"/>
          <p:nvPr/>
        </p:nvSpPr>
        <p:spPr>
          <a:xfrm>
            <a:off x="820131" y="471340"/>
            <a:ext cx="84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- Different Colors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7F8A148-31BB-438D-AD25-CE2E7DEF0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34" y="1294180"/>
            <a:ext cx="9049732" cy="45189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43972E-3898-42C8-8308-8B618059BF6B}"/>
              </a:ext>
            </a:extLst>
          </p:cNvPr>
          <p:cNvSpPr txBox="1"/>
          <p:nvPr/>
        </p:nvSpPr>
        <p:spPr>
          <a:xfrm>
            <a:off x="1008668" y="5571241"/>
            <a:ext cx="979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Circle will be covered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screen"/>
          <a:srcRect l="12764" b="36243"/>
          <a:stretch>
            <a:fillRect/>
          </a:stretch>
        </p:blipFill>
        <p:spPr>
          <a:xfrm rot="3022029">
            <a:off x="-2048707" y="4220544"/>
            <a:ext cx="5521576" cy="2723973"/>
          </a:xfrm>
          <a:custGeom>
            <a:avLst/>
            <a:gdLst>
              <a:gd name="connsiteX0" fmla="*/ 0 w 5521576"/>
              <a:gd name="connsiteY0" fmla="*/ 0 h 2723973"/>
              <a:gd name="connsiteX1" fmla="*/ 5521576 w 5521576"/>
              <a:gd name="connsiteY1" fmla="*/ 0 h 2723973"/>
              <a:gd name="connsiteX2" fmla="*/ 5521576 w 5521576"/>
              <a:gd name="connsiteY2" fmla="*/ 28251 h 2723973"/>
              <a:gd name="connsiteX3" fmla="*/ 3288876 w 5521576"/>
              <a:gd name="connsiteY3" fmla="*/ 2723973 h 272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1576" h="2723973">
                <a:moveTo>
                  <a:pt x="0" y="0"/>
                </a:moveTo>
                <a:lnTo>
                  <a:pt x="5521576" y="0"/>
                </a:lnTo>
                <a:lnTo>
                  <a:pt x="5521576" y="28251"/>
                </a:lnTo>
                <a:lnTo>
                  <a:pt x="3288876" y="2723973"/>
                </a:ln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100756-3FF6-4451-8BD8-7B3252354D25}"/>
              </a:ext>
            </a:extLst>
          </p:cNvPr>
          <p:cNvSpPr txBox="1"/>
          <p:nvPr/>
        </p:nvSpPr>
        <p:spPr>
          <a:xfrm>
            <a:off x="820131" y="471340"/>
            <a:ext cx="84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- 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B614A11-F1E1-48FC-8466-AD79927E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63" y="1458358"/>
            <a:ext cx="8748074" cy="436834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2127CA-0E40-47E5-B395-A89C32A879A1}"/>
              </a:ext>
            </a:extLst>
          </p:cNvPr>
          <p:cNvSpPr txBox="1"/>
          <p:nvPr/>
        </p:nvSpPr>
        <p:spPr>
          <a:xfrm>
            <a:off x="1008668" y="5571241"/>
            <a:ext cx="979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Too many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found in the center part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screen"/>
          <a:srcRect l="12764" b="36243"/>
          <a:stretch>
            <a:fillRect/>
          </a:stretch>
        </p:blipFill>
        <p:spPr>
          <a:xfrm rot="3022029">
            <a:off x="-2048707" y="4220544"/>
            <a:ext cx="5521576" cy="2723973"/>
          </a:xfrm>
          <a:custGeom>
            <a:avLst/>
            <a:gdLst>
              <a:gd name="connsiteX0" fmla="*/ 0 w 5521576"/>
              <a:gd name="connsiteY0" fmla="*/ 0 h 2723973"/>
              <a:gd name="connsiteX1" fmla="*/ 5521576 w 5521576"/>
              <a:gd name="connsiteY1" fmla="*/ 0 h 2723973"/>
              <a:gd name="connsiteX2" fmla="*/ 5521576 w 5521576"/>
              <a:gd name="connsiteY2" fmla="*/ 28251 h 2723973"/>
              <a:gd name="connsiteX3" fmla="*/ 3288876 w 5521576"/>
              <a:gd name="connsiteY3" fmla="*/ 2723973 h 272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1576" h="2723973">
                <a:moveTo>
                  <a:pt x="0" y="0"/>
                </a:moveTo>
                <a:lnTo>
                  <a:pt x="5521576" y="0"/>
                </a:lnTo>
                <a:lnTo>
                  <a:pt x="5521576" y="28251"/>
                </a:lnTo>
                <a:lnTo>
                  <a:pt x="3288876" y="2723973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39683-6081-447C-9308-D6942C552EE7}"/>
              </a:ext>
            </a:extLst>
          </p:cNvPr>
          <p:cNvSpPr txBox="1"/>
          <p:nvPr/>
        </p:nvSpPr>
        <p:spPr>
          <a:xfrm>
            <a:off x="820131" y="471340"/>
            <a:ext cx="964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– 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&amp; Center Part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18BCE-F764-42B7-B53E-88C014EA4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19" y="1379119"/>
            <a:ext cx="9200561" cy="45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screen"/>
          <a:srcRect l="12764" b="36243"/>
          <a:stretch>
            <a:fillRect/>
          </a:stretch>
        </p:blipFill>
        <p:spPr>
          <a:xfrm rot="3022029">
            <a:off x="-2048707" y="4220544"/>
            <a:ext cx="5521576" cy="2723973"/>
          </a:xfrm>
          <a:custGeom>
            <a:avLst/>
            <a:gdLst>
              <a:gd name="connsiteX0" fmla="*/ 0 w 5521576"/>
              <a:gd name="connsiteY0" fmla="*/ 0 h 2723973"/>
              <a:gd name="connsiteX1" fmla="*/ 5521576 w 5521576"/>
              <a:gd name="connsiteY1" fmla="*/ 0 h 2723973"/>
              <a:gd name="connsiteX2" fmla="*/ 5521576 w 5521576"/>
              <a:gd name="connsiteY2" fmla="*/ 28251 h 2723973"/>
              <a:gd name="connsiteX3" fmla="*/ 3288876 w 5521576"/>
              <a:gd name="connsiteY3" fmla="*/ 2723973 h 272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1576" h="2723973">
                <a:moveTo>
                  <a:pt x="0" y="0"/>
                </a:moveTo>
                <a:lnTo>
                  <a:pt x="5521576" y="0"/>
                </a:lnTo>
                <a:lnTo>
                  <a:pt x="5521576" y="28251"/>
                </a:lnTo>
                <a:lnTo>
                  <a:pt x="3288876" y="2723973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598C7-11E6-4722-8763-BC594CCC7354}"/>
              </a:ext>
            </a:extLst>
          </p:cNvPr>
          <p:cNvSpPr txBox="1"/>
          <p:nvPr/>
        </p:nvSpPr>
        <p:spPr>
          <a:xfrm>
            <a:off x="820131" y="471340"/>
            <a:ext cx="84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- Trip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A72AA-F7E7-44C0-A697-0B8C6D682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38" y="1034353"/>
            <a:ext cx="6385724" cy="4789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E48967-B3B7-45C7-B995-3D77B9E9B27F}"/>
              </a:ext>
            </a:extLst>
          </p:cNvPr>
          <p:cNvSpPr txBox="1"/>
          <p:nvPr/>
        </p:nvSpPr>
        <p:spPr>
          <a:xfrm>
            <a:off x="1198775" y="5638980"/>
            <a:ext cx="979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ratio of area recorded to the whole area is 28.30%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8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7" name="图文框 6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7350" y="1532235"/>
            <a:ext cx="1504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>
                <a:solidFill>
                  <a:schemeClr val="tx1">
                    <a:lumMod val="50000"/>
                    <a:lumOff val="50000"/>
                  </a:schemeClr>
                </a:solidFill>
                <a:latin typeface="Aller Light"/>
              </a:rPr>
              <a:t>02</a:t>
            </a:r>
            <a:endParaRPr lang="zh-CN" altLang="en-US" sz="8800" b="1">
              <a:solidFill>
                <a:schemeClr val="tx1">
                  <a:lumMod val="50000"/>
                  <a:lumOff val="50000"/>
                </a:schemeClr>
              </a:solidFill>
              <a:latin typeface="Aller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7755" y="4189095"/>
            <a:ext cx="7391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</a:t>
            </a:r>
            <a:r>
              <a:rPr lang="zh-CN" altLang="en-US" sz="6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ata </a:t>
            </a:r>
            <a:r>
              <a:rPr lang="en-US" altLang="zh-CN" sz="6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</a:t>
            </a:r>
            <a:r>
              <a:rPr lang="zh-CN" altLang="en-US" sz="6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rocessing</a:t>
            </a:r>
            <a:endParaRPr lang="zh-CN" altLang="en-US" sz="60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screen"/>
          <a:srcRect b="20461"/>
          <a:stretch>
            <a:fillRect/>
          </a:stretch>
        </p:blipFill>
        <p:spPr>
          <a:xfrm rot="3022029">
            <a:off x="-2229004" y="3624921"/>
            <a:ext cx="6329470" cy="3398229"/>
          </a:xfrm>
          <a:custGeom>
            <a:avLst/>
            <a:gdLst>
              <a:gd name="connsiteX0" fmla="*/ 0 w 6329470"/>
              <a:gd name="connsiteY0" fmla="*/ 0 h 3398229"/>
              <a:gd name="connsiteX1" fmla="*/ 6329470 w 6329470"/>
              <a:gd name="connsiteY1" fmla="*/ 0 h 3398229"/>
              <a:gd name="connsiteX2" fmla="*/ 6329470 w 6329470"/>
              <a:gd name="connsiteY2" fmla="*/ 282911 h 3398229"/>
              <a:gd name="connsiteX3" fmla="*/ 3749244 w 6329470"/>
              <a:gd name="connsiteY3" fmla="*/ 3398229 h 3398229"/>
              <a:gd name="connsiteX4" fmla="*/ 0 w 6329470"/>
              <a:gd name="connsiteY4" fmla="*/ 292963 h 339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470" h="3398229">
                <a:moveTo>
                  <a:pt x="0" y="0"/>
                </a:moveTo>
                <a:lnTo>
                  <a:pt x="6329470" y="0"/>
                </a:lnTo>
                <a:lnTo>
                  <a:pt x="6329470" y="282911"/>
                </a:lnTo>
                <a:lnTo>
                  <a:pt x="3749244" y="3398229"/>
                </a:lnTo>
                <a:lnTo>
                  <a:pt x="0" y="292963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/>
          <a:srcRect b="10631"/>
          <a:stretch>
            <a:fillRect/>
          </a:stretch>
        </p:blipFill>
        <p:spPr>
          <a:xfrm rot="13174182">
            <a:off x="7660716" y="-702726"/>
            <a:ext cx="6049170" cy="3649106"/>
          </a:xfrm>
          <a:custGeom>
            <a:avLst/>
            <a:gdLst>
              <a:gd name="connsiteX0" fmla="*/ 6049170 w 6049170"/>
              <a:gd name="connsiteY0" fmla="*/ 780403 h 3649106"/>
              <a:gd name="connsiteX1" fmla="*/ 2577768 w 6049170"/>
              <a:gd name="connsiteY1" fmla="*/ 3649106 h 3649106"/>
              <a:gd name="connsiteX2" fmla="*/ 0 w 6049170"/>
              <a:gd name="connsiteY2" fmla="*/ 529763 h 3649106"/>
              <a:gd name="connsiteX3" fmla="*/ 0 w 6049170"/>
              <a:gd name="connsiteY3" fmla="*/ 0 h 3649106"/>
              <a:gd name="connsiteX4" fmla="*/ 6049170 w 6049170"/>
              <a:gd name="connsiteY4" fmla="*/ 0 h 364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70" h="3649106">
                <a:moveTo>
                  <a:pt x="6049170" y="780403"/>
                </a:moveTo>
                <a:lnTo>
                  <a:pt x="2577768" y="3649106"/>
                </a:lnTo>
                <a:lnTo>
                  <a:pt x="0" y="529763"/>
                </a:lnTo>
                <a:lnTo>
                  <a:pt x="0" y="0"/>
                </a:lnTo>
                <a:lnTo>
                  <a:pt x="6049170" y="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777240" y="1802765"/>
            <a:ext cx="2580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(a,b)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07590" y="1802765"/>
            <a:ext cx="13500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graphicFrame>
        <p:nvGraphicFramePr>
          <p:cNvPr id="21" name="表格 20"/>
          <p:cNvGraphicFramePr/>
          <p:nvPr/>
        </p:nvGraphicFramePr>
        <p:xfrm>
          <a:off x="3288030" y="1638300"/>
          <a:ext cx="31584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892925" y="1802765"/>
            <a:ext cx="13500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graphicFrame>
        <p:nvGraphicFramePr>
          <p:cNvPr id="23" name="表格 22"/>
          <p:cNvGraphicFramePr/>
          <p:nvPr/>
        </p:nvGraphicFramePr>
        <p:xfrm>
          <a:off x="7767955" y="2004060"/>
          <a:ext cx="4326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31190" y="3887470"/>
            <a:ext cx="2580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(A,B)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405380" y="3887470"/>
            <a:ext cx="13500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graphicFrame>
        <p:nvGraphicFramePr>
          <p:cNvPr id="27" name="表格 26"/>
          <p:cNvGraphicFramePr/>
          <p:nvPr/>
        </p:nvGraphicFramePr>
        <p:xfrm>
          <a:off x="3357880" y="3395980"/>
          <a:ext cx="85324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657</Words>
  <Application>Microsoft Office PowerPoint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Aller Light</vt:lpstr>
      <vt:lpstr>Gulim</vt:lpstr>
      <vt:lpstr>Servetica</vt:lpstr>
      <vt:lpstr>等线</vt:lpstr>
      <vt:lpstr>等线 Light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 融</dc:creator>
  <cp:lastModifiedBy>董 靖</cp:lastModifiedBy>
  <cp:revision>25</cp:revision>
  <dcterms:created xsi:type="dcterms:W3CDTF">2019-06-30T07:57:00Z</dcterms:created>
  <dcterms:modified xsi:type="dcterms:W3CDTF">2019-08-05T02:25:05Z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