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33" d="100"/>
          <a:sy n="33" d="100"/>
        </p:scale>
        <p:origin x="-2246" y="658"/>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7/26/2019</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7/26/2019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7/26/2019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7/26/2019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7/26/2019</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VE</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414</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Bayesian Analysis</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a:t>
            </a:r>
            <a:r>
              <a:rPr lang="en-US" altLang="zh-CN" sz="4000" b="1" u="sng" dirty="0" smtClean="0">
                <a:solidFill>
                  <a:schemeClr val="tx2">
                    <a:lumMod val="75000"/>
                  </a:schemeClr>
                </a:solidFill>
              </a:rPr>
              <a:t>Statement</a:t>
            </a:r>
          </a:p>
          <a:p>
            <a:r>
              <a:rPr lang="en-US" altLang="zh-CN" sz="3200" dirty="0" smtClean="0"/>
              <a:t>In the Forbidden </a:t>
            </a:r>
            <a:r>
              <a:rPr lang="en-US" altLang="zh-CN" sz="3200" dirty="0"/>
              <a:t>Forrest of Hogwarts, there is a kind of magic tree, known as </a:t>
            </a:r>
            <a:r>
              <a:rPr lang="en-US" altLang="zh-CN" sz="3200" dirty="0" err="1"/>
              <a:t>Jiuling</a:t>
            </a:r>
            <a:r>
              <a:rPr lang="en-US" altLang="zh-CN" sz="3200" dirty="0"/>
              <a:t>, not only it </a:t>
            </a:r>
            <a:r>
              <a:rPr lang="en-US" altLang="zh-CN" sz="3200" dirty="0" smtClean="0"/>
              <a:t>is always invisible </a:t>
            </a:r>
            <a:r>
              <a:rPr lang="en-US" altLang="zh-CN" sz="3200" dirty="0"/>
              <a:t>but it has no physical </a:t>
            </a:r>
            <a:r>
              <a:rPr lang="en-US" altLang="zh-CN" sz="3200" dirty="0" smtClean="0"/>
              <a:t>form. This tree can produce a kind of fruit, naming </a:t>
            </a:r>
            <a:r>
              <a:rPr lang="en-US" altLang="zh-CN" sz="3200" dirty="0" err="1" smtClean="0"/>
              <a:t>Tayes</a:t>
            </a:r>
            <a:r>
              <a:rPr lang="en-US" altLang="zh-CN" sz="3200" dirty="0" smtClean="0"/>
              <a:t>, that is detectable. From each people in the forest, we have the exact data for each location </a:t>
            </a:r>
            <a:r>
              <a:rPr lang="en-US" altLang="zh-CN" sz="3200"/>
              <a:t>the </a:t>
            </a:r>
            <a:r>
              <a:rPr lang="en-US" altLang="zh-CN" sz="3200" smtClean="0"/>
              <a:t>number </a:t>
            </a:r>
            <a:r>
              <a:rPr lang="en-US" altLang="zh-CN" sz="3200" dirty="0"/>
              <a:t>of </a:t>
            </a:r>
            <a:r>
              <a:rPr lang="en-US" altLang="zh-CN" sz="3200" dirty="0" err="1"/>
              <a:t>Tayes</a:t>
            </a:r>
            <a:r>
              <a:rPr lang="en-US" altLang="zh-CN" sz="3200" dirty="0"/>
              <a:t> close by (less 1 meter </a:t>
            </a:r>
            <a:r>
              <a:rPr lang="en-US" altLang="zh-CN" sz="3200" dirty="0" smtClean="0"/>
              <a:t>away) on </a:t>
            </a:r>
            <a:r>
              <a:rPr lang="en-US" altLang="zh-CN" sz="3200" dirty="0"/>
              <a:t>the ground and the </a:t>
            </a:r>
            <a:r>
              <a:rPr lang="en-US" altLang="zh-CN" sz="3200" dirty="0" smtClean="0"/>
              <a:t>number </a:t>
            </a:r>
            <a:r>
              <a:rPr lang="en-US" altLang="zh-CN" sz="3200" dirty="0"/>
              <a:t>of </a:t>
            </a:r>
            <a:r>
              <a:rPr lang="en-US" altLang="zh-CN" sz="3200" dirty="0" err="1"/>
              <a:t>Tayes</a:t>
            </a:r>
            <a:r>
              <a:rPr lang="en-US" altLang="zh-CN" sz="3200" dirty="0"/>
              <a:t> no far way (less 3 meters away) on the ground from</a:t>
            </a:r>
            <a:br>
              <a:rPr lang="en-US" altLang="zh-CN" sz="3200" dirty="0"/>
            </a:br>
            <a:r>
              <a:rPr lang="en-US" altLang="zh-CN" sz="3200" dirty="0"/>
              <a:t>the </a:t>
            </a:r>
            <a:r>
              <a:rPr lang="en-US" altLang="zh-CN" sz="3200" dirty="0" smtClean="0"/>
              <a:t>person</a:t>
            </a:r>
            <a:r>
              <a:rPr lang="en-US" altLang="zh-CN" sz="3200" dirty="0"/>
              <a:t>.</a:t>
            </a:r>
            <a:br>
              <a:rPr lang="en-US" altLang="zh-CN" sz="3200" dirty="0"/>
            </a:br>
            <a:r>
              <a:rPr lang="en-US" altLang="zh-CN" sz="3200" dirty="0" smtClean="0"/>
              <a:t>The </a:t>
            </a:r>
            <a:r>
              <a:rPr lang="en-US" altLang="zh-CN" sz="3200" dirty="0"/>
              <a:t>main task is to find the number of </a:t>
            </a:r>
            <a:r>
              <a:rPr lang="en-US" altLang="zh-CN" sz="3200" dirty="0" err="1"/>
              <a:t>Jiuling</a:t>
            </a:r>
            <a:r>
              <a:rPr lang="en-US" altLang="zh-CN" sz="3200" dirty="0"/>
              <a:t> in the Forbidden Forrest, and the </a:t>
            </a:r>
            <a:r>
              <a:rPr lang="en-US" altLang="zh-CN" sz="3200" dirty="0" smtClean="0"/>
              <a:t>distribution of </a:t>
            </a:r>
            <a:r>
              <a:rPr lang="en-US" altLang="zh-CN" sz="3200" dirty="0" err="1"/>
              <a:t>Jiuling</a:t>
            </a:r>
            <a:r>
              <a:rPr lang="en-US" altLang="zh-CN" sz="3200" dirty="0"/>
              <a:t> in the sense of where they are</a:t>
            </a:r>
            <a:r>
              <a:rPr lang="en-US" altLang="zh-CN" sz="3200" dirty="0" smtClean="0"/>
              <a:t>.</a:t>
            </a:r>
          </a:p>
          <a:p>
            <a:pPr algn="ctr"/>
            <a:r>
              <a:rPr lang="en-US" altLang="zh-CN" sz="4000" dirty="0"/>
              <a:t/>
            </a:r>
            <a:br>
              <a:rPr lang="en-US" altLang="zh-CN" sz="4000" dirty="0"/>
            </a:br>
            <a:r>
              <a:rPr lang="en-US" altLang="zh-CN" sz="4000" dirty="0" smtClean="0"/>
              <a:t> </a:t>
            </a:r>
            <a:r>
              <a:rPr lang="en-US" altLang="zh-CN" sz="4000" b="1" u="sng" dirty="0" smtClean="0">
                <a:solidFill>
                  <a:schemeClr val="tx2">
                    <a:lumMod val="75000"/>
                  </a:schemeClr>
                </a:solidFill>
              </a:rPr>
              <a:t>Data Analysis</a:t>
            </a:r>
            <a:endParaRPr lang="en-US" altLang="zh-CN" sz="4000" b="1" u="sng" dirty="0">
              <a:solidFill>
                <a:schemeClr val="tx2">
                  <a:lumMod val="75000"/>
                </a:schemeClr>
              </a:solidFill>
            </a:endParaRPr>
          </a:p>
          <a:p>
            <a:r>
              <a:rPr lang="en-US" altLang="zh-CN" sz="3200" dirty="0">
                <a:solidFill>
                  <a:schemeClr val="tx2">
                    <a:lumMod val="75000"/>
                  </a:schemeClr>
                </a:solidFill>
              </a:rPr>
              <a:t>To help us observe data provided, we utilize python to plot graphs which are able to show density of </a:t>
            </a:r>
            <a:r>
              <a:rPr lang="en-US" altLang="zh-CN" sz="3200" dirty="0" err="1">
                <a:solidFill>
                  <a:schemeClr val="tx2">
                    <a:lumMod val="75000"/>
                  </a:schemeClr>
                </a:solidFill>
              </a:rPr>
              <a:t>Tayes</a:t>
            </a:r>
            <a:r>
              <a:rPr lang="en-US" altLang="zh-CN" sz="3200" dirty="0">
                <a:solidFill>
                  <a:schemeClr val="tx2">
                    <a:lumMod val="75000"/>
                  </a:schemeClr>
                </a:solidFill>
              </a:rPr>
              <a:t>. In Figure 1,  we plot every point where </a:t>
            </a:r>
            <a:r>
              <a:rPr lang="en-US" altLang="zh-CN" sz="3200" dirty="0" err="1">
                <a:solidFill>
                  <a:schemeClr val="tx2">
                    <a:lumMod val="75000"/>
                  </a:schemeClr>
                </a:solidFill>
              </a:rPr>
              <a:t>Tayes</a:t>
            </a:r>
            <a:r>
              <a:rPr lang="en-US" altLang="zh-CN" sz="3200" dirty="0">
                <a:solidFill>
                  <a:schemeClr val="tx2">
                    <a:lumMod val="75000"/>
                  </a:schemeClr>
                </a:solidFill>
              </a:rPr>
              <a:t> exits in a circle with radius of 1 m. Different colors represent different number of </a:t>
            </a:r>
            <a:r>
              <a:rPr lang="en-US" altLang="zh-CN" sz="3200" dirty="0" err="1">
                <a:solidFill>
                  <a:schemeClr val="tx2">
                    <a:lumMod val="75000"/>
                  </a:schemeClr>
                </a:solidFill>
              </a:rPr>
              <a:t>Tayes</a:t>
            </a:r>
            <a:r>
              <a:rPr lang="en-US" altLang="zh-CN" sz="3200" dirty="0">
                <a:solidFill>
                  <a:schemeClr val="tx2">
                    <a:lumMod val="75000"/>
                  </a:schemeClr>
                </a:solidFill>
              </a:rPr>
              <a:t>. And color representing a greater number of </a:t>
            </a:r>
            <a:r>
              <a:rPr lang="en-US" altLang="zh-CN" sz="3200" dirty="0" err="1">
                <a:solidFill>
                  <a:schemeClr val="tx2">
                    <a:lumMod val="75000"/>
                  </a:schemeClr>
                </a:solidFill>
              </a:rPr>
              <a:t>Tayes</a:t>
            </a:r>
            <a:r>
              <a:rPr lang="en-US" altLang="zh-CN" sz="3200" dirty="0">
                <a:solidFill>
                  <a:schemeClr val="tx2">
                    <a:lumMod val="75000"/>
                  </a:schemeClr>
                </a:solidFill>
              </a:rPr>
              <a:t> will cover color representing a smaller number of </a:t>
            </a:r>
            <a:r>
              <a:rPr lang="en-US" altLang="zh-CN" sz="3200" dirty="0" err="1">
                <a:solidFill>
                  <a:schemeClr val="tx2">
                    <a:lumMod val="75000"/>
                  </a:schemeClr>
                </a:solidFill>
              </a:rPr>
              <a:t>Tayes</a:t>
            </a:r>
            <a:r>
              <a:rPr lang="en-US" altLang="zh-CN" sz="3200" dirty="0">
                <a:solidFill>
                  <a:schemeClr val="tx2">
                    <a:lumMod val="75000"/>
                  </a:schemeClr>
                </a:solidFill>
              </a:rPr>
              <a:t>.  </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4000" b="1" u="sng" dirty="0">
              <a:solidFill>
                <a:schemeClr val="tx2">
                  <a:lumMod val="75000"/>
                </a:schemeClr>
              </a:solidFill>
            </a:endParaRPr>
          </a:p>
          <a:p>
            <a:r>
              <a:rPr lang="en-US" altLang="zh-CN" sz="3200" dirty="0">
                <a:solidFill>
                  <a:schemeClr val="tx2">
                    <a:lumMod val="75000"/>
                  </a:schemeClr>
                </a:solidFill>
              </a:rPr>
              <a:t>Another graph uses transparency to express the number of </a:t>
            </a:r>
            <a:r>
              <a:rPr lang="en-US" altLang="zh-CN" sz="3200" dirty="0" err="1">
                <a:solidFill>
                  <a:schemeClr val="tx2">
                    <a:lumMod val="75000"/>
                  </a:schemeClr>
                </a:solidFill>
              </a:rPr>
              <a:t>Tayes</a:t>
            </a:r>
            <a:r>
              <a:rPr lang="en-US" altLang="zh-CN" sz="3200" dirty="0">
                <a:solidFill>
                  <a:schemeClr val="tx2">
                    <a:lumMod val="75000"/>
                  </a:schemeClr>
                </a:solidFill>
              </a:rPr>
              <a:t> near a point. As we can see in Figure 2, because of too many </a:t>
            </a:r>
            <a:r>
              <a:rPr lang="en-US" altLang="zh-CN" sz="3200" dirty="0" err="1">
                <a:solidFill>
                  <a:schemeClr val="tx2">
                    <a:lumMod val="75000"/>
                  </a:schemeClr>
                </a:solidFill>
              </a:rPr>
              <a:t>Tayes</a:t>
            </a:r>
            <a:r>
              <a:rPr lang="en-US" altLang="zh-CN" sz="3200" dirty="0">
                <a:solidFill>
                  <a:schemeClr val="tx2">
                    <a:lumMod val="75000"/>
                  </a:schemeClr>
                </a:solidFill>
              </a:rPr>
              <a:t> are founded in the center of graph, it is not clear for us to observe it. So </a:t>
            </a:r>
            <a:r>
              <a:rPr lang="en-US" altLang="zh-CN" sz="3200" dirty="0" smtClean="0">
                <a:solidFill>
                  <a:schemeClr val="tx2">
                    <a:lumMod val="75000"/>
                  </a:schemeClr>
                </a:solidFill>
              </a:rPr>
              <a:t>we</a:t>
            </a: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lnSpc>
                <a:spcPct val="150000"/>
              </a:lnSpc>
            </a:pPr>
            <a:r>
              <a:rPr lang="en-US" altLang="zh-CN" sz="2800" b="1" dirty="0">
                <a:solidFill>
                  <a:schemeClr val="tx2">
                    <a:lumMod val="75000"/>
                  </a:schemeClr>
                </a:solidFill>
              </a:rPr>
              <a:t>Fig. 2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2800" dirty="0">
              <a:solidFill>
                <a:schemeClr val="tx2">
                  <a:lumMod val="75000"/>
                </a:schemeClr>
              </a:solidFill>
            </a:endParaRPr>
          </a:p>
          <a:p>
            <a:endParaRPr lang="en-US" altLang="zh-CN" sz="3200" dirty="0">
              <a:solidFill>
                <a:schemeClr val="tx2">
                  <a:lumMod val="75000"/>
                </a:schemeClr>
              </a:solidFill>
            </a:endParaRPr>
          </a:p>
          <a:p>
            <a:endParaRPr lang="en-US" altLang="zh-CN" sz="3600" dirty="0">
              <a:solidFill>
                <a:schemeClr val="tx2">
                  <a:lumMod val="75000"/>
                </a:schemeClr>
              </a:solidFill>
            </a:endParaRPr>
          </a:p>
          <a:p>
            <a:endParaRPr lang="en-US" altLang="zh-CN" sz="3200" b="1"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Method 2: Logistic Regression </a:t>
            </a:r>
          </a:p>
          <a:p>
            <a:r>
              <a:rPr lang="en-US" altLang="zh-CN" sz="3200" i="1" dirty="0">
                <a:solidFill>
                  <a:schemeClr val="tx2">
                    <a:lumMod val="75000"/>
                  </a:schemeClr>
                </a:solidFill>
              </a:rPr>
              <a:t>Valid</a:t>
            </a:r>
          </a:p>
          <a:p>
            <a:r>
              <a:rPr lang="en-US" altLang="zh-CN" sz="4000" b="1" u="sng" dirty="0">
                <a:solidFill>
                  <a:schemeClr val="tx2">
                    <a:lumMod val="75000"/>
                  </a:schemeClr>
                </a:solidFill>
              </a:rPr>
              <a:t>Conclusion</a:t>
            </a:r>
          </a:p>
          <a:p>
            <a:r>
              <a:rPr lang="en-US" altLang="zh-CN" sz="3200" dirty="0" err="1">
                <a:solidFill>
                  <a:schemeClr val="tx2">
                    <a:lumMod val="75000"/>
                  </a:schemeClr>
                </a:solidFill>
              </a:rPr>
              <a:t>Photoacoustic</a:t>
            </a:r>
            <a:r>
              <a:rPr lang="en-US" altLang="zh-CN" sz="3200" dirty="0">
                <a:solidFill>
                  <a:schemeClr val="tx2">
                    <a:lumMod val="75000"/>
                  </a:schemeClr>
                </a:solidFill>
              </a:rPr>
              <a:t> and ultrasound imaging techniques can be used for detecting osseous and vascular structures simultaneously. The key to achieve this goal is to set up the dual modality system. And also, the accuracy and speed of the detection is very important to form the images.</a:t>
            </a:r>
            <a:endParaRPr lang="zh-CN" altLang="zh-CN" sz="3200" dirty="0">
              <a:solidFill>
                <a:schemeClr val="tx2">
                  <a:lumMod val="75000"/>
                </a:schemeClr>
              </a:solidFill>
            </a:endParaRPr>
          </a:p>
          <a:p>
            <a:pPr algn="ctr"/>
            <a:r>
              <a:rPr lang="en-US" altLang="zh-CN" sz="4000" b="1" u="sng" dirty="0">
                <a:solidFill>
                  <a:schemeClr val="tx2">
                    <a:lumMod val="75000"/>
                  </a:schemeClr>
                </a:solidFill>
              </a:rPr>
              <a:t>Acknowledgement</a:t>
            </a:r>
          </a:p>
          <a:p>
            <a:r>
              <a:rPr lang="en-US" altLang="zh-CN" sz="2800" dirty="0">
                <a:solidFill>
                  <a:schemeClr val="tx2">
                    <a:lumMod val="75000"/>
                  </a:schemeClr>
                </a:solidFill>
              </a:rPr>
              <a:t>Sponsor: Shawn Ma from </a:t>
            </a:r>
            <a:r>
              <a:rPr lang="en-US" altLang="zh-CN" sz="2800" dirty="0" err="1">
                <a:solidFill>
                  <a:schemeClr val="tx2">
                    <a:lumMod val="75000"/>
                  </a:schemeClr>
                </a:solidFill>
              </a:rPr>
              <a:t>Covidien</a:t>
            </a:r>
            <a:endParaRPr lang="en-US" altLang="zh-CN" sz="2800" dirty="0">
              <a:solidFill>
                <a:schemeClr val="tx2">
                  <a:lumMod val="75000"/>
                </a:schemeClr>
              </a:solidFill>
            </a:endParaRPr>
          </a:p>
          <a:p>
            <a:r>
              <a:rPr lang="en-US" altLang="zh-CN" sz="2800" dirty="0">
                <a:solidFill>
                  <a:schemeClr val="tx2">
                    <a:lumMod val="75000"/>
                  </a:schemeClr>
                </a:solidFill>
              </a:rPr>
              <a:t>Shane Johnson, Sung-Liang Chen and </a:t>
            </a:r>
            <a:r>
              <a:rPr lang="en-US" altLang="zh-CN" sz="2800" dirty="0" err="1">
                <a:solidFill>
                  <a:schemeClr val="tx2">
                    <a:lumMod val="75000"/>
                  </a:schemeClr>
                </a:solidFill>
              </a:rPr>
              <a:t>Huan</a:t>
            </a:r>
            <a:r>
              <a:rPr lang="en-US" altLang="zh-CN" sz="2800" dirty="0">
                <a:solidFill>
                  <a:schemeClr val="tx2">
                    <a:lumMod val="75000"/>
                  </a:schemeClr>
                </a:solidFill>
              </a:rPr>
              <a:t> Qi from UM-SJTU Joint Institute </a:t>
            </a:r>
          </a:p>
          <a:p>
            <a:r>
              <a:rPr lang="en-US" altLang="zh-CN" sz="2800" dirty="0" err="1">
                <a:solidFill>
                  <a:schemeClr val="tx2">
                    <a:lumMod val="75000"/>
                  </a:schemeClr>
                </a:solidFill>
              </a:rPr>
              <a:t>Hongkun</a:t>
            </a:r>
            <a:r>
              <a:rPr lang="en-US" altLang="zh-CN" sz="2800" dirty="0">
                <a:solidFill>
                  <a:schemeClr val="tx2">
                    <a:lumMod val="75000"/>
                  </a:schemeClr>
                </a:solidFill>
              </a:rPr>
              <a:t> Lai and </a:t>
            </a:r>
            <a:r>
              <a:rPr lang="en-US" altLang="zh-CN" sz="2800" dirty="0" err="1">
                <a:solidFill>
                  <a:schemeClr val="tx2">
                    <a:lumMod val="75000"/>
                  </a:schemeClr>
                </a:solidFill>
              </a:rPr>
              <a:t>Xunjie</a:t>
            </a:r>
            <a:r>
              <a:rPr lang="en-US" altLang="zh-CN" sz="2800" dirty="0">
                <a:solidFill>
                  <a:schemeClr val="tx2">
                    <a:lumMod val="75000"/>
                  </a:schemeClr>
                </a:solidFill>
              </a:rPr>
              <a:t> </a:t>
            </a:r>
            <a:r>
              <a:rPr lang="en-US" altLang="zh-CN" sz="2800" dirty="0" err="1">
                <a:solidFill>
                  <a:schemeClr val="tx2">
                    <a:lumMod val="75000"/>
                  </a:schemeClr>
                </a:solidFill>
              </a:rPr>
              <a:t>Cai</a:t>
            </a:r>
            <a:r>
              <a:rPr lang="en-US" altLang="zh-CN" sz="2800" dirty="0">
                <a:solidFill>
                  <a:schemeClr val="tx2">
                    <a:lumMod val="75000"/>
                  </a:schemeClr>
                </a:solidFill>
              </a:rPr>
              <a:t> from UM-SJTU Joint Institute </a:t>
            </a:r>
          </a:p>
          <a:p>
            <a:pPr algn="ctr"/>
            <a:r>
              <a:rPr lang="en-US" altLang="zh-CN" sz="4000" b="1" u="sng" dirty="0">
                <a:solidFill>
                  <a:schemeClr val="tx2">
                    <a:lumMod val="75000"/>
                  </a:schemeClr>
                </a:solidFill>
              </a:rPr>
              <a:t>Reference </a:t>
            </a:r>
          </a:p>
          <a:p>
            <a:r>
              <a:rPr lang="en-US" altLang="zh-CN" sz="2800" dirty="0">
                <a:solidFill>
                  <a:schemeClr val="tx2">
                    <a:lumMod val="75000"/>
                  </a:schemeClr>
                </a:solidFill>
              </a:rPr>
              <a:t>[1]http://labs.seas.wustl.edu/bme/Wang/index.html</a:t>
            </a:r>
          </a:p>
          <a:p>
            <a:endParaRPr lang="zh-CN" altLang="en-US" sz="3200" dirty="0"/>
          </a:p>
          <a:p>
            <a:endParaRPr lang="zh-CN" altLang="en-US" sz="3200" dirty="0"/>
          </a:p>
        </p:txBody>
      </p:sp>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r>
              <a:rPr lang="en-US" altLang="zh-CN" sz="3200" dirty="0">
                <a:solidFill>
                  <a:schemeClr val="tx2">
                    <a:lumMod val="75000"/>
                  </a:schemeClr>
                </a:solidFill>
              </a:rPr>
              <a:t>plot another graph to focus on the </a:t>
            </a:r>
            <a:r>
              <a:rPr lang="en-US" altLang="zh-CN" sz="3200" dirty="0" smtClean="0"/>
              <a:t>center part.</a:t>
            </a:r>
            <a:endParaRPr lang="en-US" altLang="zh-CN" sz="3200" dirty="0"/>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4000" b="1" dirty="0">
                <a:solidFill>
                  <a:schemeClr val="tx2">
                    <a:lumMod val="75000"/>
                  </a:schemeClr>
                </a:solidFill>
              </a:rPr>
              <a:t>Fig. 3 </a:t>
            </a:r>
            <a:r>
              <a:rPr lang="en-US" altLang="zh-CN" sz="4000" dirty="0">
                <a:solidFill>
                  <a:schemeClr val="tx2">
                    <a:lumMod val="75000"/>
                  </a:schemeClr>
                </a:solidFill>
              </a:rPr>
              <a:t>Center </a:t>
            </a:r>
            <a:r>
              <a:rPr lang="en-US" altLang="zh-CN" sz="4000" dirty="0" smtClean="0">
                <a:solidFill>
                  <a:schemeClr val="tx2">
                    <a:lumMod val="75000"/>
                  </a:schemeClr>
                </a:solidFill>
              </a:rPr>
              <a:t>Part</a:t>
            </a:r>
            <a:endParaRPr lang="en-US" altLang="zh-CN" sz="4000" b="1" u="sng" dirty="0" smtClean="0">
              <a:solidFill>
                <a:schemeClr val="tx2">
                  <a:lumMod val="75000"/>
                </a:schemeClr>
              </a:solidFill>
            </a:endParaRPr>
          </a:p>
          <a:p>
            <a:pPr algn="ctr"/>
            <a:r>
              <a:rPr lang="en-US" altLang="zh-CN" sz="4000" b="1" u="sng" dirty="0" smtClean="0">
                <a:solidFill>
                  <a:schemeClr val="tx2">
                    <a:lumMod val="75000"/>
                  </a:schemeClr>
                </a:solidFill>
              </a:rPr>
              <a:t>Modeling and Simulation </a:t>
            </a:r>
            <a:endParaRPr lang="en-US" altLang="zh-CN" sz="4000" b="1" u="sng" dirty="0" smtClean="0">
              <a:solidFill>
                <a:schemeClr val="tx2">
                  <a:lumMod val="75000"/>
                </a:schemeClr>
              </a:solidFill>
            </a:endParaRPr>
          </a:p>
          <a:p>
            <a:pPr algn="ctr"/>
            <a:r>
              <a:rPr lang="en-US" altLang="zh-CN" sz="4000" b="1" u="sng" dirty="0" smtClean="0">
                <a:solidFill>
                  <a:schemeClr val="tx2">
                    <a:lumMod val="75000"/>
                  </a:schemeClr>
                </a:solidFill>
              </a:rPr>
              <a:t>Method </a:t>
            </a:r>
            <a:r>
              <a:rPr lang="en-US" altLang="zh-CN" sz="4000" b="1" u="sng" dirty="0">
                <a:solidFill>
                  <a:schemeClr val="tx2">
                    <a:lumMod val="75000"/>
                  </a:schemeClr>
                </a:solidFill>
              </a:rPr>
              <a:t>1: HMM </a:t>
            </a:r>
          </a:p>
          <a:p>
            <a:pPr>
              <a:spcAft>
                <a:spcPts val="600"/>
              </a:spcAft>
              <a:buSzPct val="100000"/>
            </a:pPr>
            <a:r>
              <a:rPr lang="en-US" altLang="zh-CN" sz="3200" dirty="0"/>
              <a:t>The first method concerns the structure of Hidden Markov Model. </a:t>
            </a:r>
            <a:r>
              <a:rPr lang="en-US" altLang="zh-CN" sz="3200" dirty="0" smtClean="0"/>
              <a:t>Basically, the method have two parts. The first part is using the method of Hidden Markov Model to discover the distribution of </a:t>
            </a:r>
            <a:r>
              <a:rPr lang="en-US" altLang="zh-CN" sz="3200" dirty="0" err="1" smtClean="0"/>
              <a:t>Tayes</a:t>
            </a:r>
            <a:r>
              <a:rPr lang="en-US" altLang="zh-CN" sz="3200" dirty="0" smtClean="0"/>
              <a:t>. The actual distribution of </a:t>
            </a:r>
            <a:r>
              <a:rPr lang="en-US" altLang="zh-CN" sz="3200" dirty="0" err="1" smtClean="0"/>
              <a:t>Tayes</a:t>
            </a:r>
            <a:r>
              <a:rPr lang="en-US" altLang="zh-CN" sz="3200" dirty="0" smtClean="0"/>
              <a:t> is considered as hidden layers and the number of </a:t>
            </a:r>
            <a:r>
              <a:rPr lang="en-US" altLang="zh-CN" sz="3200" dirty="0" err="1" smtClean="0"/>
              <a:t>Tayes</a:t>
            </a:r>
            <a:r>
              <a:rPr lang="en-US" altLang="zh-CN" sz="3200" dirty="0" smtClean="0"/>
              <a:t> detected in each location is the observable layer. Using Hidden Markov Model, we can estimate the distribution and the number of </a:t>
            </a:r>
            <a:r>
              <a:rPr lang="en-US" altLang="zh-CN" sz="3200" dirty="0" err="1" smtClean="0"/>
              <a:t>Tayes</a:t>
            </a:r>
            <a:r>
              <a:rPr lang="en-US" altLang="zh-CN" sz="3200" dirty="0" smtClean="0"/>
              <a:t>.</a:t>
            </a:r>
          </a:p>
          <a:p>
            <a:pPr>
              <a:spcAft>
                <a:spcPts val="600"/>
              </a:spcAft>
              <a:buSzPct val="100000"/>
            </a:pPr>
            <a:r>
              <a:rPr lang="en-US" altLang="zh-CN" sz="3200" dirty="0" smtClean="0"/>
              <a:t>The second part is estimate the distribution and number of </a:t>
            </a:r>
            <a:r>
              <a:rPr lang="en-US" altLang="zh-CN" sz="3200" dirty="0" err="1" smtClean="0"/>
              <a:t>Jiuling</a:t>
            </a:r>
            <a:r>
              <a:rPr lang="en-US" altLang="zh-CN" sz="3200" dirty="0" smtClean="0"/>
              <a:t> using the result of the first part. We can suppose a threshold </a:t>
            </a:r>
            <a:r>
              <a:rPr lang="en-US" altLang="zh-CN" sz="3200" dirty="0" err="1" smtClean="0"/>
              <a:t>Tayes</a:t>
            </a:r>
            <a:r>
              <a:rPr lang="en-US" altLang="zh-CN" sz="3200" dirty="0" smtClean="0"/>
              <a:t> and a area of trees. As long as the density in a certain area is larger than the threshold, we can assume that there is a tree in that area.</a:t>
            </a:r>
            <a:endParaRPr lang="zh-CN" altLang="zh-CN" sz="3200" dirty="0"/>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99054" y="2932803"/>
            <a:ext cx="13671448" cy="3600986"/>
          </a:xfrm>
          <a:prstGeom prst="rect">
            <a:avLst/>
          </a:prstGeom>
          <a:noFill/>
        </p:spPr>
        <p:txBody>
          <a:bodyPr wrap="square" rtlCol="0">
            <a:spAutoFit/>
          </a:bodyPr>
          <a:lstStyle/>
          <a:p>
            <a:pPr>
              <a:lnSpc>
                <a:spcPts val="6400"/>
              </a:lnSpc>
              <a:tabLst>
                <a:tab pos="3657600" algn="l"/>
              </a:tabLst>
              <a:defRPr/>
            </a:pPr>
            <a:r>
              <a:rPr lang="en-US" altLang="zh-CN" sz="6600" b="1" dirty="0">
                <a:solidFill>
                  <a:schemeClr val="tx2">
                    <a:lumMod val="75000"/>
                  </a:schemeClr>
                </a:solidFill>
                <a:latin typeface="+mj-lt"/>
              </a:rPr>
              <a:t>VE414 Project</a:t>
            </a:r>
            <a:r>
              <a:rPr lang="zh-CN" altLang="en-US" sz="6600" b="1" dirty="0">
                <a:solidFill>
                  <a:schemeClr val="tx2">
                    <a:lumMod val="75000"/>
                  </a:schemeClr>
                </a:solidFill>
                <a:latin typeface="+mj-lt"/>
              </a:rPr>
              <a:t>：</a:t>
            </a:r>
            <a:endParaRPr lang="en-US" altLang="zh-CN" sz="6600" b="1" dirty="0">
              <a:solidFill>
                <a:schemeClr val="tx2">
                  <a:lumMod val="75000"/>
                </a:schemeClr>
              </a:solidFill>
              <a:latin typeface="+mj-lt"/>
            </a:endParaRPr>
          </a:p>
          <a:p>
            <a:pPr>
              <a:lnSpc>
                <a:spcPts val="6400"/>
              </a:lnSpc>
              <a:tabLst>
                <a:tab pos="3657600" algn="l"/>
              </a:tabLst>
              <a:defRPr/>
            </a:pPr>
            <a:r>
              <a:rPr lang="en-US" altLang="zh-CN" sz="6600" b="1" dirty="0">
                <a:solidFill>
                  <a:schemeClr val="tx2">
                    <a:lumMod val="75000"/>
                  </a:schemeClr>
                </a:solidFill>
                <a:latin typeface="+mj-lt"/>
              </a:rPr>
              <a:t>Finding Trees in Forbidden Forest Using Hidden Markov Model</a:t>
            </a: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Wenhao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Guo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Jiazhen</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t>
            </a:r>
            <a:r>
              <a:rPr lang="en-US" altLang="zh-CN" sz="3400" dirty="0">
                <a:solidFill>
                  <a:schemeClr val="tx2">
                    <a:lumMod val="75000"/>
                  </a:schemeClr>
                </a:solidFill>
                <a:latin typeface="+mj-lt"/>
              </a:rPr>
              <a:t>, Jing Dong</a:t>
            </a:r>
          </a:p>
          <a:p>
            <a:pPr>
              <a:tabLst>
                <a:tab pos="3657600" algn="l"/>
              </a:tabLst>
              <a:defRPr/>
            </a:pPr>
            <a:r>
              <a:rPr lang="en-US" altLang="zh-CN" sz="3400" b="1" dirty="0">
                <a:solidFill>
                  <a:schemeClr val="tx2">
                    <a:lumMod val="75000"/>
                  </a:schemeClr>
                </a:solidFill>
                <a:latin typeface="+mj-lt"/>
              </a:rPr>
              <a:t>Faculty Advisor</a:t>
            </a:r>
            <a:r>
              <a:rPr lang="en-US" altLang="zh-CN" sz="3400" dirty="0">
                <a:solidFill>
                  <a:schemeClr val="tx2">
                    <a:lumMod val="75000"/>
                  </a:schemeClr>
                </a:solidFill>
                <a:latin typeface="+mj-lt"/>
              </a:rPr>
              <a:t>: Prof. Jing Liu</a:t>
            </a:r>
            <a:endParaRPr lang="zh-CN" altLang="en-US" sz="3400" dirty="0">
              <a:solidFill>
                <a:schemeClr val="tx2">
                  <a:lumMod val="75000"/>
                </a:schemeClr>
              </a:solidFill>
              <a:latin typeface="+mj-lt"/>
            </a:endParaRPr>
          </a:p>
        </p:txBody>
      </p:sp>
      <p:pic>
        <p:nvPicPr>
          <p:cNvPr id="3" name="Picture 2">
            <a:extLst>
              <a:ext uri="{FF2B5EF4-FFF2-40B4-BE49-F238E27FC236}">
                <a16:creationId xmlns:a16="http://schemas.microsoft.com/office/drawing/2014/main" xmlns="" id="{A85917D3-16A7-438E-A0AE-D77606779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64" y="2932803"/>
            <a:ext cx="5083295" cy="3913488"/>
          </a:xfrm>
          <a:prstGeom prst="rect">
            <a:avLst/>
          </a:prstGeom>
        </p:spPr>
      </p:pic>
      <p:pic>
        <p:nvPicPr>
          <p:cNvPr id="6" name="Picture 5">
            <a:extLst>
              <a:ext uri="{FF2B5EF4-FFF2-40B4-BE49-F238E27FC236}">
                <a16:creationId xmlns:a16="http://schemas.microsoft.com/office/drawing/2014/main" xmlns="" id="{1E4EBA01-C9DC-43FB-A249-E8796EAAF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766" y="8498456"/>
            <a:ext cx="5950292" cy="4607225"/>
          </a:xfrm>
          <a:prstGeom prst="rect">
            <a:avLst/>
          </a:prstGeom>
        </p:spPr>
      </p:pic>
      <p:pic>
        <p:nvPicPr>
          <p:cNvPr id="8" name="Picture 7">
            <a:extLst>
              <a:ext uri="{FF2B5EF4-FFF2-40B4-BE49-F238E27FC236}">
                <a16:creationId xmlns:a16="http://schemas.microsoft.com/office/drawing/2014/main" xmlns="" id="{89D709FA-6B73-4281-BE7C-60E54A806B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8370" y="13609737"/>
            <a:ext cx="6403340" cy="5331166"/>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893" y="21962665"/>
            <a:ext cx="6169025"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1890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4288</TotalTime>
  <Words>389</Words>
  <Application>Microsoft Office PowerPoint</Application>
  <PresentationFormat>自定义</PresentationFormat>
  <Paragraphs>72</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郭灏</cp:lastModifiedBy>
  <cp:revision>125</cp:revision>
  <dcterms:created xsi:type="dcterms:W3CDTF">2011-11-28T03:13:29Z</dcterms:created>
  <dcterms:modified xsi:type="dcterms:W3CDTF">2019-07-26T03:55:42Z</dcterms:modified>
</cp:coreProperties>
</file>