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33" d="100"/>
          <a:sy n="33" d="100"/>
        </p:scale>
        <p:origin x="2078" y="-1512"/>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7/26/2019</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7/26/2019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7/26/2019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7/26/2019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7/26/2019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7/26/2019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7/26/2019</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VE</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414</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Bayesian Analysis</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Statement</a:t>
            </a:r>
            <a:endParaRPr lang="en-US" altLang="zh-CN" sz="4000" dirty="0">
              <a:solidFill>
                <a:schemeClr val="tx2">
                  <a:lumMod val="75000"/>
                </a:schemeClr>
              </a:solidFill>
            </a:endParaRPr>
          </a:p>
          <a:p>
            <a:endParaRPr lang="en-US" altLang="zh-CN" sz="2000" dirty="0">
              <a:solidFill>
                <a:schemeClr val="tx2">
                  <a:lumMod val="75000"/>
                </a:schemeClr>
              </a:solidFill>
            </a:endParaRPr>
          </a:p>
          <a:p>
            <a:pPr algn="ctr"/>
            <a:r>
              <a:rPr lang="en-US" altLang="zh-CN" sz="4000" b="1" u="sng" dirty="0">
                <a:solidFill>
                  <a:schemeClr val="tx2">
                    <a:lumMod val="75000"/>
                  </a:schemeClr>
                </a:solidFill>
              </a:rPr>
              <a:t>Graphs</a:t>
            </a:r>
          </a:p>
          <a:p>
            <a:r>
              <a:rPr lang="en-US" altLang="zh-CN" sz="3200" dirty="0">
                <a:solidFill>
                  <a:schemeClr val="tx2">
                    <a:lumMod val="75000"/>
                  </a:schemeClr>
                </a:solidFill>
              </a:rPr>
              <a:t>To help us observe data provided, we utilize python to plot graphs which are able to show density of </a:t>
            </a:r>
            <a:r>
              <a:rPr lang="en-US" altLang="zh-CN" sz="3200" dirty="0" err="1">
                <a:solidFill>
                  <a:schemeClr val="tx2">
                    <a:lumMod val="75000"/>
                  </a:schemeClr>
                </a:solidFill>
              </a:rPr>
              <a:t>Tayes</a:t>
            </a:r>
            <a:r>
              <a:rPr lang="en-US" altLang="zh-CN" sz="3200" dirty="0">
                <a:solidFill>
                  <a:schemeClr val="tx2">
                    <a:lumMod val="75000"/>
                  </a:schemeClr>
                </a:solidFill>
              </a:rPr>
              <a:t>. In Figure 1,  we plot every point where </a:t>
            </a:r>
            <a:r>
              <a:rPr lang="en-US" altLang="zh-CN" sz="3200" dirty="0" err="1">
                <a:solidFill>
                  <a:schemeClr val="tx2">
                    <a:lumMod val="75000"/>
                  </a:schemeClr>
                </a:solidFill>
              </a:rPr>
              <a:t>Tayes</a:t>
            </a:r>
            <a:r>
              <a:rPr lang="en-US" altLang="zh-CN" sz="3200" dirty="0">
                <a:solidFill>
                  <a:schemeClr val="tx2">
                    <a:lumMod val="75000"/>
                  </a:schemeClr>
                </a:solidFill>
              </a:rPr>
              <a:t> exits in a circle with radius of 1 m. Different colors represent different number of </a:t>
            </a:r>
            <a:r>
              <a:rPr lang="en-US" altLang="zh-CN" sz="3200" dirty="0" err="1">
                <a:solidFill>
                  <a:schemeClr val="tx2">
                    <a:lumMod val="75000"/>
                  </a:schemeClr>
                </a:solidFill>
              </a:rPr>
              <a:t>Tayes</a:t>
            </a:r>
            <a:r>
              <a:rPr lang="en-US" altLang="zh-CN" sz="3200" dirty="0">
                <a:solidFill>
                  <a:schemeClr val="tx2">
                    <a:lumMod val="75000"/>
                  </a:schemeClr>
                </a:solidFill>
              </a:rPr>
              <a:t>. And color representing a greater number of </a:t>
            </a:r>
            <a:r>
              <a:rPr lang="en-US" altLang="zh-CN" sz="3200" dirty="0" err="1">
                <a:solidFill>
                  <a:schemeClr val="tx2">
                    <a:lumMod val="75000"/>
                  </a:schemeClr>
                </a:solidFill>
              </a:rPr>
              <a:t>Tayes</a:t>
            </a:r>
            <a:r>
              <a:rPr lang="en-US" altLang="zh-CN" sz="3200" dirty="0">
                <a:solidFill>
                  <a:schemeClr val="tx2">
                    <a:lumMod val="75000"/>
                  </a:schemeClr>
                </a:solidFill>
              </a:rPr>
              <a:t> will cover color representing a smaller number of </a:t>
            </a:r>
            <a:r>
              <a:rPr lang="en-US" altLang="zh-CN" sz="3200" dirty="0" err="1">
                <a:solidFill>
                  <a:schemeClr val="tx2">
                    <a:lumMod val="75000"/>
                  </a:schemeClr>
                </a:solidFill>
              </a:rPr>
              <a:t>Tayes</a:t>
            </a:r>
            <a:r>
              <a:rPr lang="en-US" altLang="zh-CN" sz="3200" dirty="0">
                <a:solidFill>
                  <a:schemeClr val="tx2">
                    <a:lumMod val="75000"/>
                  </a:schemeClr>
                </a:solidFill>
              </a:rPr>
              <a:t>.  </a:t>
            </a: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4000" b="1" u="sng" dirty="0">
              <a:solidFill>
                <a:schemeClr val="tx2">
                  <a:lumMod val="75000"/>
                </a:schemeClr>
              </a:solidFill>
            </a:endParaRPr>
          </a:p>
          <a:p>
            <a:r>
              <a:rPr lang="en-US" altLang="zh-CN" sz="3200" dirty="0">
                <a:solidFill>
                  <a:schemeClr val="tx2">
                    <a:lumMod val="75000"/>
                  </a:schemeClr>
                </a:solidFill>
              </a:rPr>
              <a:t>Another graph uses transparency to express the number of </a:t>
            </a:r>
            <a:r>
              <a:rPr lang="en-US" altLang="zh-CN" sz="3200" dirty="0" err="1">
                <a:solidFill>
                  <a:schemeClr val="tx2">
                    <a:lumMod val="75000"/>
                  </a:schemeClr>
                </a:solidFill>
              </a:rPr>
              <a:t>Tayes</a:t>
            </a:r>
            <a:r>
              <a:rPr lang="en-US" altLang="zh-CN" sz="3200" dirty="0">
                <a:solidFill>
                  <a:schemeClr val="tx2">
                    <a:lumMod val="75000"/>
                  </a:schemeClr>
                </a:solidFill>
              </a:rPr>
              <a:t> near a point. As we can see in Figure 2, because of too many </a:t>
            </a:r>
            <a:r>
              <a:rPr lang="en-US" altLang="zh-CN" sz="3200" dirty="0" err="1">
                <a:solidFill>
                  <a:schemeClr val="tx2">
                    <a:lumMod val="75000"/>
                  </a:schemeClr>
                </a:solidFill>
              </a:rPr>
              <a:t>Tayes</a:t>
            </a:r>
            <a:r>
              <a:rPr lang="en-US" altLang="zh-CN" sz="3200" dirty="0">
                <a:solidFill>
                  <a:schemeClr val="tx2">
                    <a:lumMod val="75000"/>
                  </a:schemeClr>
                </a:solidFill>
              </a:rPr>
              <a:t> are founded in the center of graph, it is not clear for us to observe it. So we plot another graph to focus on the center part.</a:t>
            </a: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lnSpc>
                <a:spcPct val="150000"/>
              </a:lnSpc>
            </a:pPr>
            <a:r>
              <a:rPr lang="en-US" altLang="zh-CN" sz="2800" b="1" dirty="0">
                <a:solidFill>
                  <a:schemeClr val="tx2">
                    <a:lumMod val="75000"/>
                  </a:schemeClr>
                </a:solidFill>
              </a:rPr>
              <a:t>Fig. 2 </a:t>
            </a:r>
            <a:r>
              <a:rPr lang="en-US" altLang="zh-CN" sz="2800" dirty="0">
                <a:solidFill>
                  <a:schemeClr val="tx2">
                    <a:lumMod val="75000"/>
                  </a:schemeClr>
                </a:solidFill>
              </a:rPr>
              <a:t>Density of </a:t>
            </a:r>
            <a:r>
              <a:rPr lang="en-US" altLang="zh-CN" sz="2800" dirty="0" err="1">
                <a:solidFill>
                  <a:schemeClr val="tx2">
                    <a:lumMod val="75000"/>
                  </a:schemeClr>
                </a:solidFill>
              </a:rPr>
              <a:t>Tayes</a:t>
            </a:r>
            <a:endParaRPr lang="en-US" altLang="zh-CN" sz="2800" dirty="0">
              <a:solidFill>
                <a:schemeClr val="tx2">
                  <a:lumMod val="75000"/>
                </a:schemeClr>
              </a:solidFill>
            </a:endParaRPr>
          </a:p>
          <a:p>
            <a:endParaRPr lang="en-US" altLang="zh-CN" sz="3200" dirty="0">
              <a:solidFill>
                <a:schemeClr val="tx2">
                  <a:lumMod val="75000"/>
                </a:schemeClr>
              </a:solidFill>
            </a:endParaRPr>
          </a:p>
          <a:p>
            <a:endParaRPr lang="en-US" altLang="zh-CN" sz="3600" dirty="0">
              <a:solidFill>
                <a:schemeClr val="tx2">
                  <a:lumMod val="75000"/>
                </a:schemeClr>
              </a:solidFill>
            </a:endParaRPr>
          </a:p>
          <a:p>
            <a:endParaRPr lang="en-US" altLang="zh-CN" sz="3200" b="1"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Method 2: Logistic Regression </a:t>
            </a:r>
          </a:p>
          <a:p>
            <a:r>
              <a:rPr lang="en-US" altLang="zh-CN" sz="3200" i="1" dirty="0">
                <a:solidFill>
                  <a:schemeClr val="tx2">
                    <a:lumMod val="75000"/>
                  </a:schemeClr>
                </a:solidFill>
              </a:rPr>
              <a:t>Valid</a:t>
            </a:r>
          </a:p>
          <a:p>
            <a:r>
              <a:rPr lang="en-US" altLang="zh-CN" sz="4000" b="1" u="sng" dirty="0">
                <a:solidFill>
                  <a:schemeClr val="tx2">
                    <a:lumMod val="75000"/>
                  </a:schemeClr>
                </a:solidFill>
              </a:rPr>
              <a:t>Conclusion</a:t>
            </a:r>
          </a:p>
          <a:p>
            <a:r>
              <a:rPr lang="en-US" altLang="zh-CN" sz="3200" dirty="0" err="1">
                <a:solidFill>
                  <a:schemeClr val="tx2">
                    <a:lumMod val="75000"/>
                  </a:schemeClr>
                </a:solidFill>
              </a:rPr>
              <a:t>Photoacoustic</a:t>
            </a:r>
            <a:r>
              <a:rPr lang="en-US" altLang="zh-CN" sz="3200" dirty="0">
                <a:solidFill>
                  <a:schemeClr val="tx2">
                    <a:lumMod val="75000"/>
                  </a:schemeClr>
                </a:solidFill>
              </a:rPr>
              <a:t> and ultrasound imaging techniques can be used for detecting osseous and vascular structures simultaneously. The key to achieve this goal is to set up the dual modality system. And also, the accuracy and speed of the detection is very important to form the images.</a:t>
            </a:r>
            <a:endParaRPr lang="zh-CN" altLang="zh-CN" sz="3200" dirty="0">
              <a:solidFill>
                <a:schemeClr val="tx2">
                  <a:lumMod val="75000"/>
                </a:schemeClr>
              </a:solidFill>
            </a:endParaRPr>
          </a:p>
          <a:p>
            <a:pPr algn="ctr"/>
            <a:r>
              <a:rPr lang="en-US" altLang="zh-CN" sz="4000" b="1" u="sng" dirty="0">
                <a:solidFill>
                  <a:schemeClr val="tx2">
                    <a:lumMod val="75000"/>
                  </a:schemeClr>
                </a:solidFill>
              </a:rPr>
              <a:t>Acknowledgement</a:t>
            </a:r>
          </a:p>
          <a:p>
            <a:r>
              <a:rPr lang="en-US" altLang="zh-CN" sz="2800" dirty="0">
                <a:solidFill>
                  <a:schemeClr val="tx2">
                    <a:lumMod val="75000"/>
                  </a:schemeClr>
                </a:solidFill>
              </a:rPr>
              <a:t>Sponsor: Shawn Ma from </a:t>
            </a:r>
            <a:r>
              <a:rPr lang="en-US" altLang="zh-CN" sz="2800" dirty="0" err="1">
                <a:solidFill>
                  <a:schemeClr val="tx2">
                    <a:lumMod val="75000"/>
                  </a:schemeClr>
                </a:solidFill>
              </a:rPr>
              <a:t>Covidien</a:t>
            </a:r>
            <a:endParaRPr lang="en-US" altLang="zh-CN" sz="2800" dirty="0">
              <a:solidFill>
                <a:schemeClr val="tx2">
                  <a:lumMod val="75000"/>
                </a:schemeClr>
              </a:solidFill>
            </a:endParaRPr>
          </a:p>
          <a:p>
            <a:r>
              <a:rPr lang="en-US" altLang="zh-CN" sz="2800" dirty="0">
                <a:solidFill>
                  <a:schemeClr val="tx2">
                    <a:lumMod val="75000"/>
                  </a:schemeClr>
                </a:solidFill>
              </a:rPr>
              <a:t>Shane Johnson, Sung-Liang Chen and </a:t>
            </a:r>
            <a:r>
              <a:rPr lang="en-US" altLang="zh-CN" sz="2800" dirty="0" err="1">
                <a:solidFill>
                  <a:schemeClr val="tx2">
                    <a:lumMod val="75000"/>
                  </a:schemeClr>
                </a:solidFill>
              </a:rPr>
              <a:t>Huan</a:t>
            </a:r>
            <a:r>
              <a:rPr lang="en-US" altLang="zh-CN" sz="2800" dirty="0">
                <a:solidFill>
                  <a:schemeClr val="tx2">
                    <a:lumMod val="75000"/>
                  </a:schemeClr>
                </a:solidFill>
              </a:rPr>
              <a:t> Qi from UM-SJTU Joint Institute </a:t>
            </a:r>
          </a:p>
          <a:p>
            <a:r>
              <a:rPr lang="en-US" altLang="zh-CN" sz="2800" dirty="0" err="1">
                <a:solidFill>
                  <a:schemeClr val="tx2">
                    <a:lumMod val="75000"/>
                  </a:schemeClr>
                </a:solidFill>
              </a:rPr>
              <a:t>Hongkun</a:t>
            </a:r>
            <a:r>
              <a:rPr lang="en-US" altLang="zh-CN" sz="2800" dirty="0">
                <a:solidFill>
                  <a:schemeClr val="tx2">
                    <a:lumMod val="75000"/>
                  </a:schemeClr>
                </a:solidFill>
              </a:rPr>
              <a:t> Lai and </a:t>
            </a:r>
            <a:r>
              <a:rPr lang="en-US" altLang="zh-CN" sz="2800" dirty="0" err="1">
                <a:solidFill>
                  <a:schemeClr val="tx2">
                    <a:lumMod val="75000"/>
                  </a:schemeClr>
                </a:solidFill>
              </a:rPr>
              <a:t>Xunjie</a:t>
            </a:r>
            <a:r>
              <a:rPr lang="en-US" altLang="zh-CN" sz="2800" dirty="0">
                <a:solidFill>
                  <a:schemeClr val="tx2">
                    <a:lumMod val="75000"/>
                  </a:schemeClr>
                </a:solidFill>
              </a:rPr>
              <a:t> </a:t>
            </a:r>
            <a:r>
              <a:rPr lang="en-US" altLang="zh-CN" sz="2800" dirty="0" err="1">
                <a:solidFill>
                  <a:schemeClr val="tx2">
                    <a:lumMod val="75000"/>
                  </a:schemeClr>
                </a:solidFill>
              </a:rPr>
              <a:t>Cai</a:t>
            </a:r>
            <a:r>
              <a:rPr lang="en-US" altLang="zh-CN" sz="2800" dirty="0">
                <a:solidFill>
                  <a:schemeClr val="tx2">
                    <a:lumMod val="75000"/>
                  </a:schemeClr>
                </a:solidFill>
              </a:rPr>
              <a:t> from UM-SJTU Joint Institute </a:t>
            </a:r>
          </a:p>
          <a:p>
            <a:pPr algn="ctr"/>
            <a:r>
              <a:rPr lang="en-US" altLang="zh-CN" sz="4000" b="1" u="sng" dirty="0">
                <a:solidFill>
                  <a:schemeClr val="tx2">
                    <a:lumMod val="75000"/>
                  </a:schemeClr>
                </a:solidFill>
              </a:rPr>
              <a:t>Reference </a:t>
            </a:r>
          </a:p>
          <a:p>
            <a:r>
              <a:rPr lang="en-US" altLang="zh-CN" sz="2800" dirty="0">
                <a:solidFill>
                  <a:schemeClr val="tx2">
                    <a:lumMod val="75000"/>
                  </a:schemeClr>
                </a:solidFill>
              </a:rPr>
              <a:t>[1]http://labs.seas.wustl.edu/bme/Wang/index.html</a:t>
            </a:r>
          </a:p>
          <a:p>
            <a:endParaRPr lang="zh-CN" altLang="en-US" sz="3200" dirty="0"/>
          </a:p>
          <a:p>
            <a:endParaRPr lang="zh-CN" altLang="en-US" sz="3200" dirty="0"/>
          </a:p>
        </p:txBody>
      </p:sp>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2800" b="1" dirty="0">
                <a:solidFill>
                  <a:schemeClr val="tx2">
                    <a:lumMod val="75000"/>
                  </a:schemeClr>
                </a:solidFill>
              </a:rPr>
              <a:t>Fig. 3 </a:t>
            </a:r>
            <a:r>
              <a:rPr lang="en-US" altLang="zh-CN" sz="2800" dirty="0">
                <a:solidFill>
                  <a:schemeClr val="tx2">
                    <a:lumMod val="75000"/>
                  </a:schemeClr>
                </a:solidFill>
              </a:rPr>
              <a:t>Center Part</a:t>
            </a:r>
            <a:endParaRPr lang="en-US" altLang="zh-CN" sz="2800" b="1"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4000" b="1" u="sng" dirty="0">
                <a:solidFill>
                  <a:schemeClr val="tx2">
                    <a:lumMod val="75000"/>
                  </a:schemeClr>
                </a:solidFill>
              </a:rPr>
              <a:t>Method 1: HMM </a:t>
            </a:r>
          </a:p>
          <a:p>
            <a:r>
              <a:rPr lang="en-US" altLang="zh-CN" sz="3200" dirty="0">
                <a:solidFill>
                  <a:schemeClr val="tx2">
                    <a:lumMod val="75000"/>
                  </a:schemeClr>
                </a:solidFill>
              </a:rPr>
              <a:t>The design uses two step motors to move the phantom in XY plane. Three mirrors lead</a:t>
            </a:r>
            <a:endParaRPr lang="en-US" altLang="zh-CN" sz="3200" i="1" dirty="0">
              <a:solidFill>
                <a:schemeClr val="tx2">
                  <a:lumMod val="75000"/>
                </a:schemeClr>
              </a:solidFill>
            </a:endParaRP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99054" y="2932803"/>
            <a:ext cx="13671448" cy="3600986"/>
          </a:xfrm>
          <a:prstGeom prst="rect">
            <a:avLst/>
          </a:prstGeom>
          <a:noFill/>
        </p:spPr>
        <p:txBody>
          <a:bodyPr wrap="square" rtlCol="0">
            <a:spAutoFit/>
          </a:bodyPr>
          <a:lstStyle/>
          <a:p>
            <a:pPr>
              <a:lnSpc>
                <a:spcPts val="6400"/>
              </a:lnSpc>
              <a:tabLst>
                <a:tab pos="3657600" algn="l"/>
              </a:tabLst>
              <a:defRPr/>
            </a:pPr>
            <a:r>
              <a:rPr lang="en-US" altLang="zh-CN" sz="6600" b="1" dirty="0">
                <a:solidFill>
                  <a:schemeClr val="tx2">
                    <a:lumMod val="75000"/>
                  </a:schemeClr>
                </a:solidFill>
                <a:latin typeface="+mj-lt"/>
              </a:rPr>
              <a:t>VE414 Project</a:t>
            </a:r>
            <a:r>
              <a:rPr lang="zh-CN" altLang="en-US" sz="6600" b="1" dirty="0">
                <a:solidFill>
                  <a:schemeClr val="tx2">
                    <a:lumMod val="75000"/>
                  </a:schemeClr>
                </a:solidFill>
                <a:latin typeface="+mj-lt"/>
              </a:rPr>
              <a:t>：</a:t>
            </a:r>
            <a:endParaRPr lang="en-US" altLang="zh-CN" sz="6600" b="1" dirty="0">
              <a:solidFill>
                <a:schemeClr val="tx2">
                  <a:lumMod val="75000"/>
                </a:schemeClr>
              </a:solidFill>
              <a:latin typeface="+mj-lt"/>
            </a:endParaRPr>
          </a:p>
          <a:p>
            <a:pPr>
              <a:lnSpc>
                <a:spcPts val="6400"/>
              </a:lnSpc>
              <a:tabLst>
                <a:tab pos="3657600" algn="l"/>
              </a:tabLst>
              <a:defRPr/>
            </a:pPr>
            <a:r>
              <a:rPr lang="en-US" altLang="zh-CN" sz="6600" b="1" dirty="0">
                <a:solidFill>
                  <a:schemeClr val="tx2">
                    <a:lumMod val="75000"/>
                  </a:schemeClr>
                </a:solidFill>
                <a:latin typeface="+mj-lt"/>
              </a:rPr>
              <a:t>Finding Trees in Forbidden Forest Using Hidden Markov Model</a:t>
            </a: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Wenhao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Guo</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Jiazhen</a:t>
            </a:r>
            <a:r>
              <a:rPr lang="en-US" altLang="zh-CN" sz="3400" dirty="0">
                <a:solidFill>
                  <a:schemeClr val="tx2">
                    <a:lumMod val="75000"/>
                  </a:schemeClr>
                </a:solidFill>
                <a:latin typeface="+mj-lt"/>
              </a:rPr>
              <a:t> </a:t>
            </a:r>
            <a:r>
              <a:rPr lang="en-US" altLang="zh-CN" sz="3400" dirty="0" err="1">
                <a:solidFill>
                  <a:schemeClr val="tx2">
                    <a:lumMod val="75000"/>
                  </a:schemeClr>
                </a:solidFill>
                <a:latin typeface="+mj-lt"/>
              </a:rPr>
              <a:t>Ji</a:t>
            </a:r>
            <a:r>
              <a:rPr lang="en-US" altLang="zh-CN" sz="3400" dirty="0">
                <a:solidFill>
                  <a:schemeClr val="tx2">
                    <a:lumMod val="75000"/>
                  </a:schemeClr>
                </a:solidFill>
                <a:latin typeface="+mj-lt"/>
              </a:rPr>
              <a:t>, Jing Dong</a:t>
            </a:r>
          </a:p>
          <a:p>
            <a:pPr>
              <a:tabLst>
                <a:tab pos="3657600" algn="l"/>
              </a:tabLst>
              <a:defRPr/>
            </a:pPr>
            <a:r>
              <a:rPr lang="en-US" altLang="zh-CN" sz="3400" b="1" dirty="0">
                <a:solidFill>
                  <a:schemeClr val="tx2">
                    <a:lumMod val="75000"/>
                  </a:schemeClr>
                </a:solidFill>
                <a:latin typeface="+mj-lt"/>
              </a:rPr>
              <a:t>Faculty Advisor</a:t>
            </a:r>
            <a:r>
              <a:rPr lang="en-US" altLang="zh-CN" sz="3400" dirty="0">
                <a:solidFill>
                  <a:schemeClr val="tx2">
                    <a:lumMod val="75000"/>
                  </a:schemeClr>
                </a:solidFill>
                <a:latin typeface="+mj-lt"/>
              </a:rPr>
              <a:t>: Prof. Jing Liu</a:t>
            </a:r>
            <a:endParaRPr lang="zh-CN" altLang="en-US" sz="3400" dirty="0">
              <a:solidFill>
                <a:schemeClr val="tx2">
                  <a:lumMod val="75000"/>
                </a:schemeClr>
              </a:solidFill>
              <a:latin typeface="+mj-lt"/>
            </a:endParaRPr>
          </a:p>
        </p:txBody>
      </p:sp>
      <p:pic>
        <p:nvPicPr>
          <p:cNvPr id="3" name="Picture 2">
            <a:extLst>
              <a:ext uri="{FF2B5EF4-FFF2-40B4-BE49-F238E27FC236}">
                <a16:creationId xmlns:a16="http://schemas.microsoft.com/office/drawing/2014/main" id="{A85917D3-16A7-438E-A0AE-D77606779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31" y="13825761"/>
            <a:ext cx="6173138" cy="4752528"/>
          </a:xfrm>
          <a:prstGeom prst="rect">
            <a:avLst/>
          </a:prstGeom>
        </p:spPr>
      </p:pic>
      <p:pic>
        <p:nvPicPr>
          <p:cNvPr id="6" name="Picture 5">
            <a:extLst>
              <a:ext uri="{FF2B5EF4-FFF2-40B4-BE49-F238E27FC236}">
                <a16:creationId xmlns:a16="http://schemas.microsoft.com/office/drawing/2014/main" id="{1E4EBA01-C9DC-43FB-A249-E8796EAAF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52" y="23330817"/>
            <a:ext cx="6409953" cy="4963134"/>
          </a:xfrm>
          <a:prstGeom prst="rect">
            <a:avLst/>
          </a:prstGeom>
        </p:spPr>
      </p:pic>
      <p:pic>
        <p:nvPicPr>
          <p:cNvPr id="8" name="Picture 7">
            <a:extLst>
              <a:ext uri="{FF2B5EF4-FFF2-40B4-BE49-F238E27FC236}">
                <a16:creationId xmlns:a16="http://schemas.microsoft.com/office/drawing/2014/main" id="{89D709FA-6B73-4281-BE7C-60E54A806B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4572" y="7508268"/>
            <a:ext cx="6403340" cy="5331166"/>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3658</TotalTime>
  <Words>316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董 靖</cp:lastModifiedBy>
  <cp:revision>118</cp:revision>
  <dcterms:created xsi:type="dcterms:W3CDTF">2011-11-28T03:13:29Z</dcterms:created>
  <dcterms:modified xsi:type="dcterms:W3CDTF">2019-07-25T17:24:08Z</dcterms:modified>
</cp:coreProperties>
</file>