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8" r:id="rId2"/>
    <p:sldId id="257" r:id="rId3"/>
    <p:sldId id="259" r:id="rId4"/>
    <p:sldId id="260" r:id="rId5"/>
    <p:sldId id="269" r:id="rId6"/>
    <p:sldId id="261" r:id="rId7"/>
    <p:sldId id="262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28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9071E-8448-6349-8154-3693B8C37A0C}" type="datetimeFigureOut">
              <a:rPr kumimoji="1" lang="ko-KR" altLang="en-US" smtClean="0"/>
              <a:t>2016. 9. 8.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46392-173B-6940-917B-C576CFE00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801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/Architecture" TargetMode="External"/><Relationship Id="rId4" Type="http://schemas.openxmlformats.org/officeDocument/2006/relationships/hyperlink" Target="https://en.wikipedia.org/wiki/X86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("in"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인터넷을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6392-173B-6940-917B-C576CFE0028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940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IBM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Z/Architecture"/>
              </a:rPr>
              <a:t>z/Architecture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mainframes use big-endian while the Intel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X86"/>
              </a:rPr>
              <a:t>x86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processors use little-endian.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Some architectures (including ARM versions 3 and above, PowerPC, Alpha, SPARC V9, MIPS, PA-RISC, </a:t>
            </a:r>
            <a:r>
              <a:rPr kumimoji="1" lang="en-US" altLang="ko-KR" dirty="0" err="1" smtClean="0"/>
              <a:t>SuperH</a:t>
            </a:r>
            <a:r>
              <a:rPr kumimoji="1" lang="en-US" altLang="ko-KR" dirty="0" smtClean="0"/>
              <a:t> SH-4 and IA-64) feature a setting which allows for switchable </a:t>
            </a:r>
            <a:r>
              <a:rPr kumimoji="1" lang="en-US" altLang="ko-KR" dirty="0" err="1" smtClean="0"/>
              <a:t>endianness</a:t>
            </a:r>
            <a:r>
              <a:rPr kumimoji="1" lang="en-US" altLang="ko-KR" dirty="0" smtClean="0"/>
              <a:t> in data fetches and stores, instruction fetches, or both.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6392-173B-6940-917B-C576CFE0028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10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define INADDR_ANY ((unsigned long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0x00000000)</a:t>
            </a:r>
          </a:p>
          <a:p>
            <a:endParaRPr kumimoji="1"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dirty="0" smtClean="0"/>
              <a:t>http://</a:t>
            </a:r>
            <a:r>
              <a:rPr kumimoji="1" lang="en-US" altLang="ko-KR" dirty="0" err="1" smtClean="0"/>
              <a:t>www.castaglia.org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proftpd</a:t>
            </a:r>
            <a:r>
              <a:rPr kumimoji="1" lang="en-US" altLang="ko-KR" dirty="0" smtClean="0"/>
              <a:t>/doc/</a:t>
            </a:r>
            <a:r>
              <a:rPr kumimoji="1" lang="en-US" altLang="ko-KR" dirty="0" err="1" smtClean="0"/>
              <a:t>devel</a:t>
            </a:r>
            <a:r>
              <a:rPr kumimoji="1" lang="en-US" altLang="ko-KR" dirty="0" smtClean="0"/>
              <a:t>-guide/</a:t>
            </a:r>
            <a:r>
              <a:rPr kumimoji="1" lang="en-US" altLang="ko-KR" dirty="0" err="1" smtClean="0"/>
              <a:t>src</a:t>
            </a:r>
            <a:r>
              <a:rPr kumimoji="1" lang="en-US" altLang="ko-KR" dirty="0" smtClean="0"/>
              <a:t>/include/</a:t>
            </a:r>
            <a:r>
              <a:rPr kumimoji="1" lang="en-US" altLang="ko-KR" smtClean="0"/>
              <a:t>inet.h.html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6392-173B-6940-917B-C576CFE0028E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57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2016. 9. 8.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2016. 9. 8.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2016. 9. 8.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2016. 9. 8.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2016. 9. 8.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2016. 9. 8.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2016. 9. 8.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2016. 9. 8.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en.wikipedia.org/wiki/Classful_network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6.png"/><Relationship Id="rId5" Type="http://schemas.openxmlformats.org/officeDocument/2006/relationships/image" Target="../media/image4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03-1.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소켓에 할당되는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IP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주소와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PORT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번호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에 따라 달라지는 정수의 표현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65" y="2428868"/>
            <a:ext cx="5286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0154" y="3214686"/>
            <a:ext cx="5324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429256" y="2500306"/>
            <a:ext cx="1214446" cy="428628"/>
          </a:xfrm>
          <a:prstGeom prst="rect">
            <a:avLst/>
          </a:prstGeom>
          <a:solidFill>
            <a:schemeClr val="accent4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3028" y="3328986"/>
            <a:ext cx="1214446" cy="428628"/>
          </a:xfrm>
          <a:prstGeom prst="rect">
            <a:avLst/>
          </a:prstGeom>
          <a:solidFill>
            <a:schemeClr val="accent4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29084" y="2500306"/>
            <a:ext cx="1214446" cy="428628"/>
          </a:xfrm>
          <a:prstGeom prst="rect">
            <a:avLst/>
          </a:prstGeom>
          <a:solidFill>
            <a:schemeClr val="accent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43200" y="3343274"/>
            <a:ext cx="1214446" cy="428628"/>
          </a:xfrm>
          <a:prstGeom prst="rect">
            <a:avLst/>
          </a:prstGeom>
          <a:solidFill>
            <a:schemeClr val="accent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7" idx="2"/>
          </p:cNvCxnSpPr>
          <p:nvPr/>
        </p:nvCxnSpPr>
        <p:spPr>
          <a:xfrm rot="5400000">
            <a:off x="3939774" y="2561029"/>
            <a:ext cx="428628" cy="1164439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2"/>
            <a:endCxn id="16" idx="0"/>
          </p:cNvCxnSpPr>
          <p:nvPr/>
        </p:nvCxnSpPr>
        <p:spPr>
          <a:xfrm rot="5400000">
            <a:off x="3893339" y="1185846"/>
            <a:ext cx="400052" cy="3886228"/>
          </a:xfrm>
          <a:prstGeom prst="line">
            <a:avLst/>
          </a:prstGeom>
          <a:ln w="222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142976" y="2143116"/>
            <a:ext cx="6286544" cy="1857388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42976" y="1500174"/>
            <a:ext cx="5357850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정수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을 저장하는 두 가지 방법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: CPU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 적용하는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....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71538" y="4500570"/>
            <a:ext cx="685804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CPU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에 따라서 상위 바이트를 하위 메모리 주소에 저장하기도 하고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상위 바이트를 상위 메모리 주소에 저장하기도 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즉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CPU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데이터를 표현 및 해석하는 방식이 다르다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바이트 순서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(Order)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와 네트워크 바이트 순서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1900"/>
              </a:lnSpc>
            </a:pPr>
            <a:r>
              <a:rPr lang="ko-KR" altLang="en-US" sz="1700" dirty="0" smtClean="0"/>
              <a:t>빅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엔디안</a:t>
            </a:r>
            <a:r>
              <a:rPr lang="en-US" altLang="ko-KR" sz="1700" dirty="0" smtClean="0"/>
              <a:t>(Big Endian)</a:t>
            </a:r>
          </a:p>
          <a:p>
            <a:pPr lvl="1">
              <a:lnSpc>
                <a:spcPts val="1900"/>
              </a:lnSpc>
            </a:pPr>
            <a:r>
              <a:rPr lang="ko-KR" altLang="en-US" sz="1500" dirty="0" smtClean="0">
                <a:solidFill>
                  <a:schemeClr val="tx1"/>
                </a:solidFill>
              </a:rPr>
              <a:t>상위 바이트의 값을 작은 번지수에 저장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lvl="1"/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r>
              <a:rPr lang="ko-KR" altLang="en-US" sz="1600" dirty="0" smtClean="0"/>
              <a:t>리틀 엔디안</a:t>
            </a:r>
            <a:r>
              <a:rPr lang="en-US" altLang="ko-KR" sz="1600" dirty="0" smtClean="0"/>
              <a:t>(Little Endian)</a:t>
            </a:r>
          </a:p>
          <a:p>
            <a:pPr lvl="1">
              <a:lnSpc>
                <a:spcPts val="1900"/>
              </a:lnSpc>
            </a:pPr>
            <a:r>
              <a:rPr lang="ko-KR" altLang="en-US" sz="1500" dirty="0" smtClean="0">
                <a:solidFill>
                  <a:schemeClr val="tx1"/>
                </a:solidFill>
              </a:rPr>
              <a:t>상위 바이트의 값을 큰 번지수에 저장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r>
              <a:rPr lang="ko-KR" altLang="en-US" sz="1600" dirty="0" smtClean="0"/>
              <a:t>호스트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바이트 순서</a:t>
            </a:r>
            <a:endParaRPr lang="en-US" altLang="ko-KR" sz="1600" dirty="0" smtClean="0"/>
          </a:p>
          <a:p>
            <a:pPr lvl="1">
              <a:lnSpc>
                <a:spcPts val="19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CPU</a:t>
            </a:r>
            <a:r>
              <a:rPr lang="ko-KR" altLang="en-US" sz="1500" dirty="0" smtClean="0">
                <a:solidFill>
                  <a:schemeClr val="tx1"/>
                </a:solidFill>
              </a:rPr>
              <a:t>별 데이터 저장방식을 의미함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r>
              <a:rPr lang="ko-KR" altLang="en-US" sz="1600" dirty="0" smtClean="0"/>
              <a:t>네트워크 바이트 순서</a:t>
            </a:r>
            <a:endParaRPr lang="en-US" altLang="ko-KR" sz="1600" dirty="0" smtClean="0"/>
          </a:p>
          <a:p>
            <a:pPr lvl="1">
              <a:lnSpc>
                <a:spcPts val="1900"/>
              </a:lnSpc>
            </a:pPr>
            <a:r>
              <a:rPr lang="ko-KR" altLang="en-US" sz="1500" dirty="0" smtClean="0">
                <a:solidFill>
                  <a:schemeClr val="tx1"/>
                </a:solidFill>
              </a:rPr>
              <a:t>통일된 데이터 송수신 기준을 의미함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r>
              <a:rPr lang="ko-KR" altLang="en-US" sz="1500" u="sng" dirty="0" smtClean="0">
                <a:solidFill>
                  <a:schemeClr val="tx1"/>
                </a:solidFill>
              </a:rPr>
              <a:t>빅 엔디안이 기준이다</a:t>
            </a:r>
            <a:r>
              <a:rPr lang="en-US" altLang="ko-KR" sz="1500" u="sng" dirty="0" smtClean="0">
                <a:solidFill>
                  <a:schemeClr val="tx1"/>
                </a:solidFill>
              </a:rPr>
              <a:t>!</a:t>
            </a:r>
          </a:p>
          <a:p>
            <a:pPr>
              <a:lnSpc>
                <a:spcPts val="19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endParaRPr lang="en-US" altLang="ko-KR" sz="1600" dirty="0" smtClean="0"/>
          </a:p>
          <a:p>
            <a:pPr lvl="1">
              <a:lnSpc>
                <a:spcPts val="1900"/>
              </a:lnSpc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703181"/>
            <a:ext cx="3643338" cy="115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5224953"/>
            <a:ext cx="3629022" cy="113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7452320" y="3387872"/>
            <a:ext cx="17039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빅 엔디안 모델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62849" y="4897345"/>
            <a:ext cx="18944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리틀 엔디안 모델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1345727"/>
            <a:ext cx="441861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6286512" y="1071546"/>
            <a:ext cx="271464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데이터 송수신 과정에서의 문제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바이트 순서의 변환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952176"/>
            <a:ext cx="3857652" cy="119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785786" y="1857364"/>
            <a:ext cx="4000528" cy="1357322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43240" y="1428736"/>
            <a:ext cx="200482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바이트 변환함수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4348" y="3714752"/>
            <a:ext cx="6858048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  <a:sym typeface="Wingdings 2"/>
              </a:rPr>
              <a:t> </a:t>
            </a:r>
            <a:r>
              <a:rPr lang="en-US" altLang="ko-KR" sz="1700" dirty="0" smtClean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h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tons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에서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h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는 호스트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(host)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바이트 순서를 의미</a:t>
            </a:r>
            <a:endParaRPr lang="en-US" altLang="ko-KR" sz="1700" dirty="0" smtClean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  <a:sym typeface="Wingdings 2"/>
              </a:rPr>
              <a:t>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hto</a:t>
            </a:r>
            <a:r>
              <a:rPr lang="en-US" altLang="ko-KR" sz="1700" dirty="0" smtClean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n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에서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n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은 네트워크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(network)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바이트 순서를 의미</a:t>
            </a:r>
            <a:endParaRPr lang="en-US" altLang="ko-KR" sz="1700" dirty="0" smtClean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  <a:sym typeface="Wingdings 2"/>
              </a:rPr>
              <a:t>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hton</a:t>
            </a:r>
            <a:r>
              <a:rPr lang="en-US" altLang="ko-KR" sz="1700" dirty="0" smtClean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s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에서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는 자료형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short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를 의미</a:t>
            </a:r>
            <a:endParaRPr lang="en-US" altLang="ko-KR" sz="1700" dirty="0" smtClean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  <a:sym typeface="Wingdings 2"/>
              </a:rPr>
              <a:t>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hton</a:t>
            </a:r>
            <a:r>
              <a:rPr lang="en-US" altLang="ko-KR" sz="1700" dirty="0" smtClean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l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에서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l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은 자료형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long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을 의미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오른쪽 중괄호 11"/>
          <p:cNvSpPr/>
          <p:nvPr/>
        </p:nvSpPr>
        <p:spPr>
          <a:xfrm>
            <a:off x="5940152" y="3799870"/>
            <a:ext cx="142876" cy="1357322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54466" y="4228498"/>
            <a:ext cx="285752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 기준을 적용하면 위 함수가 의미하는 바를 이해할 수 있다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바이트 변환의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500174"/>
            <a:ext cx="49434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4643446"/>
            <a:ext cx="47720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286512" y="4357694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72362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03-4.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인터넷 주소의 초기화와 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할당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문자열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정보를 네트워크 바이트 순서의 정수로 변환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2"/>
            <a:ext cx="5715040" cy="12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071538" y="2571744"/>
            <a:ext cx="700092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“211.214.107.99”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와</a:t>
            </a: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같이 점이찍힌 </a:t>
            </a: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10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진수로 표현된 문자열을 전달하면</a:t>
            </a: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해당 문자열 정보를 참조해서 </a:t>
            </a: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IP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주소정보를 </a:t>
            </a: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32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비트 정수형으로 반환</a:t>
            </a: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214686"/>
            <a:ext cx="5381637" cy="349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3789247"/>
            <a:ext cx="3857652" cy="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7215206" y="3503495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inet_aton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429000"/>
            <a:ext cx="47720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5500702"/>
            <a:ext cx="4238622" cy="79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310456" y="5143512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00760" y="1357298"/>
            <a:ext cx="2786082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기능상으로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inet_addr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함수와 동일하다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</a:rPr>
              <a:t>다만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</a:rPr>
              <a:t>in_addr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</a:rPr>
              <a:t>형 구조체 변수에 변환의 결과가 저장된다는 점에서 차이를 보인다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1357299"/>
            <a:ext cx="550700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729135" y="3428999"/>
            <a:ext cx="3307361" cy="1500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ko-KR" sz="10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inet_aton</a:t>
            </a:r>
            <a:r>
              <a:rPr lang="en-US" altLang="ko-KR" sz="1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char *</a:t>
            </a:r>
            <a:r>
              <a:rPr lang="en-US" altLang="ko-KR" sz="10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en-US" altLang="ko-KR" sz="1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0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in_addr</a:t>
            </a:r>
            <a:r>
              <a:rPr lang="en-US" altLang="ko-KR" sz="1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*</a:t>
            </a:r>
            <a:r>
              <a:rPr lang="en-US" altLang="ko-KR" sz="10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</a:t>
            </a:r>
            <a:r>
              <a:rPr lang="en-US" altLang="ko-KR" sz="1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en-US" altLang="ko-KR" sz="10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inet_aton</a:t>
            </a:r>
            <a:r>
              <a:rPr lang="en-US" altLang="ko-KR" sz="1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converts the Internet host address </a:t>
            </a:r>
            <a:r>
              <a:rPr lang="en-US" altLang="ko-KR" sz="1000" b="1" i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 from the IPv4 numbers-and-dots notation into binary form (in network byte order) and stores it in the structure 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that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000" b="1" i="1" dirty="0" err="1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points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to. 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inet_ntoa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15272" y="4857760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6380" y="1357298"/>
            <a:ext cx="3500462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inet_aton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함수의 반대기능 제공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!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네트워크 바이트 순서로 정렬된 정수형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주소정보를 우리가 눈으로 쉽게 인식할 수 있는 문자열의 형태로 변환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2546"/>
            <a:ext cx="47720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5143512"/>
            <a:ext cx="3929090" cy="119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000372"/>
            <a:ext cx="43434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인터넷 주소의 초기화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58964"/>
            <a:ext cx="7786742" cy="20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572000" y="1229250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일반적인 인터넷 주소의 초기화 과정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348" y="4631304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IP 211.217.168.13, PORT 9190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 들어오는 데이터는 내게로 다 보내라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!”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4348" y="5702874"/>
            <a:ext cx="5992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IP 211.217.168.13, PORT 9190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 연결을 해라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!”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7984" y="4202676"/>
            <a:ext cx="378735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서버에서 주소정보를 설정하는 이유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26816" y="5345684"/>
            <a:ext cx="43588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클라이언트에서 주소정보를 설정하는 이유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2910" y="1643050"/>
            <a:ext cx="8001056" cy="2286016"/>
          </a:xfrm>
          <a:prstGeom prst="roundRect">
            <a:avLst>
              <a:gd name="adj" fmla="val 373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INADDR_ANY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611500"/>
            <a:ext cx="46577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0278" y="2500306"/>
            <a:ext cx="4929222" cy="2143140"/>
          </a:xfrm>
          <a:prstGeom prst="roundRect">
            <a:avLst>
              <a:gd name="adj" fmla="val 373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2132" y="3143248"/>
            <a:ext cx="3286148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 실행중인 컴퓨터의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소켓에 부여할때 사용되는 것이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INADDR_ANY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이는 서버 프로그램의 구현에 주로 사용된다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인터넷 주소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(Internet Address)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ko-KR" altLang="en-US" sz="2000" dirty="0" smtClean="0"/>
              <a:t>인터넷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주소란</a:t>
            </a:r>
            <a:r>
              <a:rPr lang="en-US" altLang="ko-KR" sz="2000" dirty="0" smtClean="0"/>
              <a:t>?</a:t>
            </a:r>
          </a:p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인터넷상에서 컴퓨터를 구분하는 목적으로 사용되는 주소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바이트 주소체계인 </a:t>
            </a:r>
            <a:r>
              <a:rPr lang="en-US" altLang="ko-KR" sz="1400" dirty="0" smtClean="0">
                <a:solidFill>
                  <a:schemeClr val="tx1"/>
                </a:solidFill>
              </a:rPr>
              <a:t>IPv4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r>
              <a:rPr lang="ko-KR" altLang="en-US" sz="1400" dirty="0" smtClean="0">
                <a:solidFill>
                  <a:schemeClr val="tx1"/>
                </a:solidFill>
              </a:rPr>
              <a:t>바이트 주소체계인 </a:t>
            </a:r>
            <a:r>
              <a:rPr lang="en-US" altLang="ko-KR" sz="1400" dirty="0" smtClean="0">
                <a:solidFill>
                  <a:schemeClr val="tx1"/>
                </a:solidFill>
              </a:rPr>
              <a:t>IPv6</a:t>
            </a:r>
            <a:r>
              <a:rPr lang="ko-KR" altLang="en-US" sz="1400" dirty="0" smtClean="0">
                <a:solidFill>
                  <a:schemeClr val="tx1"/>
                </a:solidFill>
              </a:rPr>
              <a:t>가 존재한다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소켓을 생성할 때 기본적인 프로토콜을 지정해야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네트워크 주소와 호스트 주소로 나뉜다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네트워크 주소를 이용해서 네트워크를 찾고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호스트 주소를 이용해서 호스트를 구분한다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700"/>
              </a:lnSpc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357290" y="6000768"/>
            <a:ext cx="250033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IPv4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인터넷 주소의 체계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7250" y="3500438"/>
            <a:ext cx="4029098" cy="246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643314"/>
            <a:ext cx="426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6072198" y="5857892"/>
            <a:ext cx="250033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인터넷 주소의 역할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60" y="632948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linkClick r:id="rId5"/>
              </a:rPr>
              <a:t>https://</a:t>
            </a:r>
            <a:r>
              <a:rPr kumimoji="1" lang="en-US" altLang="ko-KR" dirty="0" smtClean="0">
                <a:hlinkClick r:id="rId5"/>
              </a:rPr>
              <a:t>en.wikipedia.org/wiki/Classful_network</a:t>
            </a:r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Chapter 01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예제 실행방식의 고찰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1571612"/>
            <a:ext cx="1536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./hserver 9190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85786" y="3286124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./hclient 127.0.0.1 9190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43174" y="1428736"/>
            <a:ext cx="5357850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서버의 실행방식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서버의 리스닝 소켓 주소는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INADDR_ANY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지정을 하니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소켓의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PORT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번호만 인자를 통해 전달하면 된다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43174" y="3786190"/>
            <a:ext cx="5357850" cy="214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클라이언트의 실행방식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연결할 서버의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PORT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번호를 인자로 전달한다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127.0.0.1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루프백 주소라 하며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이는 클라이언트를 실행하는 컴퓨터의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주소를 의미한다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5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루프백 주소를 전달한 이유는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서버와 클라이언트를 한 대의 컴퓨터에서 실행시켰기 때문이다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소켓에 인터넷 주소 할당하기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00108"/>
            <a:ext cx="63246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579575"/>
            <a:ext cx="4572032" cy="31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714876" y="4786322"/>
            <a:ext cx="257176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서버프로그램에서의 일반적인 주소할당의 과정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72362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03-5.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기반으로 구현하기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htons, htonl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윈도우 기반 사용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0"/>
            <a:ext cx="50673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5500702"/>
            <a:ext cx="40576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215206" y="5143512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inet_addr, inet_ntoa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윈도우 기반 사용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0"/>
            <a:ext cx="58007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6072206"/>
            <a:ext cx="41814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215206" y="5715016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윈도우에서의 소켓 주소할당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298"/>
            <a:ext cx="59055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000232" y="5429264"/>
            <a:ext cx="478634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리눅스에서의 소켓 주소할당과 차이가 없다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WSAStringToAddress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174"/>
            <a:ext cx="716579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42910" y="5500702"/>
            <a:ext cx="7929618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주소정보를 나타내는 문자열을 가지고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주소정보 구조체 변수를 적절히 채워 넣을 때 호출하는 함수</a:t>
            </a:r>
            <a:endParaRPr lang="en-US" altLang="ko-KR" sz="1700" dirty="0" smtClean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IPv6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기반에서도 사용이 가능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!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단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 함수를 사용하면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윈도우에 의존적인 코드가 구성 됨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 fontScale="90000"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WSAAddressToString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78172"/>
            <a:ext cx="7300911" cy="411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000232" y="5715016"/>
            <a:ext cx="478634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WSAStringToAddress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함수와 반대의 기능을 제공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 fontScale="90000"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WSAStringToAddress &amp;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WSAAddressToString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사용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192" y="1547802"/>
            <a:ext cx="6019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8654" y="5762644"/>
            <a:ext cx="4476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524802" y="5405454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03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 별 네트워크 주소와 호스트 주소의 경계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7" y="1643051"/>
            <a:ext cx="4643470" cy="114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9038" y="3500439"/>
            <a:ext cx="3630086" cy="120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714348" y="1571612"/>
            <a:ext cx="5072098" cy="1285884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4348" y="3429000"/>
            <a:ext cx="5072098" cy="1285884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4" name="톱니 모양의 오른쪽 화살표 13"/>
          <p:cNvSpPr/>
          <p:nvPr/>
        </p:nvSpPr>
        <p:spPr>
          <a:xfrm rot="5400000">
            <a:off x="2035951" y="2964653"/>
            <a:ext cx="428628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00298" y="3000348"/>
            <a:ext cx="2286016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달리 말하면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...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14414" y="5214950"/>
            <a:ext cx="6143668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때문에 첫 번째 바이트 정보만 참조해도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주소의 클래스 구분이 가능하며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이로 인해서 네트워크 주소와 호스트 주소의 경계 구분이 가능하다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구분에 활용되는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PORT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번호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ko-KR" sz="2000" dirty="0" smtClean="0"/>
              <a:t>PORT</a:t>
            </a:r>
            <a:r>
              <a:rPr lang="ko-KR" altLang="en-US" sz="2000" dirty="0" smtClean="0"/>
              <a:t>번호</a:t>
            </a:r>
            <a:endParaRPr lang="en-US" altLang="ko-KR" sz="2000" dirty="0" smtClean="0"/>
          </a:p>
          <a:p>
            <a:pPr lvl="1">
              <a:lnSpc>
                <a:spcPts val="26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IP</a:t>
            </a:r>
            <a:r>
              <a:rPr lang="ko-KR" altLang="en-US" sz="1500" dirty="0" smtClean="0">
                <a:solidFill>
                  <a:schemeClr val="tx1"/>
                </a:solidFill>
              </a:rPr>
              <a:t>는 컴퓨터를 구분하는 용도로 사용되며</a:t>
            </a:r>
            <a:r>
              <a:rPr lang="en-US" altLang="ko-KR" sz="1500" dirty="0" smtClean="0">
                <a:solidFill>
                  <a:schemeClr val="tx1"/>
                </a:solidFill>
              </a:rPr>
              <a:t>, PORT</a:t>
            </a:r>
            <a:r>
              <a:rPr lang="ko-KR" altLang="en-US" sz="1500" dirty="0" smtClean="0">
                <a:solidFill>
                  <a:schemeClr val="tx1"/>
                </a:solidFill>
              </a:rPr>
              <a:t>번호는 소켓을 구분하는 용도로 사용된다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600"/>
              </a:lnSpc>
            </a:pPr>
            <a:r>
              <a:rPr lang="ko-KR" altLang="en-US" sz="1500" dirty="0" smtClean="0">
                <a:solidFill>
                  <a:schemeClr val="tx1"/>
                </a:solidFill>
              </a:rPr>
              <a:t>하나의 프로그램 내에서는 둘 이상의 소켓이 존재할 수 있으므로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둘 이상의 </a:t>
            </a:r>
            <a:r>
              <a:rPr lang="en-US" altLang="ko-KR" sz="1500" dirty="0" smtClean="0">
                <a:solidFill>
                  <a:schemeClr val="tx1"/>
                </a:solidFill>
              </a:rPr>
              <a:t>PORT</a:t>
            </a:r>
            <a:r>
              <a:rPr lang="ko-KR" altLang="en-US" sz="1500" dirty="0" smtClean="0">
                <a:solidFill>
                  <a:schemeClr val="tx1"/>
                </a:solidFill>
              </a:rPr>
              <a:t>가 하나의 프로그램에 의해 할당될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600"/>
              </a:lnSpc>
            </a:pPr>
            <a:r>
              <a:rPr lang="en-US" altLang="ko-KR" sz="1500" u="sng" dirty="0" smtClean="0">
                <a:solidFill>
                  <a:schemeClr val="tx1"/>
                </a:solidFill>
              </a:rPr>
              <a:t>PORT</a:t>
            </a:r>
            <a:r>
              <a:rPr lang="ko-KR" altLang="en-US" sz="1500" u="sng" dirty="0" smtClean="0">
                <a:solidFill>
                  <a:schemeClr val="tx1"/>
                </a:solidFill>
              </a:rPr>
              <a:t>번호는 </a:t>
            </a:r>
            <a:r>
              <a:rPr lang="en-US" altLang="ko-KR" sz="1500" u="sng" dirty="0" smtClean="0">
                <a:solidFill>
                  <a:schemeClr val="tx1"/>
                </a:solidFill>
              </a:rPr>
              <a:t>16</a:t>
            </a:r>
            <a:r>
              <a:rPr lang="ko-KR" altLang="en-US" sz="1500" u="sng" dirty="0" smtClean="0">
                <a:solidFill>
                  <a:schemeClr val="tx1"/>
                </a:solidFill>
              </a:rPr>
              <a:t>비트로 표현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따라서 그 값은 </a:t>
            </a:r>
            <a:r>
              <a:rPr lang="en-US" altLang="ko-KR" sz="1500" u="sng" dirty="0" smtClean="0">
                <a:solidFill>
                  <a:schemeClr val="tx1"/>
                </a:solidFill>
              </a:rPr>
              <a:t>0 </a:t>
            </a:r>
            <a:r>
              <a:rPr lang="ko-KR" altLang="en-US" sz="1500" u="sng" dirty="0" smtClean="0">
                <a:solidFill>
                  <a:schemeClr val="tx1"/>
                </a:solidFill>
              </a:rPr>
              <a:t>이상 </a:t>
            </a:r>
            <a:r>
              <a:rPr lang="en-US" altLang="ko-KR" sz="1500" u="sng" dirty="0" smtClean="0">
                <a:solidFill>
                  <a:schemeClr val="tx1"/>
                </a:solidFill>
              </a:rPr>
              <a:t>65535 </a:t>
            </a:r>
            <a:r>
              <a:rPr lang="ko-KR" altLang="en-US" sz="1500" u="sng" dirty="0" smtClean="0">
                <a:solidFill>
                  <a:schemeClr val="tx1"/>
                </a:solidFill>
              </a:rPr>
              <a:t>이하</a:t>
            </a:r>
            <a:endParaRPr lang="en-US" altLang="ko-KR" sz="1500" u="sng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0~1023</a:t>
            </a:r>
            <a:r>
              <a:rPr lang="ko-KR" altLang="en-US" sz="1500" dirty="0" smtClean="0">
                <a:solidFill>
                  <a:schemeClr val="tx1"/>
                </a:solidFill>
              </a:rPr>
              <a:t>은 잘 알려진 </a:t>
            </a:r>
            <a:r>
              <a:rPr lang="en-US" altLang="ko-KR" sz="1500" dirty="0" smtClean="0">
                <a:solidFill>
                  <a:schemeClr val="tx1"/>
                </a:solidFill>
              </a:rPr>
              <a:t>PORT(Well-known PORT)</a:t>
            </a:r>
            <a:r>
              <a:rPr lang="ko-KR" altLang="en-US" sz="1500" dirty="0" smtClean="0">
                <a:solidFill>
                  <a:schemeClr val="tx1"/>
                </a:solidFill>
              </a:rPr>
              <a:t>라 해서 이미 용도가 결정되어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3" y="3929066"/>
            <a:ext cx="38195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143504" y="5786454"/>
            <a:ext cx="321471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PORT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번호에 의한 소켓의 구분과정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주소정보의 표현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IPv4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기반의 주소표현을 위한 구조체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2"/>
            <a:ext cx="3786214" cy="200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159062"/>
            <a:ext cx="3071834" cy="119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500034" y="1500174"/>
            <a:ext cx="3714776" cy="2143140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0034" y="4071942"/>
            <a:ext cx="3714776" cy="1428760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9058" y="2131358"/>
            <a:ext cx="135732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주소체계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29058" y="2412964"/>
            <a:ext cx="135732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PORT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번호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9058" y="2674864"/>
            <a:ext cx="20088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32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비트 </a:t>
            </a: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IP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주소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29058" y="2928934"/>
            <a:ext cx="17950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사용되지 않음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14546" y="5072074"/>
            <a:ext cx="235745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32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비트 </a:t>
            </a: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IPv4 </a:t>
            </a:r>
            <a:r>
              <a:rPr lang="ko-KR" altLang="en-US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인터넷 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주소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3571876"/>
            <a:ext cx="4176724" cy="261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4286248" y="1714488"/>
            <a:ext cx="4500594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주소와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PORT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번호는 구조체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sockaddr_in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endParaRPr lang="en-US" altLang="ko-KR" sz="1700" dirty="0" smtClean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변수에 담아서 표현한다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구조체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sockaddr_in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멤버에 대한 분석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1900"/>
              </a:lnSpc>
            </a:pPr>
            <a:r>
              <a:rPr lang="ko-KR" altLang="en-US" sz="1700" dirty="0" smtClean="0"/>
              <a:t>멤버 </a:t>
            </a:r>
            <a:r>
              <a:rPr lang="en-US" altLang="ko-KR" sz="1700" dirty="0" smtClean="0"/>
              <a:t>sin_family</a:t>
            </a:r>
          </a:p>
          <a:p>
            <a:pPr lvl="1">
              <a:lnSpc>
                <a:spcPts val="19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주소체계 정보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r>
              <a:rPr lang="ko-KR" altLang="en-US" sz="1600" dirty="0" smtClean="0"/>
              <a:t>멤버 </a:t>
            </a:r>
            <a:r>
              <a:rPr lang="en-US" altLang="ko-KR" sz="1600" dirty="0" smtClean="0"/>
              <a:t>sin_port</a:t>
            </a:r>
          </a:p>
          <a:p>
            <a:pPr lvl="1">
              <a:lnSpc>
                <a:spcPts val="19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r>
              <a:rPr lang="ko-KR" altLang="en-US" sz="1400" dirty="0" smtClean="0">
                <a:solidFill>
                  <a:schemeClr val="tx1"/>
                </a:solidFill>
              </a:rPr>
              <a:t>비트 </a:t>
            </a:r>
            <a:r>
              <a:rPr lang="en-US" altLang="ko-KR" sz="1400" dirty="0" smtClean="0">
                <a:solidFill>
                  <a:schemeClr val="tx1"/>
                </a:solidFill>
              </a:rPr>
              <a:t>PORT</a:t>
            </a:r>
            <a:r>
              <a:rPr lang="ko-KR" altLang="en-US" sz="1400" dirty="0" smtClean="0">
                <a:solidFill>
                  <a:schemeClr val="tx1"/>
                </a:solidFill>
              </a:rPr>
              <a:t>번호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네트워크 바이트 순서로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r>
              <a:rPr lang="ko-KR" altLang="en-US" sz="1600" dirty="0" smtClean="0"/>
              <a:t>멤버 </a:t>
            </a:r>
            <a:r>
              <a:rPr lang="en-US" altLang="ko-KR" sz="1600" dirty="0" smtClean="0"/>
              <a:t>sin_addr</a:t>
            </a:r>
          </a:p>
          <a:p>
            <a:pPr lvl="1">
              <a:lnSpc>
                <a:spcPts val="19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32</a:t>
            </a:r>
            <a:r>
              <a:rPr lang="ko-KR" altLang="en-US" sz="1400" dirty="0" smtClean="0">
                <a:solidFill>
                  <a:schemeClr val="tx1"/>
                </a:solidFill>
              </a:rPr>
              <a:t>비트 </a:t>
            </a:r>
            <a:r>
              <a:rPr lang="en-US" altLang="ko-KR" sz="1400" dirty="0" smtClean="0">
                <a:solidFill>
                  <a:schemeClr val="tx1"/>
                </a:solidFill>
              </a:rPr>
              <a:t>IP</a:t>
            </a:r>
            <a:r>
              <a:rPr lang="ko-KR" altLang="en-US" sz="1400" dirty="0" smtClean="0">
                <a:solidFill>
                  <a:schemeClr val="tx1"/>
                </a:solidFill>
              </a:rPr>
              <a:t>주소정보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네트워크 바이트 순서로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멤버 </a:t>
            </a:r>
            <a:r>
              <a:rPr lang="en-US" altLang="ko-KR" sz="1400" dirty="0" smtClean="0">
                <a:solidFill>
                  <a:schemeClr val="tx1"/>
                </a:solidFill>
              </a:rPr>
              <a:t>sin_addr</a:t>
            </a:r>
            <a:r>
              <a:rPr lang="ko-KR" altLang="en-US" sz="1400" dirty="0" smtClean="0">
                <a:solidFill>
                  <a:schemeClr val="tx1"/>
                </a:solidFill>
              </a:rPr>
              <a:t>의 구조체 자료형 </a:t>
            </a:r>
            <a:r>
              <a:rPr lang="en-US" altLang="ko-KR" sz="1400" dirty="0" smtClean="0">
                <a:solidFill>
                  <a:schemeClr val="tx1"/>
                </a:solidFill>
              </a:rPr>
              <a:t>in_addr </a:t>
            </a:r>
            <a:r>
              <a:rPr lang="ko-KR" altLang="en-US" sz="1400" dirty="0" smtClean="0">
                <a:solidFill>
                  <a:schemeClr val="tx1"/>
                </a:solidFill>
              </a:rPr>
              <a:t>사실상 </a:t>
            </a:r>
            <a:r>
              <a:rPr lang="en-US" altLang="ko-KR" sz="1400" dirty="0" smtClean="0">
                <a:solidFill>
                  <a:schemeClr val="tx1"/>
                </a:solidFill>
              </a:rPr>
              <a:t>32</a:t>
            </a:r>
            <a:r>
              <a:rPr lang="ko-KR" altLang="en-US" sz="1400" dirty="0" smtClean="0">
                <a:solidFill>
                  <a:schemeClr val="tx1"/>
                </a:solidFill>
              </a:rPr>
              <a:t>비트 정수자료형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r>
              <a:rPr lang="ko-KR" altLang="en-US" sz="1600" dirty="0" smtClean="0"/>
              <a:t>멤버 </a:t>
            </a:r>
            <a:r>
              <a:rPr lang="en-US" altLang="ko-KR" sz="1600" dirty="0" smtClean="0"/>
              <a:t>sin_zero</a:t>
            </a:r>
          </a:p>
          <a:p>
            <a:pPr lvl="1">
              <a:lnSpc>
                <a:spcPts val="19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특별한 의미를 지니지 않는 멤버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반드시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채워야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ts val="19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endParaRPr lang="en-US" altLang="ko-KR" sz="1600" dirty="0" smtClean="0"/>
          </a:p>
          <a:p>
            <a:pPr lvl="1">
              <a:lnSpc>
                <a:spcPts val="1900"/>
              </a:lnSpc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143116"/>
            <a:ext cx="51149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4286248" y="5143512"/>
            <a:ext cx="4357718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0</a:t>
            </a:r>
            <a:r>
              <a:rPr lang="ko-KR" altLang="en-US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으로 채워야 하는 멤버 </a:t>
            </a: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sin_zero</a:t>
            </a:r>
            <a:r>
              <a:rPr lang="ko-KR" altLang="en-US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존재 이유를 이해할 필요가 있다</a:t>
            </a: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구조체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sockaddr_in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활용의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5" y="1357298"/>
            <a:ext cx="6572296" cy="131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643314"/>
            <a:ext cx="5500726" cy="142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428596" y="1285860"/>
            <a:ext cx="7000924" cy="1500198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8596" y="3643314"/>
            <a:ext cx="7000924" cy="1428760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1604" y="2857496"/>
            <a:ext cx="685804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구조체 변수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sockaddr_</a:t>
            </a:r>
            <a:r>
              <a:rPr lang="en-US" altLang="ko-KR" sz="1700" dirty="0" smtClean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in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은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bind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함수의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인자로 전달되는데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매개변수 형이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sockaddr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이므로 형 변환을 해야만 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1604" y="5143512"/>
            <a:ext cx="6858048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구조체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sockaddr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은 다양한 주소체계의 주소정보를 담을 수 있도록 정의되었다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그래서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IPv4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의 주소정보를 담기가 불편하다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이에 동일한 바이트 열을 구성하는 구조체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sockaddr_</a:t>
            </a:r>
            <a:r>
              <a:rPr lang="en-US" altLang="ko-KR" sz="1700" dirty="0" smtClean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in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이 정의되었으며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이를 이용해서 쉽게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IPv4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의 주소정보를 담을 수 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6148" name="Picture 4" descr="C:\Documents and Settings\yoon\Local Settings\Temporary Internet Files\Content.IE5\Y1PARMPG\MCj0304461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06557" y="2857497"/>
            <a:ext cx="336485" cy="428628"/>
          </a:xfrm>
          <a:prstGeom prst="rect">
            <a:avLst/>
          </a:prstGeom>
          <a:noFill/>
        </p:spPr>
      </p:pic>
      <p:pic>
        <p:nvPicPr>
          <p:cNvPr id="15" name="Picture 4" descr="C:\Documents and Settings\yoon\Local Settings\Temporary Internet Files\Content.IE5\Y1PARMPG\MCj0304461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06557" y="5143513"/>
            <a:ext cx="336485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네트워크 바이트 순서와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인터넷 주소 변환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635</TotalTime>
  <Words>904</Words>
  <Application>Microsoft Macintosh PowerPoint</Application>
  <PresentationFormat>화면 슬라이드 쇼(4:3)</PresentationFormat>
  <Paragraphs>140</Paragraphs>
  <Slides>29</Slides>
  <Notes>3</Notes>
  <HiddenSlides>7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돋움</vt:lpstr>
      <vt:lpstr>맑은 고딕</vt:lpstr>
      <vt:lpstr>휴먼매직체</vt:lpstr>
      <vt:lpstr>Bookman Old Style</vt:lpstr>
      <vt:lpstr>Gill Sans MT</vt:lpstr>
      <vt:lpstr>Wingdings</vt:lpstr>
      <vt:lpstr>Wingdings 2</vt:lpstr>
      <vt:lpstr>Wingdings 3</vt:lpstr>
      <vt:lpstr>원본</vt:lpstr>
      <vt:lpstr>Chapter 03-1. 소켓에 할당되는 IP주소와 PORT번호</vt:lpstr>
      <vt:lpstr>인터넷 주소(Internet Address)</vt:lpstr>
      <vt:lpstr>클래스 별 네트워크 주소와 호스트 주소의 경계</vt:lpstr>
      <vt:lpstr>소켓의 구분에 활용되는 PORT번호</vt:lpstr>
      <vt:lpstr>Chapter 03-2. 주소정보의 표현</vt:lpstr>
      <vt:lpstr>IPv4 기반의 주소표현을 위한 구조체</vt:lpstr>
      <vt:lpstr>구조체 sockaddr_in의 멤버에 대한 분석</vt:lpstr>
      <vt:lpstr>구조체 sockaddr_in의 활용의 예</vt:lpstr>
      <vt:lpstr>Chapter 03-3. 네트워크 바이트 순서와  인터넷 주소 변환</vt:lpstr>
      <vt:lpstr>CPU에 따라 달라지는 정수의 표현</vt:lpstr>
      <vt:lpstr>바이트 순서(Order)와 네트워크 바이트 순서</vt:lpstr>
      <vt:lpstr>바이트 순서의 변환</vt:lpstr>
      <vt:lpstr>바이트 변환의 예</vt:lpstr>
      <vt:lpstr>Chapter 03-4. 인터넷 주소의 초기화와  할당</vt:lpstr>
      <vt:lpstr>문자열 정보를 네트워크 바이트 순서의 정수로 변환</vt:lpstr>
      <vt:lpstr>inet_aton</vt:lpstr>
      <vt:lpstr>inet_ntoa</vt:lpstr>
      <vt:lpstr>인터넷 주소의 초기화</vt:lpstr>
      <vt:lpstr>INADDR_ANY</vt:lpstr>
      <vt:lpstr>Chapter 01의 예제 실행방식의 고찰</vt:lpstr>
      <vt:lpstr>소켓에 인터넷 주소 할당하기</vt:lpstr>
      <vt:lpstr>Chapter 03-5. 윈도우 기반으로 구현하기</vt:lpstr>
      <vt:lpstr>함수 htons, htonl의 윈도우 기반 사용 예</vt:lpstr>
      <vt:lpstr>함수 inet_addr, inet_ntoa의 윈도우 기반 사용 예</vt:lpstr>
      <vt:lpstr>윈도우에서의 소켓 주소할당</vt:lpstr>
      <vt:lpstr>WSAStringToAddress</vt:lpstr>
      <vt:lpstr> WSAAddressToString</vt:lpstr>
      <vt:lpstr> WSAStringToAddress &amp; WSAAddressToString 의 사용 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YoungTaeNoh</cp:lastModifiedBy>
  <cp:revision>208</cp:revision>
  <dcterms:created xsi:type="dcterms:W3CDTF">2009-11-30T05:34:12Z</dcterms:created>
  <dcterms:modified xsi:type="dcterms:W3CDTF">2016-09-08T01:50:41Z</dcterms:modified>
</cp:coreProperties>
</file>