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8" r:id="rId2"/>
    <p:sldId id="257" r:id="rId3"/>
    <p:sldId id="259" r:id="rId4"/>
    <p:sldId id="260" r:id="rId5"/>
    <p:sldId id="302" r:id="rId6"/>
    <p:sldId id="261" r:id="rId7"/>
    <p:sldId id="269" r:id="rId8"/>
    <p:sldId id="262" r:id="rId9"/>
    <p:sldId id="281" r:id="rId10"/>
    <p:sldId id="303" r:id="rId11"/>
    <p:sldId id="305" r:id="rId12"/>
    <p:sldId id="304" r:id="rId13"/>
    <p:sldId id="282" r:id="rId14"/>
    <p:sldId id="283" r:id="rId15"/>
    <p:sldId id="284" r:id="rId16"/>
    <p:sldId id="285" r:id="rId17"/>
    <p:sldId id="310" r:id="rId18"/>
    <p:sldId id="306" r:id="rId19"/>
    <p:sldId id="307" r:id="rId20"/>
    <p:sldId id="308" r:id="rId21"/>
    <p:sldId id="309" r:id="rId22"/>
    <p:sldId id="31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524"/>
  </p:normalViewPr>
  <p:slideViewPr>
    <p:cSldViewPr>
      <p:cViewPr>
        <p:scale>
          <a:sx n="150" d="100"/>
          <a:sy n="150" d="100"/>
        </p:scale>
        <p:origin x="141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D08FD-5CE2-8D41-A4BD-57D1ECA1728B}" type="datetimeFigureOut">
              <a:rPr kumimoji="1" lang="ko-KR" altLang="en-US" smtClean="0"/>
              <a:t>2016. 9. 22.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CD89D-EF8E-3A45-8E13-C62171977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492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</a:t>
            </a:r>
            <a:r>
              <a:rPr kumimoji="1" lang="en-US" altLang="ko-KR" dirty="0" err="1" smtClean="0"/>
              <a:t>idkwim.tistory.com</a:t>
            </a:r>
            <a:r>
              <a:rPr kumimoji="1" lang="en-US" altLang="ko-KR" smtClean="0"/>
              <a:t>/35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CD89D-EF8E-3A45-8E13-C6217197775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29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2016. 9. 22.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20" Type="http://schemas.openxmlformats.org/officeDocument/2006/relationships/tags" Target="../tags/tag41.xml"/><Relationship Id="rId21" Type="http://schemas.openxmlformats.org/officeDocument/2006/relationships/tags" Target="../tags/tag42.xml"/><Relationship Id="rId22" Type="http://schemas.openxmlformats.org/officeDocument/2006/relationships/slideLayout" Target="../slideLayouts/slideLayout4.xml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tags" Target="../tags/tag34.xml"/><Relationship Id="rId14" Type="http://schemas.openxmlformats.org/officeDocument/2006/relationships/tags" Target="../tags/tag35.xml"/><Relationship Id="rId15" Type="http://schemas.openxmlformats.org/officeDocument/2006/relationships/tags" Target="../tags/tag36.xml"/><Relationship Id="rId16" Type="http://schemas.openxmlformats.org/officeDocument/2006/relationships/tags" Target="../tags/tag37.xml"/><Relationship Id="rId17" Type="http://schemas.openxmlformats.org/officeDocument/2006/relationships/tags" Target="../tags/tag38.xml"/><Relationship Id="rId18" Type="http://schemas.openxmlformats.org/officeDocument/2006/relationships/tags" Target="../tags/tag39.xml"/><Relationship Id="rId19" Type="http://schemas.openxmlformats.org/officeDocument/2006/relationships/tags" Target="../tags/tag40.xml"/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20" Type="http://schemas.openxmlformats.org/officeDocument/2006/relationships/tags" Target="../tags/tag62.xml"/><Relationship Id="rId21" Type="http://schemas.openxmlformats.org/officeDocument/2006/relationships/tags" Target="../tags/tag63.xml"/><Relationship Id="rId22" Type="http://schemas.openxmlformats.org/officeDocument/2006/relationships/slideLayout" Target="../slideLayouts/slideLayout4.xml"/><Relationship Id="rId10" Type="http://schemas.openxmlformats.org/officeDocument/2006/relationships/tags" Target="../tags/tag52.xml"/><Relationship Id="rId11" Type="http://schemas.openxmlformats.org/officeDocument/2006/relationships/tags" Target="../tags/tag53.xml"/><Relationship Id="rId12" Type="http://schemas.openxmlformats.org/officeDocument/2006/relationships/tags" Target="../tags/tag54.xml"/><Relationship Id="rId13" Type="http://schemas.openxmlformats.org/officeDocument/2006/relationships/tags" Target="../tags/tag55.xml"/><Relationship Id="rId14" Type="http://schemas.openxmlformats.org/officeDocument/2006/relationships/tags" Target="../tags/tag56.xml"/><Relationship Id="rId15" Type="http://schemas.openxmlformats.org/officeDocument/2006/relationships/tags" Target="../tags/tag57.xml"/><Relationship Id="rId16" Type="http://schemas.openxmlformats.org/officeDocument/2006/relationships/tags" Target="../tags/tag58.xml"/><Relationship Id="rId17" Type="http://schemas.openxmlformats.org/officeDocument/2006/relationships/tags" Target="../tags/tag59.xml"/><Relationship Id="rId18" Type="http://schemas.openxmlformats.org/officeDocument/2006/relationships/tags" Target="../tags/tag60.xml"/><Relationship Id="rId19" Type="http://schemas.openxmlformats.org/officeDocument/2006/relationships/tags" Target="../tags/tag61.xml"/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tags" Target="../tags/tag49.xml"/><Relationship Id="rId8" Type="http://schemas.openxmlformats.org/officeDocument/2006/relationships/tags" Target="../tags/tag50.xml"/></Relationships>
</file>

<file path=ppt/slides/_rels/slide21.xml.rels><?xml version="1.0" encoding="UTF-8" standalone="yes"?>
<Relationships xmlns="http://schemas.openxmlformats.org/package/2006/relationships"><Relationship Id="rId20" Type="http://schemas.openxmlformats.org/officeDocument/2006/relationships/tags" Target="../tags/tag83.xml"/><Relationship Id="rId21" Type="http://schemas.openxmlformats.org/officeDocument/2006/relationships/tags" Target="../tags/tag84.xml"/><Relationship Id="rId22" Type="http://schemas.openxmlformats.org/officeDocument/2006/relationships/tags" Target="../tags/tag85.xml"/><Relationship Id="rId23" Type="http://schemas.openxmlformats.org/officeDocument/2006/relationships/tags" Target="../tags/tag86.xml"/><Relationship Id="rId24" Type="http://schemas.openxmlformats.org/officeDocument/2006/relationships/tags" Target="../tags/tag87.xml"/><Relationship Id="rId25" Type="http://schemas.openxmlformats.org/officeDocument/2006/relationships/tags" Target="../tags/tag88.xml"/><Relationship Id="rId26" Type="http://schemas.openxmlformats.org/officeDocument/2006/relationships/tags" Target="../tags/tag89.xml"/><Relationship Id="rId27" Type="http://schemas.openxmlformats.org/officeDocument/2006/relationships/tags" Target="../tags/tag90.xml"/><Relationship Id="rId28" Type="http://schemas.openxmlformats.org/officeDocument/2006/relationships/tags" Target="../tags/tag91.xml"/><Relationship Id="rId29" Type="http://schemas.openxmlformats.org/officeDocument/2006/relationships/tags" Target="../tags/tag92.xml"/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tags" Target="../tags/tag68.xml"/><Relationship Id="rId30" Type="http://schemas.openxmlformats.org/officeDocument/2006/relationships/tags" Target="../tags/tag93.xml"/><Relationship Id="rId31" Type="http://schemas.openxmlformats.org/officeDocument/2006/relationships/tags" Target="../tags/tag94.xml"/><Relationship Id="rId32" Type="http://schemas.openxmlformats.org/officeDocument/2006/relationships/tags" Target="../tags/tag95.xml"/><Relationship Id="rId9" Type="http://schemas.openxmlformats.org/officeDocument/2006/relationships/tags" Target="../tags/tag72.xml"/><Relationship Id="rId6" Type="http://schemas.openxmlformats.org/officeDocument/2006/relationships/tags" Target="../tags/tag69.xml"/><Relationship Id="rId7" Type="http://schemas.openxmlformats.org/officeDocument/2006/relationships/tags" Target="../tags/tag70.xml"/><Relationship Id="rId8" Type="http://schemas.openxmlformats.org/officeDocument/2006/relationships/tags" Target="../tags/tag71.xml"/><Relationship Id="rId33" Type="http://schemas.openxmlformats.org/officeDocument/2006/relationships/tags" Target="../tags/tag96.xml"/><Relationship Id="rId34" Type="http://schemas.openxmlformats.org/officeDocument/2006/relationships/tags" Target="../tags/tag97.xml"/><Relationship Id="rId35" Type="http://schemas.openxmlformats.org/officeDocument/2006/relationships/tags" Target="../tags/tag98.xml"/><Relationship Id="rId36" Type="http://schemas.openxmlformats.org/officeDocument/2006/relationships/tags" Target="../tags/tag99.xml"/><Relationship Id="rId10" Type="http://schemas.openxmlformats.org/officeDocument/2006/relationships/tags" Target="../tags/tag73.xml"/><Relationship Id="rId11" Type="http://schemas.openxmlformats.org/officeDocument/2006/relationships/tags" Target="../tags/tag74.xml"/><Relationship Id="rId12" Type="http://schemas.openxmlformats.org/officeDocument/2006/relationships/tags" Target="../tags/tag75.xml"/><Relationship Id="rId13" Type="http://schemas.openxmlformats.org/officeDocument/2006/relationships/tags" Target="../tags/tag76.xml"/><Relationship Id="rId14" Type="http://schemas.openxmlformats.org/officeDocument/2006/relationships/tags" Target="../tags/tag77.xml"/><Relationship Id="rId15" Type="http://schemas.openxmlformats.org/officeDocument/2006/relationships/tags" Target="../tags/tag78.xml"/><Relationship Id="rId16" Type="http://schemas.openxmlformats.org/officeDocument/2006/relationships/tags" Target="../tags/tag79.xml"/><Relationship Id="rId17" Type="http://schemas.openxmlformats.org/officeDocument/2006/relationships/tags" Target="../tags/tag80.xml"/><Relationship Id="rId18" Type="http://schemas.openxmlformats.org/officeDocument/2006/relationships/tags" Target="../tags/tag81.xml"/><Relationship Id="rId19" Type="http://schemas.openxmlformats.org/officeDocument/2006/relationships/tags" Target="../tags/tag82.xml"/><Relationship Id="rId37" Type="http://schemas.openxmlformats.org/officeDocument/2006/relationships/tags" Target="../tags/tag100.xml"/><Relationship Id="rId38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04-1. TCP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UDP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 대한 이해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클라이언트의 연결요청 수락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00504"/>
            <a:ext cx="4286280" cy="2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000628" y="4429132"/>
            <a:ext cx="4000528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연결요청 정보를 참조하여 클라이언트 소켓과의 통신을 위한 별도의 소켓을 추가로 하나 더 생성한다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이렇게 생성된 소켓을 대상으로 데이터의 송수신이 진행된다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실제로 서버의 코드를 보면 실제로 소켓이 추가로 생성되는 것을 확인할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31" y="1002035"/>
            <a:ext cx="5981695" cy="292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클라이언트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기본적인 함수호출 순서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559" y="1279251"/>
            <a:ext cx="5916093" cy="272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00438"/>
            <a:ext cx="28765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500430" y="4429132"/>
            <a:ext cx="5000660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클라이언트의 경우 소켓을 생성하고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소켓을 대상으로 연결의 요청을 위해서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호출하는 것이 전부이다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호출할 때 연결할 서버의 주소 정보도 함께 전달한다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기반 서버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클라이언트의 함수호출 관계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43719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000628" y="3857628"/>
            <a:ext cx="3857652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확인할 사항은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listen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 이후에야 클라이언트의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함수호출이 유효하다는 점이다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더불어 그 이유까지도 설명할 수 있어야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04-3. Iterative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기반의 서버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클라이언트의 구현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Iterative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서버의 구현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21907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071802" y="4429132"/>
            <a:ext cx="5786478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왼쪽의 그림과 같이 반복적으로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accept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함수를 호출하면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계속해서 클라이언트의 연결요청을 수락할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동시에 둘 이상의 클라이언트에게 서비스를 제공할 수 있는 모델은 아니다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Iterative </a:t>
            </a:r>
            <a:r>
              <a:rPr lang="ko-KR" altLang="en-US" sz="2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서버와</a:t>
            </a:r>
            <a:r>
              <a:rPr lang="en-US" altLang="ko-KR" sz="2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클라이언트의 일부 </a:t>
            </a:r>
            <a:endParaRPr lang="ko-KR" altLang="en-US" sz="2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61531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929066"/>
            <a:ext cx="50196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57158" y="4286256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서버 코드의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0100" y="5929330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클라이언트 코드의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에코 클라이언트의 문제점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214554"/>
            <a:ext cx="49244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42910" y="2143116"/>
            <a:ext cx="5072098" cy="1500198"/>
          </a:xfrm>
          <a:prstGeom prst="roundRect">
            <a:avLst>
              <a:gd name="adj" fmla="val 373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2910" y="4000504"/>
            <a:ext cx="7572428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데이터 송수신에는 경계가 존재하지 않는다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그런데 위의 코드는 다음 사항을 가정하고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“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번의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read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함수호출로 앞서 전송된 문자열 전체를 읽어 들일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 이는 잘못된 가정이다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에는 데이터의 경계가 존재하지 않기 때문에 서버가 전송한 문자열의 일부만 읽혀질 수도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034" y="1500174"/>
            <a:ext cx="6357982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제대로 동작은 하나 문제의 발생 소지가 있는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에코 클라이언트의 코드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219200" y="3886200"/>
            <a:ext cx="7169224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지난시간 질문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그러면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어떻게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여러개의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Web Brower (Chrome, IE, </a:t>
            </a:r>
            <a:r>
              <a:rPr lang="en-US" altLang="ko-KR" sz="2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FireFox</a:t>
            </a:r>
            <a:r>
              <a:rPr lang="ko-KR" altLang="en-US" sz="260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</a:t>
            </a:r>
            <a:r>
              <a:rPr lang="en-US" altLang="ko-KR" sz="260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 동일한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Google/</a:t>
            </a:r>
            <a:r>
              <a:rPr lang="en-US" altLang="ko-KR" sz="2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Naver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사이트에 접속을 할까요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?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5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4863" y="1036638"/>
            <a:ext cx="1295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IP: 128.174.13.63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/>
              <a:t>Transport layer multiplexing: TCP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6272213" y="204311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TCP port 80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8043863" y="1593850"/>
            <a:ext cx="97948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Web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grpSp>
        <p:nvGrpSpPr>
          <p:cNvPr id="2" name="Group 5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358063" y="1793875"/>
            <a:ext cx="685800" cy="312738"/>
            <a:chOff x="7358071" y="1850235"/>
            <a:chExt cx="685808" cy="314323"/>
          </a:xfrm>
        </p:grpSpPr>
        <p:cxnSp>
          <p:nvCxnSpPr>
            <p:cNvPr id="8" name="Straight Connector 7"/>
            <p:cNvCxnSpPr>
              <a:stCxn id="5" idx="3"/>
              <a:endCxn id="6" idx="1"/>
            </p:cNvCxnSpPr>
            <p:nvPr/>
          </p:nvCxnSpPr>
          <p:spPr>
            <a:xfrm flipV="1">
              <a:off x="7372358" y="2164558"/>
              <a:ext cx="6715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26" name="TextBox 8"/>
            <p:cNvSpPr txBox="1">
              <a:spLocks noChangeArrowheads="1"/>
            </p:cNvSpPr>
            <p:nvPr/>
          </p:nvSpPr>
          <p:spPr bwMode="auto">
            <a:xfrm>
              <a:off x="7358071" y="1850235"/>
              <a:ext cx="666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socket</a:t>
              </a:r>
            </a:p>
          </p:txBody>
        </p:sp>
      </p:grp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5980113" y="1257300"/>
            <a:ext cx="1657350" cy="19288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9703" name="Text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23000" y="13081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Operating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</a:t>
            </a:r>
          </a:p>
        </p:txBody>
      </p:sp>
      <p:sp>
        <p:nvSpPr>
          <p:cNvPr id="20" name="Rectangle 19"/>
          <p:cNvSpPr/>
          <p:nvPr>
            <p:custDataLst>
              <p:tags r:id="rId9"/>
            </p:custDataLst>
          </p:nvPr>
        </p:nvSpPr>
        <p:spPr>
          <a:xfrm>
            <a:off x="6272213" y="244316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1" name="Rectangle 20"/>
          <p:cNvSpPr/>
          <p:nvPr>
            <p:custDataLst>
              <p:tags r:id="rId10"/>
            </p:custDataLst>
          </p:nvPr>
        </p:nvSpPr>
        <p:spPr>
          <a:xfrm>
            <a:off x="6272213" y="278606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Link layer</a:t>
            </a:r>
          </a:p>
        </p:txBody>
      </p:sp>
      <p:cxnSp>
        <p:nvCxnSpPr>
          <p:cNvPr id="23" name="Straight Connector 22"/>
          <p:cNvCxnSpPr>
            <a:stCxn id="20" idx="0"/>
            <a:endCxn id="5" idx="2"/>
          </p:cNvCxnSpPr>
          <p:nvPr>
            <p:custDataLst>
              <p:tags r:id="rId11"/>
            </p:custDataLst>
          </p:nvPr>
        </p:nvCxnSpPr>
        <p:spPr>
          <a:xfrm rot="5400000" flipH="1" flipV="1">
            <a:off x="6744493" y="2364582"/>
            <a:ext cx="1571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0" idx="2"/>
          </p:cNvCxnSpPr>
          <p:nvPr>
            <p:custDataLst>
              <p:tags r:id="rId12"/>
            </p:custDataLst>
          </p:nvPr>
        </p:nvCxnSpPr>
        <p:spPr>
          <a:xfrm rot="5400000" flipH="1" flipV="1">
            <a:off x="6773068" y="2736057"/>
            <a:ext cx="1000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>
            <p:custDataLst>
              <p:tags r:id="rId13"/>
            </p:custDataLst>
          </p:nvPr>
        </p:nvSpPr>
        <p:spPr>
          <a:xfrm>
            <a:off x="5786438" y="1093788"/>
            <a:ext cx="3336925" cy="2286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709738" y="1303338"/>
            <a:ext cx="1198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Operating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</a:t>
            </a:r>
          </a:p>
        </p:txBody>
      </p:sp>
      <p:grpSp>
        <p:nvGrpSpPr>
          <p:cNvPr id="3" name="Group 60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0" y="1106488"/>
            <a:ext cx="3335338" cy="2286000"/>
            <a:chOff x="0" y="1107281"/>
            <a:chExt cx="3336122" cy="2286000"/>
          </a:xfrm>
        </p:grpSpPr>
        <p:sp>
          <p:nvSpPr>
            <p:cNvPr id="35" name="Rectangle 34"/>
            <p:cNvSpPr/>
            <p:nvPr/>
          </p:nvSpPr>
          <p:spPr>
            <a:xfrm>
              <a:off x="128618" y="1643856"/>
              <a:ext cx="97813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Web </a:t>
              </a:r>
            </a:p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browser</a:t>
              </a:r>
            </a:p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86358" y="2001043"/>
              <a:ext cx="1100396" cy="420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TCP port 23421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86358" y="2536031"/>
              <a:ext cx="1100396" cy="242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86358" y="2878931"/>
              <a:ext cx="1100396" cy="242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Link layer</a:t>
              </a:r>
            </a:p>
          </p:txBody>
        </p:sp>
        <p:cxnSp>
          <p:nvCxnSpPr>
            <p:cNvPr id="47" name="Straight Connector 46"/>
            <p:cNvCxnSpPr>
              <a:stCxn id="45" idx="0"/>
              <a:endCxn id="38" idx="2"/>
            </p:cNvCxnSpPr>
            <p:nvPr/>
          </p:nvCxnSpPr>
          <p:spPr>
            <a:xfrm rot="5400000" flipH="1" flipV="1">
              <a:off x="2278612" y="2478881"/>
              <a:ext cx="114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0"/>
              <a:endCxn id="45" idx="2"/>
            </p:cNvCxnSpPr>
            <p:nvPr/>
          </p:nvCxnSpPr>
          <p:spPr>
            <a:xfrm rot="5400000" flipH="1" flipV="1">
              <a:off x="2285755" y="2828925"/>
              <a:ext cx="1000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467195" y="1251743"/>
              <a:ext cx="1657740" cy="1930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1107281"/>
              <a:ext cx="3336122" cy="2286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</p:grpSp>
      <p:sp>
        <p:nvSpPr>
          <p:cNvPr id="53" name="Parallelogram 52"/>
          <p:cNvSpPr/>
          <p:nvPr>
            <p:custDataLst>
              <p:tags r:id="rId16"/>
            </p:custDataLst>
          </p:nvPr>
        </p:nvSpPr>
        <p:spPr>
          <a:xfrm>
            <a:off x="0" y="808038"/>
            <a:ext cx="1479550" cy="84296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200"/>
              </a:lnSpc>
            </a:pPr>
            <a:r>
              <a:rPr lang="en-US" altLang="ko-KR" sz="1200"/>
              <a:t>I would like to communicate with 74.125.115.99 port 80</a:t>
            </a:r>
            <a:endParaRPr lang="en-US" altLang="ko-KR"/>
          </a:p>
        </p:txBody>
      </p:sp>
      <p:sp>
        <p:nvSpPr>
          <p:cNvPr id="55" name="Parallelogram 54"/>
          <p:cNvSpPr/>
          <p:nvPr>
            <p:custDataLst>
              <p:tags r:id="rId17"/>
            </p:custDataLst>
          </p:nvPr>
        </p:nvSpPr>
        <p:spPr>
          <a:xfrm>
            <a:off x="7766050" y="922338"/>
            <a:ext cx="1477963" cy="635000"/>
          </a:xfrm>
          <a:prstGeom prst="parallelogram">
            <a:avLst>
              <a:gd name="adj" fmla="val 156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200"/>
              </a:lnSpc>
            </a:pPr>
            <a:r>
              <a:rPr lang="en-US" altLang="ko-KR" sz="1200"/>
              <a:t>I would like to accept communication on port 80</a:t>
            </a:r>
            <a:endParaRPr lang="en-US" altLang="ko-KR"/>
          </a:p>
        </p:txBody>
      </p:sp>
      <p:sp>
        <p:nvSpPr>
          <p:cNvPr id="57" name="Cloud Callout 56"/>
          <p:cNvSpPr/>
          <p:nvPr>
            <p:custDataLst>
              <p:tags r:id="rId18"/>
            </p:custDataLst>
          </p:nvPr>
        </p:nvSpPr>
        <p:spPr>
          <a:xfrm>
            <a:off x="1363663" y="3557588"/>
            <a:ext cx="5980112" cy="1757362"/>
          </a:xfrm>
          <a:prstGeom prst="cloudCallout">
            <a:avLst>
              <a:gd name="adj1" fmla="val -16412"/>
              <a:gd name="adj2" fmla="val 462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>
            <p:custDataLst>
              <p:tags r:id="rId19"/>
            </p:custDataLst>
          </p:nvPr>
        </p:nvSpPr>
        <p:spPr>
          <a:xfrm>
            <a:off x="2957513" y="2093913"/>
            <a:ext cx="1528762" cy="771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eaLnBrk="1" hangingPunct="1">
              <a:lnSpc>
                <a:spcPts val="1100"/>
              </a:lnSpc>
              <a:defRPr/>
            </a:pPr>
            <a:r>
              <a:rPr lang="en-US" sz="1100" dirty="0" err="1">
                <a:solidFill>
                  <a:schemeClr val="tx1"/>
                </a:solidFill>
              </a:rPr>
              <a:t>Dest</a:t>
            </a:r>
            <a:r>
              <a:rPr lang="en-US" sz="1100" dirty="0">
                <a:solidFill>
                  <a:schemeClr val="tx1"/>
                </a:solidFill>
              </a:rPr>
              <a:t> IP: 74.125.115.99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>
                <a:solidFill>
                  <a:schemeClr val="tx1"/>
                </a:solidFill>
              </a:rPr>
              <a:t>Source IP: 128.174.13.63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 err="1">
                <a:solidFill>
                  <a:schemeClr val="tx1"/>
                </a:solidFill>
              </a:rPr>
              <a:t>Dest</a:t>
            </a:r>
            <a:r>
              <a:rPr lang="en-US" sz="1100" dirty="0">
                <a:solidFill>
                  <a:schemeClr val="tx1"/>
                </a:solidFill>
              </a:rPr>
              <a:t> port: 80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>
                <a:solidFill>
                  <a:schemeClr val="tx1"/>
                </a:solidFill>
              </a:rPr>
              <a:t>Source port: 23421</a:t>
            </a:r>
          </a:p>
        </p:txBody>
      </p:sp>
      <p:sp>
        <p:nvSpPr>
          <p:cNvPr id="29715" name="Rectangle 6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56413" y="1036638"/>
            <a:ext cx="1295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IP: 74.125.115.99</a:t>
            </a:r>
          </a:p>
        </p:txBody>
      </p:sp>
      <p:sp>
        <p:nvSpPr>
          <p:cNvPr id="29716" name="Rectangle 68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0" y="577215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/>
              <a:t>An application is identified by the hosts IP addresses, transport protocol, and ports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/>
              <a:t>A TCP connection is identified by the pair of IPs, the pair of ports, and the transport protocol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2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20243 2.9629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18351 -3.33333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C 0.00174 0.01829 0.00382 0.03611 0.00625 0.05417 C 0.00764 0.06482 0.0099 0.07546 0.01094 0.08611 C 0.01268 0.1044 0.01494 0.1257 0.01858 0.14329 C 0.01928 0.15208 0.02032 0.16181 0.02223 0.17014 C 0.02309 0.1794 0.02466 0.1882 0.02553 0.19745 C 0.02587 0.19931 0.02587 0.20139 0.02622 0.20347 C 0.02674 0.20718 0.02813 0.21412 0.02813 0.21435 C 0.02934 0.23241 0.03542 0.2669 0.04445 0.27847 C 0.05035 0.2963 0.06823 0.29931 0.079 0.3037 C 0.08664 0.30324 0.09289 0.30394 0.09966 0.30162 C 0.10625 0.29954 0.1125 0.29514 0.11893 0.29352 C 0.12344 0.29051 0.12778 0.28843 0.13264 0.2875 C 0.13612 0.2831 0.1323 0.2875 0.13785 0.28333 C 0.14115 0.28102 0.1441 0.27732 0.14705 0.27431 C 0.15244 0.26968 0.15608 0.2625 0.16077 0.25741 C 0.16303 0.25232 0.16771 0.24236 0.16771 0.24259 C 0.16928 0.23449 0.16702 0.24514 0.17014 0.23611 C 0.17431 0.22477 0.17709 0.21204 0.18073 0.20023 C 0.18143 0.19398 0.18369 0.18472 0.18594 0.1794 C 0.18924 0.16181 0.19306 0.14445 0.19723 0.12732 C 0.19879 0.12037 0.19914 0.1125 0.2007 0.10533 C 0.20348 0.06898 0.20244 0.03264 0.20244 -0.0037 " pathEditMode="relative" rAng="0" ptsTypes="ffffffffffffffffffffffA">
                                      <p:cBhvr>
                                        <p:cTn id="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1" grpId="0"/>
      <p:bldP spid="53" grpId="0" animBg="1"/>
      <p:bldP spid="53" grpId="1" animBg="1"/>
      <p:bldP spid="55" grpId="0" animBg="1"/>
      <p:bldP spid="55" grpId="1" animBg="1"/>
      <p:bldP spid="55" grpId="2" animBg="1"/>
      <p:bldP spid="57" grpId="0" animBg="1"/>
      <p:bldP spid="60" grpId="0" animBg="1"/>
      <p:bldP spid="6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4863" y="1036638"/>
            <a:ext cx="1295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IP: 128.174.13.63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/>
              <a:t>Transport layer multiplexing: TCP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6272213" y="204311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TCP port 80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8043863" y="1593850"/>
            <a:ext cx="97948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Web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grpSp>
        <p:nvGrpSpPr>
          <p:cNvPr id="30725" name="Group 5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358063" y="1793875"/>
            <a:ext cx="685800" cy="312738"/>
            <a:chOff x="7358071" y="1850235"/>
            <a:chExt cx="685808" cy="314323"/>
          </a:xfrm>
        </p:grpSpPr>
        <p:cxnSp>
          <p:nvCxnSpPr>
            <p:cNvPr id="8" name="Straight Connector 7"/>
            <p:cNvCxnSpPr>
              <a:stCxn id="5" idx="3"/>
              <a:endCxn id="6" idx="1"/>
            </p:cNvCxnSpPr>
            <p:nvPr/>
          </p:nvCxnSpPr>
          <p:spPr>
            <a:xfrm flipV="1">
              <a:off x="7372358" y="2164558"/>
              <a:ext cx="6715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52" name="TextBox 8"/>
            <p:cNvSpPr txBox="1">
              <a:spLocks noChangeArrowheads="1"/>
            </p:cNvSpPr>
            <p:nvPr/>
          </p:nvSpPr>
          <p:spPr bwMode="auto">
            <a:xfrm>
              <a:off x="7358071" y="1850235"/>
              <a:ext cx="666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socket</a:t>
              </a:r>
            </a:p>
          </p:txBody>
        </p:sp>
      </p:grp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5980113" y="1257300"/>
            <a:ext cx="1657350" cy="19288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0727" name="Text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23000" y="13081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Operating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</a:t>
            </a:r>
          </a:p>
        </p:txBody>
      </p:sp>
      <p:sp>
        <p:nvSpPr>
          <p:cNvPr id="20" name="Rectangle 19"/>
          <p:cNvSpPr/>
          <p:nvPr>
            <p:custDataLst>
              <p:tags r:id="rId9"/>
            </p:custDataLst>
          </p:nvPr>
        </p:nvSpPr>
        <p:spPr>
          <a:xfrm>
            <a:off x="6272213" y="244316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1" name="Rectangle 20"/>
          <p:cNvSpPr/>
          <p:nvPr>
            <p:custDataLst>
              <p:tags r:id="rId10"/>
            </p:custDataLst>
          </p:nvPr>
        </p:nvSpPr>
        <p:spPr>
          <a:xfrm>
            <a:off x="6272213" y="278606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Link layer</a:t>
            </a:r>
          </a:p>
        </p:txBody>
      </p:sp>
      <p:cxnSp>
        <p:nvCxnSpPr>
          <p:cNvPr id="23" name="Straight Connector 22"/>
          <p:cNvCxnSpPr>
            <a:stCxn id="20" idx="0"/>
            <a:endCxn id="5" idx="2"/>
          </p:cNvCxnSpPr>
          <p:nvPr>
            <p:custDataLst>
              <p:tags r:id="rId11"/>
            </p:custDataLst>
          </p:nvPr>
        </p:nvCxnSpPr>
        <p:spPr>
          <a:xfrm rot="5400000" flipH="1" flipV="1">
            <a:off x="6744493" y="2364582"/>
            <a:ext cx="1571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0" idx="2"/>
          </p:cNvCxnSpPr>
          <p:nvPr>
            <p:custDataLst>
              <p:tags r:id="rId12"/>
            </p:custDataLst>
          </p:nvPr>
        </p:nvCxnSpPr>
        <p:spPr>
          <a:xfrm rot="5400000" flipH="1" flipV="1">
            <a:off x="6773068" y="2736057"/>
            <a:ext cx="1000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>
            <p:custDataLst>
              <p:tags r:id="rId13"/>
            </p:custDataLst>
          </p:nvPr>
        </p:nvSpPr>
        <p:spPr>
          <a:xfrm>
            <a:off x="5786438" y="1093788"/>
            <a:ext cx="3336925" cy="2286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0733" name="TextBox 5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709738" y="1303338"/>
            <a:ext cx="1198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Operating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</a:t>
            </a:r>
          </a:p>
        </p:txBody>
      </p:sp>
      <p:grpSp>
        <p:nvGrpSpPr>
          <p:cNvPr id="30734" name="Group 60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0" y="1106488"/>
            <a:ext cx="3335338" cy="2286000"/>
            <a:chOff x="0" y="1107281"/>
            <a:chExt cx="3336122" cy="2286000"/>
          </a:xfrm>
        </p:grpSpPr>
        <p:sp>
          <p:nvSpPr>
            <p:cNvPr id="35" name="Rectangle 34"/>
            <p:cNvSpPr/>
            <p:nvPr/>
          </p:nvSpPr>
          <p:spPr>
            <a:xfrm>
              <a:off x="128618" y="1643856"/>
              <a:ext cx="97813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Web </a:t>
              </a:r>
            </a:p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browser</a:t>
              </a:r>
            </a:p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86358" y="2001043"/>
              <a:ext cx="1100396" cy="420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TCP port 23421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86358" y="2536031"/>
              <a:ext cx="1100396" cy="242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86358" y="2878931"/>
              <a:ext cx="1100396" cy="242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Link layer</a:t>
              </a:r>
            </a:p>
          </p:txBody>
        </p:sp>
        <p:cxnSp>
          <p:nvCxnSpPr>
            <p:cNvPr id="47" name="Straight Connector 46"/>
            <p:cNvCxnSpPr>
              <a:stCxn id="45" idx="0"/>
              <a:endCxn id="38" idx="2"/>
            </p:cNvCxnSpPr>
            <p:nvPr/>
          </p:nvCxnSpPr>
          <p:spPr>
            <a:xfrm rot="5400000" flipH="1" flipV="1">
              <a:off x="2278612" y="2478881"/>
              <a:ext cx="114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0"/>
              <a:endCxn id="45" idx="2"/>
            </p:cNvCxnSpPr>
            <p:nvPr/>
          </p:nvCxnSpPr>
          <p:spPr>
            <a:xfrm rot="5400000" flipH="1" flipV="1">
              <a:off x="2285755" y="2828925"/>
              <a:ext cx="1000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467195" y="1251743"/>
              <a:ext cx="1657740" cy="1930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1107281"/>
              <a:ext cx="3336122" cy="2286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</p:grpSp>
      <p:sp>
        <p:nvSpPr>
          <p:cNvPr id="53" name="Parallelogram 52"/>
          <p:cNvSpPr/>
          <p:nvPr>
            <p:custDataLst>
              <p:tags r:id="rId16"/>
            </p:custDataLst>
          </p:nvPr>
        </p:nvSpPr>
        <p:spPr>
          <a:xfrm>
            <a:off x="1368425" y="792163"/>
            <a:ext cx="1479550" cy="84296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200"/>
              </a:lnSpc>
            </a:pPr>
            <a:r>
              <a:rPr lang="en-US" altLang="ko-KR" sz="1200"/>
              <a:t>I would like to communicate with 74.125.115.99 port 80</a:t>
            </a:r>
            <a:endParaRPr lang="en-US" altLang="ko-KR"/>
          </a:p>
        </p:txBody>
      </p:sp>
      <p:sp>
        <p:nvSpPr>
          <p:cNvPr id="57" name="Cloud Callout 56"/>
          <p:cNvSpPr/>
          <p:nvPr>
            <p:custDataLst>
              <p:tags r:id="rId17"/>
            </p:custDataLst>
          </p:nvPr>
        </p:nvSpPr>
        <p:spPr>
          <a:xfrm>
            <a:off x="1363663" y="3557588"/>
            <a:ext cx="5980112" cy="1757362"/>
          </a:xfrm>
          <a:prstGeom prst="cloudCallout">
            <a:avLst>
              <a:gd name="adj1" fmla="val -16412"/>
              <a:gd name="adj2" fmla="val 462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0737" name="Rectangle 6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6413" y="1036638"/>
            <a:ext cx="1295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IP: 74.125.115.99</a:t>
            </a:r>
          </a:p>
        </p:txBody>
      </p:sp>
      <p:sp>
        <p:nvSpPr>
          <p:cNvPr id="30738" name="Rectangle 6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577215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/>
              <a:t>An application is identified by the hosts IP addresses, transport protocol, and ports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/>
              <a:t>A TCP connection is identified by the pair of IPs, the pair of ports, and the transport protocol</a:t>
            </a:r>
          </a:p>
        </p:txBody>
      </p:sp>
      <p:sp>
        <p:nvSpPr>
          <p:cNvPr id="40" name="Rounded Rectangle 39"/>
          <p:cNvSpPr/>
          <p:nvPr>
            <p:custDataLst>
              <p:tags r:id="rId20"/>
            </p:custDataLst>
          </p:nvPr>
        </p:nvSpPr>
        <p:spPr>
          <a:xfrm>
            <a:off x="5146675" y="1993900"/>
            <a:ext cx="1528763" cy="771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eaLnBrk="1" hangingPunct="1">
              <a:lnSpc>
                <a:spcPts val="1100"/>
              </a:lnSpc>
              <a:defRPr/>
            </a:pPr>
            <a:r>
              <a:rPr lang="en-US" sz="1100" dirty="0" err="1">
                <a:solidFill>
                  <a:schemeClr val="tx1"/>
                </a:solidFill>
              </a:rPr>
              <a:t>Dest</a:t>
            </a:r>
            <a:r>
              <a:rPr lang="en-US" sz="1100" dirty="0">
                <a:solidFill>
                  <a:schemeClr val="tx1"/>
                </a:solidFill>
              </a:rPr>
              <a:t> IP: 128.174.13.63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>
                <a:solidFill>
                  <a:schemeClr val="tx1"/>
                </a:solidFill>
              </a:rPr>
              <a:t>Source IP: 74.125.115.99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 err="1">
                <a:solidFill>
                  <a:schemeClr val="tx1"/>
                </a:solidFill>
              </a:rPr>
              <a:t>Dest</a:t>
            </a:r>
            <a:r>
              <a:rPr lang="en-US" sz="1100" dirty="0">
                <a:solidFill>
                  <a:schemeClr val="tx1"/>
                </a:solidFill>
              </a:rPr>
              <a:t> port: 23421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>
                <a:solidFill>
                  <a:schemeClr val="tx1"/>
                </a:solidFill>
              </a:rPr>
              <a:t>Source port:80</a:t>
            </a:r>
          </a:p>
        </p:txBody>
      </p:sp>
      <p:grpSp>
        <p:nvGrpSpPr>
          <p:cNvPr id="4" name="Group 58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1108075" y="1908175"/>
            <a:ext cx="677863" cy="306388"/>
            <a:chOff x="1107287" y="1907394"/>
            <a:chExt cx="678669" cy="307169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107287" y="2211380"/>
              <a:ext cx="678669" cy="3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2" name="TextBox 39"/>
            <p:cNvSpPr txBox="1">
              <a:spLocks noChangeArrowheads="1"/>
            </p:cNvSpPr>
            <p:nvPr/>
          </p:nvSpPr>
          <p:spPr bwMode="auto">
            <a:xfrm>
              <a:off x="1107287" y="1907394"/>
              <a:ext cx="666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socket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02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71217E-7 C 0.00105 0.02036 0.00122 0.04026 0.00348 0.06039 C 0.00469 0.10412 0.00504 0.13697 0.00417 0.18487 C 0.004 0.19181 0.00139 0.20014 -0.00173 0.205 C -0.00451 0.21657 -0.01388 0.23299 -0.02204 0.23623 C -0.02691 0.24132 -0.03142 0.24341 -0.03715 0.24526 C -0.04097 0.24942 -0.04687 0.24942 -0.05138 0.25081 C -0.07534 0.25821 -0.08993 0.2559 -0.11892 0.25636 C -0.13993 0.25891 -0.15885 0.27395 -0.17968 0.27765 C -0.19548 0.28367 -0.21215 0.28066 -0.22777 0.27557 C -0.23333 0.27372 -0.23871 0.27187 -0.24444 0.26978 C -0.24652 0.26886 -0.25104 0.2677 -0.25104 0.26793 C -0.25468 0.26377 -0.25729 0.2633 -0.26163 0.26215 C -0.26527 0.25868 -0.26944 0.25636 -0.27361 0.25428 C -0.27691 0.24919 -0.28541 0.24271 -0.2901 0.24086 C -0.29774 0.23184 -0.30659 0.22628 -0.31336 0.2161 C -0.31562 0.21286 -0.31684 0.20824 -0.31875 0.205 C -0.31979 0.20315 -0.32135 0.20222 -0.32239 0.20037 C -0.32621 0.19412 -0.32916 0.18649 -0.33298 0.18024 C -0.33541 0.17608 -0.33715 0.17492 -0.33906 0.17029 C -0.34218 0.16289 -0.34513 0.15525 -0.34947 0.14901 C -0.35034 0.14368 -0.35329 0.13744 -0.35538 0.13327 C -0.35677 0.13073 -0.35798 0.12795 -0.3592 0.12541 C -0.35972 0.12425 -0.36076 0.12217 -0.36076 0.1224 C -0.3618 0.11569 -0.36423 0.1106 -0.36527 0.10412 C -0.36545 0.10227 -0.36562 0.10042 -0.36597 0.09857 C -0.36649 0.09625 -0.36753 0.09186 -0.36753 0.09209 C -0.36979 0.04998 -0.36892 0.03401 -0.36892 -0.02476 " pathEditMode="relative" rAng="0" ptsTypes="fffffffffffffffffffffffffff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9" y="12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TCP/IP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프로토콜 스택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TCP / IP </a:t>
            </a:r>
            <a:r>
              <a:rPr lang="ko-KR" altLang="en-US" sz="2000" dirty="0" smtClean="0"/>
              <a:t>프로토콜 스택이란</a:t>
            </a:r>
            <a:r>
              <a:rPr lang="en-US" altLang="ko-KR" sz="20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인터넷 기반의 데이터 송수신을 목적으로 설계된 스택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큰 문제를 작게 나눠서 계층화 한 결과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데이터 송수신의 과정을 네 개의 영역으로 계층화 한 결과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각 스택 별 영역을 전문화하고 표준화 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계층으로  세분화가 되며</a:t>
            </a:r>
            <a:r>
              <a:rPr lang="en-US" altLang="ko-KR" sz="1600" dirty="0" smtClean="0">
                <a:solidFill>
                  <a:schemeClr val="tx1"/>
                </a:solidFill>
              </a:rPr>
              <a:t>,  4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계층으로도 표현함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357562"/>
            <a:ext cx="33242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4863" y="1036638"/>
            <a:ext cx="1295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IP: 128.174.13.63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/>
              <a:t>Transport layer multiplexing: TCP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6272213" y="204311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TCP port 80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8043863" y="1593850"/>
            <a:ext cx="97948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Web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grpSp>
        <p:nvGrpSpPr>
          <p:cNvPr id="31749" name="Group 5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358063" y="1793875"/>
            <a:ext cx="685800" cy="312738"/>
            <a:chOff x="7358071" y="1850235"/>
            <a:chExt cx="685808" cy="314323"/>
          </a:xfrm>
        </p:grpSpPr>
        <p:cxnSp>
          <p:nvCxnSpPr>
            <p:cNvPr id="8" name="Straight Connector 7"/>
            <p:cNvCxnSpPr>
              <a:stCxn id="5" idx="3"/>
              <a:endCxn id="6" idx="1"/>
            </p:cNvCxnSpPr>
            <p:nvPr/>
          </p:nvCxnSpPr>
          <p:spPr>
            <a:xfrm flipV="1">
              <a:off x="7372358" y="2164558"/>
              <a:ext cx="6715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8" name="TextBox 8"/>
            <p:cNvSpPr txBox="1">
              <a:spLocks noChangeArrowheads="1"/>
            </p:cNvSpPr>
            <p:nvPr/>
          </p:nvSpPr>
          <p:spPr bwMode="auto">
            <a:xfrm>
              <a:off x="7358071" y="1850235"/>
              <a:ext cx="666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socket</a:t>
              </a:r>
            </a:p>
          </p:txBody>
        </p:sp>
      </p:grp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5980113" y="1257300"/>
            <a:ext cx="1657350" cy="19288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1751" name="Text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23000" y="13081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Operating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</a:t>
            </a:r>
          </a:p>
        </p:txBody>
      </p:sp>
      <p:sp>
        <p:nvSpPr>
          <p:cNvPr id="20" name="Rectangle 19"/>
          <p:cNvSpPr/>
          <p:nvPr>
            <p:custDataLst>
              <p:tags r:id="rId9"/>
            </p:custDataLst>
          </p:nvPr>
        </p:nvSpPr>
        <p:spPr>
          <a:xfrm>
            <a:off x="6272213" y="244316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1" name="Rectangle 20"/>
          <p:cNvSpPr/>
          <p:nvPr>
            <p:custDataLst>
              <p:tags r:id="rId10"/>
            </p:custDataLst>
          </p:nvPr>
        </p:nvSpPr>
        <p:spPr>
          <a:xfrm>
            <a:off x="6272213" y="278606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Link layer</a:t>
            </a:r>
          </a:p>
        </p:txBody>
      </p:sp>
      <p:cxnSp>
        <p:nvCxnSpPr>
          <p:cNvPr id="23" name="Straight Connector 22"/>
          <p:cNvCxnSpPr>
            <a:stCxn id="20" idx="0"/>
            <a:endCxn id="5" idx="2"/>
          </p:cNvCxnSpPr>
          <p:nvPr>
            <p:custDataLst>
              <p:tags r:id="rId11"/>
            </p:custDataLst>
          </p:nvPr>
        </p:nvCxnSpPr>
        <p:spPr>
          <a:xfrm rot="5400000" flipH="1" flipV="1">
            <a:off x="6744493" y="2364582"/>
            <a:ext cx="1571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0" idx="2"/>
          </p:cNvCxnSpPr>
          <p:nvPr>
            <p:custDataLst>
              <p:tags r:id="rId12"/>
            </p:custDataLst>
          </p:nvPr>
        </p:nvCxnSpPr>
        <p:spPr>
          <a:xfrm rot="5400000" flipH="1" flipV="1">
            <a:off x="6773068" y="2736057"/>
            <a:ext cx="1000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>
            <p:custDataLst>
              <p:tags r:id="rId13"/>
            </p:custDataLst>
          </p:nvPr>
        </p:nvSpPr>
        <p:spPr>
          <a:xfrm>
            <a:off x="5786438" y="1093788"/>
            <a:ext cx="3336925" cy="2286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1757" name="TextBox 5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709738" y="1303338"/>
            <a:ext cx="1198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Operating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</a:t>
            </a:r>
          </a:p>
        </p:txBody>
      </p:sp>
      <p:grpSp>
        <p:nvGrpSpPr>
          <p:cNvPr id="31758" name="Group 60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0" y="1106488"/>
            <a:ext cx="3335338" cy="2286000"/>
            <a:chOff x="0" y="1107281"/>
            <a:chExt cx="3336122" cy="2286000"/>
          </a:xfrm>
        </p:grpSpPr>
        <p:sp>
          <p:nvSpPr>
            <p:cNvPr id="35" name="Rectangle 34"/>
            <p:cNvSpPr/>
            <p:nvPr/>
          </p:nvSpPr>
          <p:spPr>
            <a:xfrm>
              <a:off x="128618" y="1643856"/>
              <a:ext cx="97813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Web </a:t>
              </a:r>
            </a:p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browser</a:t>
              </a:r>
            </a:p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86358" y="2001043"/>
              <a:ext cx="1100396" cy="420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TCP port 23421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86358" y="2536031"/>
              <a:ext cx="1100396" cy="242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86358" y="2878931"/>
              <a:ext cx="1100396" cy="242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Link layer</a:t>
              </a:r>
            </a:p>
          </p:txBody>
        </p:sp>
        <p:cxnSp>
          <p:nvCxnSpPr>
            <p:cNvPr id="47" name="Straight Connector 46"/>
            <p:cNvCxnSpPr>
              <a:stCxn id="45" idx="0"/>
              <a:endCxn id="38" idx="2"/>
            </p:cNvCxnSpPr>
            <p:nvPr/>
          </p:nvCxnSpPr>
          <p:spPr>
            <a:xfrm rot="5400000" flipH="1" flipV="1">
              <a:off x="2278612" y="2478881"/>
              <a:ext cx="114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0"/>
              <a:endCxn id="45" idx="2"/>
            </p:cNvCxnSpPr>
            <p:nvPr/>
          </p:nvCxnSpPr>
          <p:spPr>
            <a:xfrm rot="5400000" flipH="1" flipV="1">
              <a:off x="2285755" y="2828925"/>
              <a:ext cx="1000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467195" y="1251743"/>
              <a:ext cx="1657740" cy="1930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1107281"/>
              <a:ext cx="3336122" cy="22860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</p:grpSp>
      <p:sp>
        <p:nvSpPr>
          <p:cNvPr id="57" name="Cloud Callout 56"/>
          <p:cNvSpPr/>
          <p:nvPr>
            <p:custDataLst>
              <p:tags r:id="rId16"/>
            </p:custDataLst>
          </p:nvPr>
        </p:nvSpPr>
        <p:spPr>
          <a:xfrm>
            <a:off x="1363663" y="3557588"/>
            <a:ext cx="5980112" cy="1757362"/>
          </a:xfrm>
          <a:prstGeom prst="cloudCallout">
            <a:avLst>
              <a:gd name="adj1" fmla="val -16412"/>
              <a:gd name="adj2" fmla="val 462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1760" name="Rectangle 6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6413" y="1036638"/>
            <a:ext cx="1295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IP: 74.125.115.99</a:t>
            </a:r>
          </a:p>
        </p:txBody>
      </p:sp>
      <p:grpSp>
        <p:nvGrpSpPr>
          <p:cNvPr id="4" name="Group 67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375525" y="2201863"/>
            <a:ext cx="677863" cy="277812"/>
            <a:chOff x="7846223" y="4167187"/>
            <a:chExt cx="678665" cy="276999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854170" y="4175101"/>
              <a:ext cx="6707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8" name="TextBox 66"/>
            <p:cNvSpPr txBox="1">
              <a:spLocks noChangeArrowheads="1"/>
            </p:cNvSpPr>
            <p:nvPr/>
          </p:nvSpPr>
          <p:spPr bwMode="auto">
            <a:xfrm>
              <a:off x="7846223" y="4167187"/>
              <a:ext cx="666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socket</a:t>
              </a:r>
            </a:p>
          </p:txBody>
        </p:sp>
      </p:grpSp>
      <p:sp>
        <p:nvSpPr>
          <p:cNvPr id="31762" name="Rectangle 6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577215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/>
              <a:t>An application is identified by the hosts IP addresses, transport protocol, and ports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/>
              <a:t>A TCP connection is identified by the pair of IPs, the pair of ports, and the transport protocol</a:t>
            </a:r>
          </a:p>
        </p:txBody>
      </p:sp>
      <p:grpSp>
        <p:nvGrpSpPr>
          <p:cNvPr id="7" name="Group 58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108075" y="1908175"/>
            <a:ext cx="677863" cy="306388"/>
            <a:chOff x="1107287" y="1907394"/>
            <a:chExt cx="678669" cy="307169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107287" y="2211380"/>
              <a:ext cx="678669" cy="3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6" name="TextBox 39"/>
            <p:cNvSpPr txBox="1">
              <a:spLocks noChangeArrowheads="1"/>
            </p:cNvSpPr>
            <p:nvPr/>
          </p:nvSpPr>
          <p:spPr bwMode="auto">
            <a:xfrm>
              <a:off x="1107287" y="1907394"/>
              <a:ext cx="666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socket</a:t>
              </a:r>
            </a:p>
          </p:txBody>
        </p:sp>
      </p:grpSp>
      <p:sp>
        <p:nvSpPr>
          <p:cNvPr id="37" name="Rounded Rectangle 36"/>
          <p:cNvSpPr/>
          <p:nvPr>
            <p:custDataLst>
              <p:tags r:id="rId21"/>
            </p:custDataLst>
          </p:nvPr>
        </p:nvSpPr>
        <p:spPr>
          <a:xfrm>
            <a:off x="2957513" y="2093913"/>
            <a:ext cx="1528762" cy="771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eaLnBrk="1" hangingPunct="1">
              <a:lnSpc>
                <a:spcPts val="1100"/>
              </a:lnSpc>
              <a:defRPr/>
            </a:pPr>
            <a:r>
              <a:rPr lang="en-US" sz="1100" dirty="0" err="1">
                <a:solidFill>
                  <a:schemeClr val="tx1"/>
                </a:solidFill>
              </a:rPr>
              <a:t>Dest</a:t>
            </a:r>
            <a:r>
              <a:rPr lang="en-US" sz="1100" dirty="0">
                <a:solidFill>
                  <a:schemeClr val="tx1"/>
                </a:solidFill>
              </a:rPr>
              <a:t> IP: 74.125.115.99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>
                <a:solidFill>
                  <a:schemeClr val="tx1"/>
                </a:solidFill>
              </a:rPr>
              <a:t>Source IP: 128.174.13.63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 err="1">
                <a:solidFill>
                  <a:schemeClr val="tx1"/>
                </a:solidFill>
              </a:rPr>
              <a:t>Dest</a:t>
            </a:r>
            <a:r>
              <a:rPr lang="en-US" sz="1100" dirty="0">
                <a:solidFill>
                  <a:schemeClr val="tx1"/>
                </a:solidFill>
              </a:rPr>
              <a:t> port: 80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100" dirty="0">
                <a:solidFill>
                  <a:schemeClr val="tx1"/>
                </a:solidFill>
              </a:rPr>
              <a:t>Source port: 23421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3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C 0.00174 0.01829 0.00382 0.03611 0.00625 0.05417 C 0.00764 0.06482 0.0099 0.07546 0.01094 0.08611 C 0.01268 0.1044 0.01494 0.1257 0.01858 0.14329 C 0.01928 0.15208 0.02032 0.16181 0.02223 0.17014 C 0.02309 0.1794 0.02466 0.1882 0.02553 0.19745 C 0.02587 0.19931 0.02587 0.20139 0.02622 0.20347 C 0.02674 0.20718 0.02813 0.21412 0.02813 0.21435 C 0.02934 0.23241 0.03542 0.2669 0.04445 0.27847 C 0.05035 0.2963 0.06823 0.29931 0.079 0.3037 C 0.08664 0.30324 0.09289 0.30394 0.09966 0.30162 C 0.10625 0.29954 0.1125 0.29514 0.11893 0.29352 C 0.12344 0.29051 0.12778 0.28843 0.13264 0.2875 C 0.13612 0.2831 0.1323 0.2875 0.13785 0.28333 C 0.14115 0.28102 0.1441 0.27732 0.14705 0.27431 C 0.15244 0.26968 0.15608 0.2625 0.16077 0.25741 C 0.16303 0.25232 0.16771 0.24236 0.16771 0.24259 C 0.16928 0.23449 0.16702 0.24514 0.17014 0.23611 C 0.17431 0.22477 0.17709 0.21204 0.18073 0.20023 C 0.18143 0.19398 0.18369 0.18472 0.18594 0.1794 C 0.18924 0.16181 0.19306 0.14445 0.19723 0.12732 C 0.19879 0.12037 0.19914 0.1125 0.2007 0.10533 C 0.20348 0.06898 0.20244 0.03264 0.20244 -0.0037 " pathEditMode="relative" rAng="0" ptsTypes="ffffffffffffffffffffff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4863" y="1036638"/>
            <a:ext cx="1295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IP: 128.174.13.63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/>
              <a:t>Transport layer multiplexing: TCP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6272213" y="204311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TCP port 80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8043863" y="1593850"/>
            <a:ext cx="97948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Web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 flipV="1">
            <a:off x="7372350" y="2114550"/>
            <a:ext cx="6715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8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80288" y="1822450"/>
            <a:ext cx="666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socket</a:t>
            </a:r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5980113" y="1257300"/>
            <a:ext cx="1657350" cy="19288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3800" name="Text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23000" y="13081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Operating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</a:t>
            </a:r>
          </a:p>
        </p:txBody>
      </p:sp>
      <p:sp>
        <p:nvSpPr>
          <p:cNvPr id="20" name="Rectangle 19"/>
          <p:cNvSpPr/>
          <p:nvPr>
            <p:custDataLst>
              <p:tags r:id="rId10"/>
            </p:custDataLst>
          </p:nvPr>
        </p:nvSpPr>
        <p:spPr>
          <a:xfrm>
            <a:off x="6272213" y="244316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1" name="Rectangle 20"/>
          <p:cNvSpPr/>
          <p:nvPr>
            <p:custDataLst>
              <p:tags r:id="rId11"/>
            </p:custDataLst>
          </p:nvPr>
        </p:nvSpPr>
        <p:spPr>
          <a:xfrm>
            <a:off x="6272213" y="2786063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Link layer</a:t>
            </a:r>
          </a:p>
        </p:txBody>
      </p:sp>
      <p:cxnSp>
        <p:nvCxnSpPr>
          <p:cNvPr id="23" name="Straight Connector 22"/>
          <p:cNvCxnSpPr>
            <a:stCxn id="20" idx="0"/>
            <a:endCxn id="5" idx="2"/>
          </p:cNvCxnSpPr>
          <p:nvPr>
            <p:custDataLst>
              <p:tags r:id="rId12"/>
            </p:custDataLst>
          </p:nvPr>
        </p:nvCxnSpPr>
        <p:spPr>
          <a:xfrm rot="5400000" flipH="1" flipV="1">
            <a:off x="6744493" y="2364582"/>
            <a:ext cx="1571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0" idx="2"/>
          </p:cNvCxnSpPr>
          <p:nvPr>
            <p:custDataLst>
              <p:tags r:id="rId13"/>
            </p:custDataLst>
          </p:nvPr>
        </p:nvCxnSpPr>
        <p:spPr>
          <a:xfrm rot="5400000" flipH="1" flipV="1">
            <a:off x="6773068" y="2736057"/>
            <a:ext cx="1000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>
            <p:custDataLst>
              <p:tags r:id="rId14"/>
            </p:custDataLst>
          </p:nvPr>
        </p:nvSpPr>
        <p:spPr>
          <a:xfrm>
            <a:off x="5786438" y="1093788"/>
            <a:ext cx="3336925" cy="2286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>
            <p:custDataLst>
              <p:tags r:id="rId15"/>
            </p:custDataLst>
          </p:nvPr>
        </p:nvSpPr>
        <p:spPr>
          <a:xfrm>
            <a:off x="128588" y="1643063"/>
            <a:ext cx="97948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Web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browser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8" name="Rectangle 37"/>
          <p:cNvSpPr/>
          <p:nvPr>
            <p:custDataLst>
              <p:tags r:id="rId16"/>
            </p:custDataLst>
          </p:nvPr>
        </p:nvSpPr>
        <p:spPr>
          <a:xfrm>
            <a:off x="1785938" y="2000250"/>
            <a:ext cx="1100137" cy="4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TCP port 23421</a:t>
            </a:r>
          </a:p>
        </p:txBody>
      </p:sp>
      <p:cxnSp>
        <p:nvCxnSpPr>
          <p:cNvPr id="39" name="Straight Connector 38"/>
          <p:cNvCxnSpPr>
            <a:stCxn id="35" idx="3"/>
            <a:endCxn id="38" idx="1"/>
          </p:cNvCxnSpPr>
          <p:nvPr>
            <p:custDataLst>
              <p:tags r:id="rId17"/>
            </p:custDataLst>
          </p:nvPr>
        </p:nvCxnSpPr>
        <p:spPr>
          <a:xfrm flipV="1">
            <a:off x="1108075" y="2211388"/>
            <a:ext cx="677863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9" name="TextBox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22350" y="188595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socket</a:t>
            </a:r>
          </a:p>
        </p:txBody>
      </p:sp>
      <p:sp>
        <p:nvSpPr>
          <p:cNvPr id="45" name="Rectangle 44"/>
          <p:cNvSpPr/>
          <p:nvPr>
            <p:custDataLst>
              <p:tags r:id="rId19"/>
            </p:custDataLst>
          </p:nvPr>
        </p:nvSpPr>
        <p:spPr>
          <a:xfrm>
            <a:off x="1785938" y="2535238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6" name="Rectangle 45"/>
          <p:cNvSpPr/>
          <p:nvPr>
            <p:custDataLst>
              <p:tags r:id="rId20"/>
            </p:custDataLst>
          </p:nvPr>
        </p:nvSpPr>
        <p:spPr>
          <a:xfrm>
            <a:off x="1785938" y="2878138"/>
            <a:ext cx="1100137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Link layer</a:t>
            </a:r>
          </a:p>
        </p:txBody>
      </p:sp>
      <p:cxnSp>
        <p:nvCxnSpPr>
          <p:cNvPr id="47" name="Straight Connector 46"/>
          <p:cNvCxnSpPr>
            <a:stCxn id="45" idx="0"/>
            <a:endCxn id="38" idx="2"/>
          </p:cNvCxnSpPr>
          <p:nvPr>
            <p:custDataLst>
              <p:tags r:id="rId21"/>
            </p:custDataLst>
          </p:nvPr>
        </p:nvCxnSpPr>
        <p:spPr>
          <a:xfrm rot="5400000" flipH="1" flipV="1">
            <a:off x="2279650" y="2478088"/>
            <a:ext cx="114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0"/>
            <a:endCxn id="45" idx="2"/>
          </p:cNvCxnSpPr>
          <p:nvPr>
            <p:custDataLst>
              <p:tags r:id="rId22"/>
            </p:custDataLst>
          </p:nvPr>
        </p:nvCxnSpPr>
        <p:spPr>
          <a:xfrm rot="5400000" flipH="1" flipV="1">
            <a:off x="2286793" y="2828132"/>
            <a:ext cx="1000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>
            <p:custDataLst>
              <p:tags r:id="rId23"/>
            </p:custDataLst>
          </p:nvPr>
        </p:nvSpPr>
        <p:spPr>
          <a:xfrm>
            <a:off x="1466850" y="1252538"/>
            <a:ext cx="1657350" cy="19288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3815" name="TextBox 5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09738" y="1303338"/>
            <a:ext cx="1198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Operating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</a:t>
            </a:r>
          </a:p>
        </p:txBody>
      </p:sp>
      <p:sp>
        <p:nvSpPr>
          <p:cNvPr id="52" name="Rectangle 51"/>
          <p:cNvSpPr/>
          <p:nvPr>
            <p:custDataLst>
              <p:tags r:id="rId25"/>
            </p:custDataLst>
          </p:nvPr>
        </p:nvSpPr>
        <p:spPr>
          <a:xfrm>
            <a:off x="0" y="1106488"/>
            <a:ext cx="3335338" cy="2286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53" name="Parallelogram 52"/>
          <p:cNvSpPr/>
          <p:nvPr>
            <p:custDataLst>
              <p:tags r:id="rId26"/>
            </p:custDataLst>
          </p:nvPr>
        </p:nvSpPr>
        <p:spPr>
          <a:xfrm>
            <a:off x="-157163" y="1042988"/>
            <a:ext cx="1536701" cy="56515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ts val="1200"/>
              </a:lnSpc>
              <a:defRPr/>
            </a:pPr>
            <a:r>
              <a:rPr lang="en-US" sz="1200" dirty="0">
                <a:solidFill>
                  <a:schemeClr val="tx1"/>
                </a:solidFill>
              </a:rPr>
              <a:t>I would like to send data: XXSFGFEWRV</a:t>
            </a:r>
          </a:p>
        </p:txBody>
      </p:sp>
      <p:sp>
        <p:nvSpPr>
          <p:cNvPr id="28" name="Cloud Callout 27"/>
          <p:cNvSpPr/>
          <p:nvPr>
            <p:custDataLst>
              <p:tags r:id="rId27"/>
            </p:custDataLst>
          </p:nvPr>
        </p:nvSpPr>
        <p:spPr>
          <a:xfrm>
            <a:off x="1363663" y="3557588"/>
            <a:ext cx="5980112" cy="1757362"/>
          </a:xfrm>
          <a:prstGeom prst="cloudCallout">
            <a:avLst>
              <a:gd name="adj1" fmla="val -16412"/>
              <a:gd name="adj2" fmla="val 462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>
            <p:custDataLst>
              <p:tags r:id="rId28"/>
            </p:custDataLst>
          </p:nvPr>
        </p:nvSpPr>
        <p:spPr>
          <a:xfrm>
            <a:off x="2886075" y="2208213"/>
            <a:ext cx="1585913" cy="8572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eaLnBrk="1" hangingPunct="1">
              <a:lnSpc>
                <a:spcPts val="1100"/>
              </a:lnSpc>
              <a:defRPr/>
            </a:pPr>
            <a:r>
              <a:rPr lang="en-US" sz="1050" dirty="0" err="1">
                <a:solidFill>
                  <a:schemeClr val="tx1"/>
                </a:solidFill>
              </a:rPr>
              <a:t>Dest</a:t>
            </a:r>
            <a:r>
              <a:rPr lang="en-US" sz="1050" dirty="0">
                <a:solidFill>
                  <a:schemeClr val="tx1"/>
                </a:solidFill>
              </a:rPr>
              <a:t> IP: 74.125.115.99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Source IP: 128.174.13.63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Protocol: TCP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 err="1">
                <a:solidFill>
                  <a:schemeClr val="tx1"/>
                </a:solidFill>
              </a:rPr>
              <a:t>Dest</a:t>
            </a:r>
            <a:r>
              <a:rPr lang="en-US" sz="1050" dirty="0">
                <a:solidFill>
                  <a:schemeClr val="tx1"/>
                </a:solidFill>
              </a:rPr>
              <a:t> port: 80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Source port: 23421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Data: XXSFGFEWRV</a:t>
            </a:r>
          </a:p>
        </p:txBody>
      </p:sp>
      <p:sp>
        <p:nvSpPr>
          <p:cNvPr id="29" name="Rectangle 28"/>
          <p:cNvSpPr/>
          <p:nvPr>
            <p:custDataLst>
              <p:tags r:id="rId29"/>
            </p:custDataLst>
          </p:nvPr>
        </p:nvSpPr>
        <p:spPr>
          <a:xfrm>
            <a:off x="4629150" y="1951038"/>
            <a:ext cx="1585913" cy="8556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eaLnBrk="1" hangingPunct="1">
              <a:lnSpc>
                <a:spcPts val="1100"/>
              </a:lnSpc>
              <a:defRPr/>
            </a:pPr>
            <a:r>
              <a:rPr lang="en-US" sz="1050" dirty="0" err="1">
                <a:solidFill>
                  <a:schemeClr val="tx1"/>
                </a:solidFill>
              </a:rPr>
              <a:t>Dest</a:t>
            </a:r>
            <a:r>
              <a:rPr lang="en-US" sz="1050" dirty="0">
                <a:solidFill>
                  <a:schemeClr val="tx1"/>
                </a:solidFill>
              </a:rPr>
              <a:t> IP: 74.125.115.99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Source IP: 128.174.13.63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rgbClr val="FF0000"/>
                </a:solidFill>
              </a:rPr>
              <a:t>Protocol: TCP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 err="1">
                <a:solidFill>
                  <a:schemeClr val="tx1"/>
                </a:solidFill>
              </a:rPr>
              <a:t>Dest</a:t>
            </a:r>
            <a:r>
              <a:rPr lang="en-US" sz="1050" dirty="0">
                <a:solidFill>
                  <a:schemeClr val="tx1"/>
                </a:solidFill>
              </a:rPr>
              <a:t> port: 80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Source port: 23421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Data: XXSFGFEWRV</a:t>
            </a:r>
          </a:p>
        </p:txBody>
      </p:sp>
      <p:sp>
        <p:nvSpPr>
          <p:cNvPr id="30" name="Rectangle 29"/>
          <p:cNvSpPr/>
          <p:nvPr>
            <p:custDataLst>
              <p:tags r:id="rId30"/>
            </p:custDataLst>
          </p:nvPr>
        </p:nvSpPr>
        <p:spPr>
          <a:xfrm>
            <a:off x="4632325" y="1958975"/>
            <a:ext cx="1585913" cy="8572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eaLnBrk="1" hangingPunct="1">
              <a:lnSpc>
                <a:spcPts val="1100"/>
              </a:lnSpc>
              <a:defRPr/>
            </a:pPr>
            <a:r>
              <a:rPr lang="en-US" sz="1050" dirty="0" err="1">
                <a:solidFill>
                  <a:schemeClr val="tx1"/>
                </a:solidFill>
              </a:rPr>
              <a:t>Dest</a:t>
            </a:r>
            <a:r>
              <a:rPr lang="en-US" sz="1050" dirty="0">
                <a:solidFill>
                  <a:schemeClr val="tx1"/>
                </a:solidFill>
              </a:rPr>
              <a:t> IP: 74.125.115.99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rgbClr val="FF0000"/>
                </a:solidFill>
              </a:rPr>
              <a:t>Source IP: 128.174.13.63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Protocol: TCP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 err="1">
                <a:solidFill>
                  <a:srgbClr val="FF0000"/>
                </a:solidFill>
              </a:rPr>
              <a:t>Dest</a:t>
            </a:r>
            <a:r>
              <a:rPr lang="en-US" sz="1050" dirty="0">
                <a:solidFill>
                  <a:srgbClr val="FF0000"/>
                </a:solidFill>
              </a:rPr>
              <a:t> port: 80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rgbClr val="FF0000"/>
                </a:solidFill>
              </a:rPr>
              <a:t>Source port: 23421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Data: XXSFGFEWRV</a:t>
            </a:r>
          </a:p>
        </p:txBody>
      </p:sp>
      <p:sp>
        <p:nvSpPr>
          <p:cNvPr id="31" name="Parallelogram 30"/>
          <p:cNvSpPr/>
          <p:nvPr>
            <p:custDataLst>
              <p:tags r:id="rId31"/>
            </p:custDataLst>
          </p:nvPr>
        </p:nvSpPr>
        <p:spPr>
          <a:xfrm>
            <a:off x="4378325" y="2586038"/>
            <a:ext cx="1936750" cy="27146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Data: XXSFGFEWRV</a:t>
            </a:r>
          </a:p>
        </p:txBody>
      </p:sp>
      <p:sp>
        <p:nvSpPr>
          <p:cNvPr id="32" name="Rectangle 31"/>
          <p:cNvSpPr/>
          <p:nvPr>
            <p:custDataLst>
              <p:tags r:id="rId32"/>
            </p:custDataLst>
          </p:nvPr>
        </p:nvSpPr>
        <p:spPr>
          <a:xfrm>
            <a:off x="6281738" y="2438400"/>
            <a:ext cx="1100137" cy="24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33" name="Rectangle 32"/>
          <p:cNvSpPr/>
          <p:nvPr>
            <p:custDataLst>
              <p:tags r:id="rId33"/>
            </p:custDataLst>
          </p:nvPr>
        </p:nvSpPr>
        <p:spPr>
          <a:xfrm>
            <a:off x="6261100" y="2038350"/>
            <a:ext cx="1100138" cy="24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</a:rPr>
              <a:t>TCP</a:t>
            </a:r>
            <a:r>
              <a:rPr lang="en-US" sz="1600" dirty="0">
                <a:solidFill>
                  <a:schemeClr val="tx1"/>
                </a:solidFill>
              </a:rPr>
              <a:t> port 80</a:t>
            </a:r>
          </a:p>
        </p:txBody>
      </p:sp>
      <p:sp>
        <p:nvSpPr>
          <p:cNvPr id="34" name="Rectangle 33"/>
          <p:cNvSpPr/>
          <p:nvPr>
            <p:custDataLst>
              <p:tags r:id="rId34"/>
            </p:custDataLst>
          </p:nvPr>
        </p:nvSpPr>
        <p:spPr>
          <a:xfrm>
            <a:off x="2857500" y="3971925"/>
            <a:ext cx="1585913" cy="8572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eaLnBrk="1" hangingPunct="1">
              <a:lnSpc>
                <a:spcPts val="1100"/>
              </a:lnSpc>
              <a:defRPr/>
            </a:pPr>
            <a:r>
              <a:rPr lang="en-US" sz="1050" dirty="0" err="1">
                <a:solidFill>
                  <a:srgbClr val="FF0000"/>
                </a:solidFill>
              </a:rPr>
              <a:t>Dest</a:t>
            </a:r>
            <a:r>
              <a:rPr lang="en-US" sz="1050" dirty="0">
                <a:solidFill>
                  <a:srgbClr val="FF0000"/>
                </a:solidFill>
              </a:rPr>
              <a:t> IP: 74.125.115.99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Source IP: 128.174.13.63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Protocol: TCP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 err="1">
                <a:solidFill>
                  <a:schemeClr val="tx1"/>
                </a:solidFill>
              </a:rPr>
              <a:t>Dest</a:t>
            </a:r>
            <a:r>
              <a:rPr lang="en-US" sz="1050" dirty="0">
                <a:solidFill>
                  <a:schemeClr val="tx1"/>
                </a:solidFill>
              </a:rPr>
              <a:t> port: 80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Source port: 23421</a:t>
            </a:r>
          </a:p>
          <a:p>
            <a:pPr eaLnBrk="1" hangingPunct="1">
              <a:lnSpc>
                <a:spcPts val="1100"/>
              </a:lnSpc>
              <a:defRPr/>
            </a:pPr>
            <a:r>
              <a:rPr lang="en-US" sz="1050" dirty="0">
                <a:solidFill>
                  <a:schemeClr val="tx1"/>
                </a:solidFill>
              </a:rPr>
              <a:t>Data: XXSFGFEWRV</a:t>
            </a:r>
          </a:p>
        </p:txBody>
      </p:sp>
      <p:sp>
        <p:nvSpPr>
          <p:cNvPr id="33826" name="Rectangle 35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856413" y="1036638"/>
            <a:ext cx="1295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IP: 74.125.115.99</a:t>
            </a:r>
          </a:p>
        </p:txBody>
      </p:sp>
      <p:grpSp>
        <p:nvGrpSpPr>
          <p:cNvPr id="33827" name="Group 42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7375525" y="2187575"/>
            <a:ext cx="677863" cy="277813"/>
            <a:chOff x="7846223" y="4145755"/>
            <a:chExt cx="678665" cy="27699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7854170" y="4174246"/>
              <a:ext cx="6707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0" name="TextBox 48"/>
            <p:cNvSpPr txBox="1">
              <a:spLocks noChangeArrowheads="1"/>
            </p:cNvSpPr>
            <p:nvPr/>
          </p:nvSpPr>
          <p:spPr bwMode="auto">
            <a:xfrm>
              <a:off x="7846223" y="4145755"/>
              <a:ext cx="6668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socket</a:t>
              </a:r>
            </a:p>
          </p:txBody>
        </p:sp>
      </p:grpSp>
      <p:sp>
        <p:nvSpPr>
          <p:cNvPr id="33828" name="Rectangle 5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0" y="577215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/>
              <a:t>An application is identified by the hosts IP address, transport protocols, and port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/>
              <a:t>A TCP connection is identified by the pair of IPs, the pair of ports, and the transport protocol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9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20156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00156 0.268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1158 C 0.0132 0.01181 0.02205 0.01181 0.03091 0.0125 C 0.04306 0.0132 0.05504 0.01852 0.06737 0.01945 C 0.0698 0.02014 0.07205 0.02084 0.07431 0.02153 C 0.07535 0.02176 0.07726 0.02269 0.07726 0.02292 C 0.0882 0.02222 0.09896 0.02269 0.1099 0.02153 C 0.11719 0.02107 0.12657 0.01158 0.13073 0.0044 C 0.13299 -2.59259E-6 0.13768 -0.00903 0.14132 -0.01041 C 0.14566 -0.01898 0.15122 -0.02639 0.15643 -0.03426 C 0.15903 -0.03819 0.16077 -0.04398 0.1632 -0.04815 C 0.16823 -0.05694 0.16337 -0.04653 0.16997 -0.06319 L 0.16997 -0.06296 C 0.17119 -0.06574 0.17396 -0.07129 0.17396 -0.07106 C 0.17466 -0.07546 0.17622 -0.07824 0.17761 -0.08194 C 0.1783 -0.0868 0.179 -0.08958 0.18073 -0.09375 C 0.18178 -0.09977 0.18369 -0.10602 0.18525 -0.11203 C 0.18577 -0.12245 0.18681 -0.1324 0.18837 -0.14305 C 0.18889 -0.14653 0.19063 -0.15347 0.19063 -0.15324 C 0.19115 -0.16065 0.1915 -0.1669 0.19341 -0.17361 C 0.19636 -0.19259 0.20226 -0.21319 0.20226 -0.2324 C 0.20226 -0.25046 0.20226 -0.26875 0.20226 -0.28657 " pathEditMode="relative" rAng="0" ptsTypes="ffffffffffFfffffffff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023 C 0.0125 0.00069 0.02448 0.00231 0.03733 0.00301 C 0.06406 0.00255 0.09202 0.01065 0.11736 0.00023 C 0.12118 -0.00139 0.12431 -0.00463 0.1283 -0.00602 C 0.13351 -0.01019 0.13854 -0.01412 0.14323 -0.01921 C 0.14688 -0.02315 0.14948 -0.02847 0.1533 -0.03148 C 0.15677 -0.03773 0.1625 -0.04375 0.16736 -0.04792 C 0.17049 -0.05023 0.17118 -0.05347 0.175 -0.05486 C 0.17743 -0.05949 0.1816 -0.06042 0.18577 -0.06296 C 0.18976 -0.06551 0.19202 -0.06852 0.1967 -0.07014 C 0.20521 -0.07315 0.2132 -0.075 0.2217 -0.07708 C 0.26025 -0.07662 0.29896 -0.07523 0.3375 -0.07523 " pathEditMode="relative" rAng="0" ptsTypes="fffffffffff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6" grpId="0" animBg="1"/>
      <p:bldP spid="56" grpId="1" animBg="1"/>
      <p:bldP spid="56" grpId="2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4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WireShark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7337301" cy="5640549"/>
          </a:xfrm>
        </p:spPr>
      </p:pic>
      <p:sp>
        <p:nvSpPr>
          <p:cNvPr id="6" name="직사각형 5"/>
          <p:cNvSpPr/>
          <p:nvPr/>
        </p:nvSpPr>
        <p:spPr>
          <a:xfrm>
            <a:off x="633462" y="1988840"/>
            <a:ext cx="696287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19872" y="1916832"/>
            <a:ext cx="695027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2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소켓과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UDP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스택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FLOW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3238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857364"/>
            <a:ext cx="33432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000100" y="5000636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TCP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소켓의 스택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FLOW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43504" y="4929198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UDP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소켓의 스택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FLOW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LINK &amp; IP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계층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sz="2000" dirty="0" smtClean="0"/>
              <a:t>LINK </a:t>
            </a:r>
            <a:r>
              <a:rPr lang="ko-KR" altLang="en-US" sz="2000" dirty="0" smtClean="0"/>
              <a:t>계층의 기능 및 역할</a:t>
            </a:r>
            <a:endParaRPr lang="en-US" altLang="ko-KR" sz="2000" dirty="0" smtClean="0"/>
          </a:p>
          <a:p>
            <a:pPr lvl="1">
              <a:lnSpc>
                <a:spcPts val="26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물리적인 영역의 표준화 결과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LAN, WAN, MAN</a:t>
            </a:r>
            <a:r>
              <a:rPr lang="ko-KR" altLang="en-US" sz="1600" dirty="0" smtClean="0">
                <a:solidFill>
                  <a:schemeClr val="tx1"/>
                </a:solidFill>
              </a:rPr>
              <a:t>과 같은 물리적인 네트워크 표준 관련 프로토콜이 정의된 영역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아래의 그림과 같은 물리적인 연결의 표준이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572008"/>
            <a:ext cx="42672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28596" y="3143248"/>
            <a:ext cx="4819656" cy="2705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IP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계층의 기능 및 역할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ts val="26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Internet protocol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을 의미함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74320" algn="l" defTabSz="914400" rtl="0" eaLnBrk="1" fontAlgn="auto" latinLnBrk="1" hangingPunct="1">
              <a:lnSpc>
                <a:spcPts val="26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경로의 설정과 관련이 있는 프로토콜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TCP/UDP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계층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2544"/>
            <a:ext cx="8229600" cy="4728224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altLang="ko-KR" sz="2000" dirty="0" smtClean="0">
                <a:latin typeface="+mn-ea"/>
              </a:rPr>
              <a:t>TCP/UDP </a:t>
            </a:r>
            <a:r>
              <a:rPr lang="ko-KR" altLang="en-US" sz="2000" dirty="0" smtClean="0"/>
              <a:t>계층의 기능 및 역할</a:t>
            </a:r>
            <a:endParaRPr lang="en-US" altLang="ko-KR" sz="2000" dirty="0" smtClean="0"/>
          </a:p>
          <a:p>
            <a:pPr lvl="1">
              <a:lnSpc>
                <a:spcPts val="25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실제 데이터의 송수신과 관련 있는 계층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그래서 전송</a:t>
            </a:r>
            <a:r>
              <a:rPr lang="en-US" altLang="ko-KR" sz="1600" dirty="0" smtClean="0">
                <a:solidFill>
                  <a:schemeClr val="tx1"/>
                </a:solidFill>
              </a:rPr>
              <a:t>(Transport) 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계층이라고도 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TCP</a:t>
            </a:r>
            <a:r>
              <a:rPr lang="ko-KR" altLang="en-US" sz="1600" dirty="0" smtClean="0">
                <a:solidFill>
                  <a:schemeClr val="tx1"/>
                </a:solidFill>
              </a:rPr>
              <a:t>는 데이터의 전송을 보장하는 프로토콜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신뢰성 있는 프로토콜</a:t>
            </a:r>
            <a:r>
              <a:rPr lang="en-US" altLang="ko-KR" sz="1600" dirty="0" smtClean="0">
                <a:solidFill>
                  <a:schemeClr val="tx1"/>
                </a:solidFill>
              </a:rPr>
              <a:t>), UDP</a:t>
            </a:r>
            <a:r>
              <a:rPr lang="ko-KR" altLang="en-US" sz="1600" dirty="0" smtClean="0">
                <a:solidFill>
                  <a:schemeClr val="tx1"/>
                </a:solidFill>
              </a:rPr>
              <a:t>는 보장하지 않는 프로토콜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TCP</a:t>
            </a:r>
            <a:r>
              <a:rPr lang="ko-KR" altLang="en-US" sz="1600" dirty="0" smtClean="0">
                <a:solidFill>
                  <a:schemeClr val="tx1"/>
                </a:solidFill>
              </a:rPr>
              <a:t>는 신뢰성을 보장하기 때문에 </a:t>
            </a:r>
            <a:r>
              <a:rPr lang="en-US" altLang="ko-KR" sz="1600" dirty="0" smtClean="0">
                <a:solidFill>
                  <a:schemeClr val="tx1"/>
                </a:solidFill>
              </a:rPr>
              <a:t>UDP</a:t>
            </a:r>
            <a:r>
              <a:rPr lang="ko-KR" altLang="en-US" sz="1600" dirty="0" smtClean="0">
                <a:solidFill>
                  <a:schemeClr val="tx1"/>
                </a:solidFill>
              </a:rPr>
              <a:t>에 비해 복잡한 프로토콜이다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500"/>
              </a:lnSpc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652860"/>
            <a:ext cx="4286280" cy="279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500694" y="4929198"/>
            <a:ext cx="3286148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왼쪽의 그림에서 보이듯이 확인의 과정을 거친다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때문에 신뢰성을 보장하지만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그만큼 복잡한 과정을 거쳐서 데이터의 전송이 이뤄진다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APPLICATION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계층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프로그래머에 의해서 완성되는 </a:t>
            </a:r>
            <a:r>
              <a:rPr lang="en-US" altLang="ko-KR" sz="2000" dirty="0" smtClean="0"/>
              <a:t>APPLICATION </a:t>
            </a:r>
            <a:r>
              <a:rPr lang="ko-KR" altLang="en-US" sz="2000" dirty="0" smtClean="0"/>
              <a:t>계층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응용프로그램의 프로토콜을 구성하는 계층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소켓을 기반으로 완성하는 프로토콜을 의미함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소켓을 생성하면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앞서 보인 </a:t>
            </a:r>
            <a:r>
              <a:rPr lang="en-US" altLang="ko-KR" sz="1600" dirty="0" smtClean="0">
                <a:solidFill>
                  <a:schemeClr val="tx1"/>
                </a:solidFill>
              </a:rPr>
              <a:t>LINK, IP, TCP/UDP 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계층에 대한 내용은 감춰진다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그러니 응용 프로그래머는 </a:t>
            </a:r>
            <a:r>
              <a:rPr lang="en-US" altLang="ko-KR" sz="1600" dirty="0" smtClean="0">
                <a:solidFill>
                  <a:schemeClr val="tx1"/>
                </a:solidFill>
              </a:rPr>
              <a:t>APPLICATION </a:t>
            </a:r>
            <a:r>
              <a:rPr lang="ko-KR" altLang="en-US" sz="1600" dirty="0" smtClean="0">
                <a:solidFill>
                  <a:schemeClr val="tx1"/>
                </a:solidFill>
              </a:rPr>
              <a:t>계층의 완성에 집중하게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04-2. TCP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기반 서버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클라이언트의 구현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TCP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서버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기본적인 함수호출 순서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3143272" cy="449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929058" y="4643446"/>
            <a:ext cx="4643470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bind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함수까지 호출이 되면 주소가 할당된 소켓을 얻게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listen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호출을 통해서 연결요청이 가능한 상태가 되어야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이번 단원에서는 바로 이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listen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호출이 의미하는 바에 대해서 주로 학습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연결요청 대기 상태로의 진입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85860"/>
            <a:ext cx="65246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076720"/>
            <a:ext cx="39909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786314" y="4286256"/>
            <a:ext cx="4000528" cy="1857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연결요청도 일종의 데이터 전송이다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연결요청을 받아들이기 위해서도 하나의 소켓이 필요하다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그리고 이 소켓을 가리켜 서버소켓 또는 리스닝 소켓이라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listen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함수의 호출은 소켓을 리스닝 소켓이 되게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U10jUcVbUm3BrYBwPGW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2m0wk16MhvNEAMOlWqm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oAX4Hg8gq6ZohaIQgyt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T2bybwmBDRebhSI40B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nbOovQ7EXIiotXlLPA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pouVCSpL2pkUFZKN0wu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3yim12zTbT2TvAvR9a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NdckTqhfJHPZQRrmdJt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pSUj4m54cGYmK59H88B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l4vKEpMWgxkezOjpAlV9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8ahPhxMFMvQUugx3zqF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YH6v8KSajKELiBEeDLd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wKv01UZQxz0okV5ne3x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U5WCXcbCE1YXwB5J165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r2lKMZwiPHvCKfA7wwA9Z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YH6v8KSajKELiBEeDLd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UBvKvyY0U7Dw1WdCB3B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SLKvQC0Q9OsENu0nfjbj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8MzH00a9fLuFIJ0ZHmZ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3m9JCdOhyvolDXV9B0G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97LgmfCPjLyiIdyhnXk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hn633yKZnXgmc1XmQyF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UBvKvyY0U7Dw1WdCB3B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MkeIBkCJFBtaQoajb35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2m0wk16MhvNEAMOlWqm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T2bybwmBDRebhSI40B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nbOovQ7EXIiotXlLPAp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pouVCSpL2pkUFZKN0wu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3yim12zTbT2TvAvR9a0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NdckTqhfJHPZQRrmdJt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pSUj4m54cGYmK59H88B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wKv01UZQxz0okV5ne3x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SLKvQC0Q9OsENu0nfjbj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U5WCXcbCE1YXwB5J165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8ahPhxMFMvQUugx3zqF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TTpKJfL2tD6rMqTAeff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n2qqyk5qEvduINY29Xbv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YH6v8KSajKELiBEeDLd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UBvKvyY0U7Dw1WdCB3BK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SLKvQC0Q9OsENu0nfjbj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8MzH00a9fLuFIJ0ZHmZ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3m9JCdOhyvolDXV9B0G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97LgmfCPjLyiIdyhnXk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8MzH00a9fLuFIJ0ZHmZ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hn633yKZnXgmc1XmQyFI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MkeIBkCJFBtaQoajb35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2m0wk16MhvNEAMOlWqm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T2bybwmBDRebhSI40B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nbOovQ7EXIiotXlLPAp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pouVCSpL2pkUFZKN0wu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3yim12zTbT2TvAvR9a0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NdckTqhfJHPZQRrmdJt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wKv01UZQxz0okV5ne3x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3m9JCdOhyvolDXV9B0G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dUUiTSKGfWiqExkhvSF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U5WCXcbCE1YXwB5J165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TTpKJfL2tD6rMqTAeff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8ahPhxMFMvQUugx3zqF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OUSa1FGvGUUzWApbcXTjX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6Ugy2XxFEMBXZOlgVyv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rH0JbMQzQ7WQZ1lp9e4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mzBhnKbxlHLOszxjMLO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08OkVvohyjUgkr7To6ni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5byLRPri9ifSyss3PF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97LgmfCPjLyiIdyhnXk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rUcf5bSnIGDIL3DL9DzP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0sTErlgH9H6DgmwMDzV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aNpPhF2zeSiicNcxr1r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EpmpCRVfkI0oh6fB3BFz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lY9Jz68TZC898ZsS3aE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hNv5hPYQjTxp4ofShO7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f8Xg9bxuVuGKGmeuPiV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CIU3CaTPR8QUxn80GNi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JkITENZPuA41vel5ynB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TMORlOC8PvgzYAlJv5Q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hn633yKZnXgmc1XmQyF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PwRTEAeVcTqbqW4Nrac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KWfLKOSvfAUDWhZs91TU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8MaoFIEFPgugLVDTQq3H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hM0MNZ1atRgnNsBl99Rz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9Fw4PgbtRBJjvooSVFE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0n7aiugTP43CClgIaLZZ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EtWdXhecV7RwF8XEXGdX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fTL3BcuSFNBkJDd5xZE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L5G8LvNiM2UZe3rTF2H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UkpjqS8dj8wj8FntqZ5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MkeIBkCJFBtaQoajb35k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qJpaDDjCV5uHalJr4Ua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tUVMwcBIW52lUFUgfuUH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Oqu1JYUbbsPDgueQ770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EPq3xNFFE2A25uhusDN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Awgpp1onMGYhpMFBGq7v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3doKzCEnqnv3i9E8Lgh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LGHCTMcFfnNJdc0hPL7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UJmr1ilffVrrrI3WISa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7gzWs8urwJ23RLYfsKTk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RiLKheS2f8MMMsNvzaQN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1502</TotalTime>
  <Words>1016</Words>
  <Application>Microsoft Macintosh PowerPoint</Application>
  <PresentationFormat>화면 슬라이드 쇼(4:3)</PresentationFormat>
  <Paragraphs>198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돋움</vt:lpstr>
      <vt:lpstr>맑은 고딕</vt:lpstr>
      <vt:lpstr>휴먼매직체</vt:lpstr>
      <vt:lpstr>Bookman Old Style</vt:lpstr>
      <vt:lpstr>Gill Sans MT</vt:lpstr>
      <vt:lpstr>Wingdings</vt:lpstr>
      <vt:lpstr>Wingdings 3</vt:lpstr>
      <vt:lpstr>Arial</vt:lpstr>
      <vt:lpstr>원본</vt:lpstr>
      <vt:lpstr>Chapter 04-1. TCP와 UDP에 대한 이해</vt:lpstr>
      <vt:lpstr>TCP/IP 프로토콜 스택</vt:lpstr>
      <vt:lpstr>TCP 소켓과 UDP 소켓의 스택 FLOW</vt:lpstr>
      <vt:lpstr>LINK &amp; IP계층 </vt:lpstr>
      <vt:lpstr>TCP/UDP 계층</vt:lpstr>
      <vt:lpstr>APPLICATION 계층</vt:lpstr>
      <vt:lpstr>Chapter 04-2. TCP기반 서버, 클라이언트의 구현</vt:lpstr>
      <vt:lpstr>TCP 서버의 기본적인 함수호출 순서</vt:lpstr>
      <vt:lpstr>연결요청 대기 상태로의 진입</vt:lpstr>
      <vt:lpstr>클라이언트의 연결요청 수락</vt:lpstr>
      <vt:lpstr>TCP 클라이언트의 기본적인 함수호출 순서</vt:lpstr>
      <vt:lpstr>TCP 기반 서버, 클라이언트의 함수호출 관계</vt:lpstr>
      <vt:lpstr>Chapter 04-3. Iterative 기반의 서버, 클라이언트의 구현</vt:lpstr>
      <vt:lpstr>Iterative 서버의 구현</vt:lpstr>
      <vt:lpstr>Iterative 서버와 클라이언트의 일부 </vt:lpstr>
      <vt:lpstr>에코 클라이언트의 문제점</vt:lpstr>
      <vt:lpstr>PowerPoint 프레젠테이션</vt:lpstr>
      <vt:lpstr>Transport layer multiplexing: TCP</vt:lpstr>
      <vt:lpstr>Transport layer multiplexing: TCP</vt:lpstr>
      <vt:lpstr>Transport layer multiplexing: TCP</vt:lpstr>
      <vt:lpstr>Transport layer multiplexing: TCP</vt:lpstr>
      <vt:lpstr>WireShark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YoungTaeNoh</cp:lastModifiedBy>
  <cp:revision>232</cp:revision>
  <dcterms:created xsi:type="dcterms:W3CDTF">2009-11-30T05:34:12Z</dcterms:created>
  <dcterms:modified xsi:type="dcterms:W3CDTF">2016-09-22T01:45:30Z</dcterms:modified>
</cp:coreProperties>
</file>