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94" r:id="rId1"/>
  </p:sldMasterIdLst>
  <p:notesMasterIdLst>
    <p:notesMasterId r:id="rId29"/>
  </p:notesMasterIdLst>
  <p:handoutMasterIdLst>
    <p:handoutMasterId r:id="rId30"/>
  </p:handoutMasterIdLst>
  <p:sldIdLst>
    <p:sldId id="516" r:id="rId2"/>
    <p:sldId id="517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</p:sldIdLst>
  <p:sldSz cx="9144000" cy="6858000" type="screen4x3"/>
  <p:notesSz cx="7104063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CC00"/>
    <a:srgbClr val="FF9900"/>
    <a:srgbClr val="006600"/>
    <a:srgbClr val="FF5050"/>
    <a:srgbClr val="FF6600"/>
    <a:srgbClr val="CCCCFF"/>
    <a:srgbClr val="FFC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8971" autoAdjust="0"/>
  </p:normalViewPr>
  <p:slideViewPr>
    <p:cSldViewPr snapToGrid="0">
      <p:cViewPr varScale="1">
        <p:scale>
          <a:sx n="186" d="100"/>
          <a:sy n="186" d="100"/>
        </p:scale>
        <p:origin x="-1374" y="-60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1920" y="-252"/>
      </p:cViewPr>
      <p:guideLst>
        <p:guide orient="horz" pos="3780"/>
        <p:guide pos="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39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t" anchorCtr="0" compatLnSpc="1">
            <a:prstTxWarp prst="textNoShape">
              <a:avLst/>
            </a:prstTxWarp>
          </a:bodyPr>
          <a:lstStyle>
            <a:lvl1pPr defTabSz="1009650" eaLnBrk="0" latinLnBrk="0" hangingPunct="0">
              <a:defRPr kumimoji="0" sz="1100" i="1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0"/>
            <a:ext cx="3078639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t" anchorCtr="0" compatLnSpc="1">
            <a:prstTxWarp prst="textNoShape">
              <a:avLst/>
            </a:prstTxWarp>
          </a:bodyPr>
          <a:lstStyle>
            <a:lvl1pPr algn="r" defTabSz="1009650" eaLnBrk="0" latinLnBrk="0" hangingPunct="0">
              <a:defRPr kumimoji="0" sz="1100" i="1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5025"/>
            <a:ext cx="3078639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b" anchorCtr="0" compatLnSpc="1">
            <a:prstTxWarp prst="textNoShape">
              <a:avLst/>
            </a:prstTxWarp>
          </a:bodyPr>
          <a:lstStyle>
            <a:lvl1pPr defTabSz="1009650" eaLnBrk="0" latinLnBrk="0" hangingPunct="0">
              <a:defRPr kumimoji="0" sz="1100" i="1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5025"/>
            <a:ext cx="3078639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b" anchorCtr="0" compatLnSpc="1">
            <a:prstTxWarp prst="textNoShape">
              <a:avLst/>
            </a:prstTxWarp>
          </a:bodyPr>
          <a:lstStyle>
            <a:lvl1pPr algn="r" defTabSz="1009650" eaLnBrk="0" latinLnBrk="0" hangingPunct="0">
              <a:defRPr kumimoji="0" sz="1100" i="1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9ADA37BB-40F3-4D7D-9107-E0FEA7D680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37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00080" y="6319839"/>
            <a:ext cx="6902315" cy="333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05" tIns="50696" rIns="99705" bIns="50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</p:txBody>
      </p:sp>
      <p:sp>
        <p:nvSpPr>
          <p:cNvPr id="30723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0550" y="1546225"/>
            <a:ext cx="5916613" cy="443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95" name="Rectangle 4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algn="r" defTabSz="973138" eaLnBrk="0" latinLnBrk="0" hangingPunct="0">
              <a:defRPr kumimoji="0" sz="13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FF909FF3-EA2E-4958-9FC6-703D95A7C3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67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0983F-4489-41FE-B3FD-DC7130E430C3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8" y="279400"/>
            <a:ext cx="6459537" cy="48450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88B6F-542B-44A8-913F-AE2B2FF14921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084FD-1132-4315-B494-5DC74EC38109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E6020-BE8E-46F2-AF10-5BEB15BD434B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C8059-B9F1-4491-B4B2-9DB35F466440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3EDF7-37DE-4EBE-B899-9164F954E2C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506DC3-7C71-4299-9BAF-CF626AED9410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3749D-4EFA-4568-A9C9-5A29D8D8CAF8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1546225"/>
            <a:ext cx="5916613" cy="44370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A34F2-CBA1-4332-9F3E-DF9947E5DC23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1546225"/>
            <a:ext cx="5916613" cy="44370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7899D-22A8-4E3E-BFF0-FCDBCAB10FF6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1546225"/>
            <a:ext cx="5916613" cy="44370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00DF6-C26C-421F-99E6-2BE2639741B1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1546225"/>
            <a:ext cx="5916613" cy="44370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CA01C-4FA6-4132-B5FF-09BC9EC873B9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E46E4-388A-46F4-827D-C249481E9A4E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C8BBC-7ABD-4FAF-8183-F83CE19CBFC0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B73F6-60CE-4B6B-9031-C6E901BE22B2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5A661-A1E1-4E2A-BCAA-76E32E967222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D739C-5F0A-45DE-AECD-6CAB3A837A8C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C541A-C35C-409C-B661-912DCF841875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AAF4C-3466-46E6-A7A8-40977EB1D02D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3181-0DB0-45F2-935E-12F7B7ACB30E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F5B73-E9DD-4B90-AC96-67FB9E80A3F3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422E6-D8D6-48CD-B506-C1C353CE407C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5852F-8549-4BD5-93BE-C7D254CE7EBC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1546225"/>
            <a:ext cx="5916613" cy="44370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7C112-2647-4DD4-9B12-FCA5ABDA639A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9ACD7-AE50-40E2-9431-4E5E6C8D098C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4B219-F989-44BE-9E38-FB9979C90374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1546225"/>
            <a:ext cx="5916613" cy="44370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7DB61-A9A4-4BFD-8DE5-6B3A5DE8501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385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5" y="4860926"/>
            <a:ext cx="5210493" cy="4606925"/>
          </a:xfrm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5851525" cy="4800600"/>
          </a:xfrm>
          <a:prstGeom prst="rect">
            <a:avLst/>
          </a:prstGeom>
          <a:solidFill>
            <a:srgbClr val="64B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6088" y="6354763"/>
            <a:ext cx="601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900" b="1" i="1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t>School of Information and Communication Engineering, Inha University</a:t>
            </a:r>
          </a:p>
        </p:txBody>
      </p:sp>
      <p:pic>
        <p:nvPicPr>
          <p:cNvPr id="6" name="Picture 6" descr="104097743_23dc9425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175" y="0"/>
            <a:ext cx="31718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5959475" y="4902200"/>
            <a:ext cx="3184525" cy="1955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66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157788"/>
            <a:ext cx="4570412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Arial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1662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1325" y="1063625"/>
            <a:ext cx="5283200" cy="30591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8463" y="115888"/>
            <a:ext cx="2116137" cy="64277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00775" cy="64277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9525" cy="490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13288" y="798513"/>
            <a:ext cx="4151312" cy="27955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13288" y="3746500"/>
            <a:ext cx="4151312" cy="2797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186" name="Rectangle 2" descr="80%"/>
          <p:cNvSpPr>
            <a:spLocks noChangeArrowheads="1"/>
          </p:cNvSpPr>
          <p:nvPr/>
        </p:nvSpPr>
        <p:spPr bwMode="ltGray">
          <a:xfrm>
            <a:off x="285750" y="0"/>
            <a:ext cx="8858250" cy="698500"/>
          </a:xfrm>
          <a:prstGeom prst="rect">
            <a:avLst/>
          </a:prstGeom>
          <a:pattFill prst="pct80">
            <a:fgClr>
              <a:srgbClr val="0033CC"/>
            </a:fgClr>
            <a:bgClr>
              <a:srgbClr val="3399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3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798513"/>
            <a:ext cx="8455025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65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457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 sz="900" smtClean="0">
                <a:solidFill>
                  <a:srgbClr val="8485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65189" name="Rectangle 5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65190" name="Rectangle 6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65192" name="Rectangle 8"/>
          <p:cNvSpPr>
            <a:spLocks noChangeArrowheads="1"/>
          </p:cNvSpPr>
          <p:nvPr/>
        </p:nvSpPr>
        <p:spPr bwMode="auto">
          <a:xfrm>
            <a:off x="0" y="6591300"/>
            <a:ext cx="5676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latinLnBrk="0" hangingPunct="0">
              <a:defRPr/>
            </a:pPr>
            <a:r>
              <a:rPr lang="en-US" altLang="ko-KR" sz="900" b="1" i="1">
                <a:solidFill>
                  <a:srgbClr val="848589"/>
                </a:solidFill>
                <a:latin typeface="맑은 고딕" pitchFamily="50" charset="-127"/>
                <a:ea typeface="맑은 고딕" pitchFamily="50" charset="-127"/>
              </a:rPr>
              <a:t>School of Information and Communication Engineering, Inha University</a:t>
            </a:r>
          </a:p>
        </p:txBody>
      </p:sp>
      <p:sp>
        <p:nvSpPr>
          <p:cNvPr id="3165193" name="Rectangle 9"/>
          <p:cNvSpPr>
            <a:spLocks noChangeArrowheads="1"/>
          </p:cNvSpPr>
          <p:nvPr/>
        </p:nvSpPr>
        <p:spPr bwMode="auto">
          <a:xfrm>
            <a:off x="67310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36CBFF2C-1153-46F0-946C-37E6D0830EDE}" type="slidenum">
              <a:rPr kumimoji="0" lang="ko-KR" altLang="en-US" sz="1200" b="1" i="1"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kumimoji="0" lang="en-US" altLang="ko-KR" sz="1200" b="1" i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9pPr>
    </p:titleStyle>
    <p:bodyStyle>
      <a:lvl1pPr marL="342900" indent="-3429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2500">
          <a:solidFill>
            <a:srgbClr val="CC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718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290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862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775"/>
            <a:ext cx="5680075" cy="3059113"/>
          </a:xfrm>
        </p:spPr>
        <p:txBody>
          <a:bodyPr/>
          <a:lstStyle/>
          <a:p>
            <a:pPr algn="r" eaLnBrk="1" hangingPunct="1"/>
            <a:r>
              <a:rPr lang="ko-KR" altLang="en-US" sz="4400" smtClean="0"/>
              <a:t>인터넷 프로그래밍</a:t>
            </a:r>
            <a:br>
              <a:rPr lang="ko-KR" altLang="en-US" sz="4400" smtClean="0"/>
            </a:br>
            <a:r>
              <a:rPr lang="en-US" altLang="ko-KR" sz="3200" smtClean="0"/>
              <a:t>(IO211)</a:t>
            </a:r>
            <a:br>
              <a:rPr lang="en-US" altLang="ko-KR" sz="3200" smtClean="0"/>
            </a:br>
            <a:r>
              <a:rPr lang="ko-KR" altLang="en-US" sz="4400" smtClean="0"/>
              <a:t/>
            </a:r>
            <a:br>
              <a:rPr lang="ko-KR" altLang="en-US" sz="4400" smtClean="0"/>
            </a:br>
            <a:r>
              <a:rPr lang="en-US" altLang="ko-KR" sz="3200" smtClean="0">
                <a:latin typeface="바탕" pitchFamily="18" charset="-127"/>
                <a:ea typeface="바탕" pitchFamily="18" charset="-127"/>
              </a:rPr>
              <a:t>interface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z="2400" b="1" smtClean="0">
              <a:solidFill>
                <a:srgbClr val="0066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ko-KR" sz="2400" b="1" smtClean="0">
                <a:solidFill>
                  <a:srgbClr val="006600"/>
                </a:solidFill>
                <a:latin typeface="Times New Roman" pitchFamily="18" charset="0"/>
              </a:rPr>
              <a:t>Prof. Wonik Choi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인터페이스의 다중상속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60500" y="14097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62400" y="13589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89400" y="4762500"/>
            <a:ext cx="1943100" cy="10033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755900" y="30988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Inf3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651500" y="30480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Inf4</a:t>
            </a:r>
          </a:p>
        </p:txBody>
      </p:sp>
      <p:grpSp>
        <p:nvGrpSpPr>
          <p:cNvPr id="12296" name="Group 16"/>
          <p:cNvGrpSpPr>
            <a:grpSpLocks/>
          </p:cNvGrpSpPr>
          <p:nvPr/>
        </p:nvGrpSpPr>
        <p:grpSpPr bwMode="auto">
          <a:xfrm>
            <a:off x="5692775" y="3949700"/>
            <a:ext cx="460375" cy="984250"/>
            <a:chOff x="1306" y="2776"/>
            <a:chExt cx="466" cy="940"/>
          </a:xfrm>
        </p:grpSpPr>
        <p:sp>
          <p:nvSpPr>
            <p:cNvPr id="12306" name="AutoShape 12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7" name="Line 13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2297" name="Group 17"/>
          <p:cNvGrpSpPr>
            <a:grpSpLocks/>
          </p:cNvGrpSpPr>
          <p:nvPr/>
        </p:nvGrpSpPr>
        <p:grpSpPr bwMode="auto">
          <a:xfrm>
            <a:off x="4130675" y="2260600"/>
            <a:ext cx="485775" cy="958850"/>
            <a:chOff x="1442" y="2912"/>
            <a:chExt cx="466" cy="940"/>
          </a:xfrm>
        </p:grpSpPr>
        <p:sp>
          <p:nvSpPr>
            <p:cNvPr id="12304" name="AutoShape 14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 rot="-5400000">
            <a:off x="2644775" y="2095501"/>
            <a:ext cx="485775" cy="958850"/>
            <a:chOff x="1442" y="2912"/>
            <a:chExt cx="466" cy="940"/>
          </a:xfrm>
        </p:grpSpPr>
        <p:sp>
          <p:nvSpPr>
            <p:cNvPr id="12302" name="AutoShape 19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2299" name="Group 21"/>
          <p:cNvGrpSpPr>
            <a:grpSpLocks/>
          </p:cNvGrpSpPr>
          <p:nvPr/>
        </p:nvGrpSpPr>
        <p:grpSpPr bwMode="auto">
          <a:xfrm rot="-5566212">
            <a:off x="4117975" y="3759201"/>
            <a:ext cx="460375" cy="984250"/>
            <a:chOff x="1306" y="2776"/>
            <a:chExt cx="466" cy="940"/>
          </a:xfrm>
        </p:grpSpPr>
        <p:sp>
          <p:nvSpPr>
            <p:cNvPr id="12300" name="AutoShape 22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1" name="Line 23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InfTest.java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0" y="863600"/>
            <a:ext cx="6235700" cy="586898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InfTest.java</a:t>
            </a:r>
            <a:endParaRPr lang="ko-KR" altLang="en-US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731838"/>
            <a:ext cx="6530975" cy="585946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인터페이스의 다중상속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60500" y="14097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Inf1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62400" y="13589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Inf2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89400" y="4762500"/>
            <a:ext cx="1943100" cy="1003300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B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55900" y="30988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Inf3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651500" y="3048000"/>
            <a:ext cx="1676400" cy="914400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grpSp>
        <p:nvGrpSpPr>
          <p:cNvPr id="15368" name="Group 12"/>
          <p:cNvGrpSpPr>
            <a:grpSpLocks/>
          </p:cNvGrpSpPr>
          <p:nvPr/>
        </p:nvGrpSpPr>
        <p:grpSpPr bwMode="auto">
          <a:xfrm>
            <a:off x="5721350" y="3949700"/>
            <a:ext cx="431800" cy="892175"/>
            <a:chOff x="1306" y="2776"/>
            <a:chExt cx="466" cy="940"/>
          </a:xfrm>
        </p:grpSpPr>
        <p:sp>
          <p:nvSpPr>
            <p:cNvPr id="15378" name="AutoShape 13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9" name="Line 14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5369" name="Group 15"/>
          <p:cNvGrpSpPr>
            <a:grpSpLocks/>
          </p:cNvGrpSpPr>
          <p:nvPr/>
        </p:nvGrpSpPr>
        <p:grpSpPr bwMode="auto">
          <a:xfrm>
            <a:off x="4130675" y="2260600"/>
            <a:ext cx="485775" cy="958850"/>
            <a:chOff x="1442" y="2912"/>
            <a:chExt cx="466" cy="940"/>
          </a:xfrm>
        </p:grpSpPr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5370" name="Group 18"/>
          <p:cNvGrpSpPr>
            <a:grpSpLocks/>
          </p:cNvGrpSpPr>
          <p:nvPr/>
        </p:nvGrpSpPr>
        <p:grpSpPr bwMode="auto">
          <a:xfrm rot="-5400000">
            <a:off x="2644775" y="2095501"/>
            <a:ext cx="485775" cy="958850"/>
            <a:chOff x="1442" y="2912"/>
            <a:chExt cx="466" cy="940"/>
          </a:xfrm>
        </p:grpSpPr>
        <p:sp>
          <p:nvSpPr>
            <p:cNvPr id="15374" name="AutoShape 19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5" name="Line 20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5371" name="Group 21"/>
          <p:cNvGrpSpPr>
            <a:grpSpLocks/>
          </p:cNvGrpSpPr>
          <p:nvPr/>
        </p:nvGrpSpPr>
        <p:grpSpPr bwMode="auto">
          <a:xfrm rot="-5566212">
            <a:off x="4117975" y="3759201"/>
            <a:ext cx="460375" cy="984250"/>
            <a:chOff x="1306" y="2776"/>
            <a:chExt cx="466" cy="940"/>
          </a:xfrm>
        </p:grpSpPr>
        <p:sp>
          <p:nvSpPr>
            <p:cNvPr id="15372" name="AutoShape 22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InfTest2.java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728663"/>
            <a:ext cx="7572375" cy="610711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InfTest2.java</a:t>
            </a:r>
            <a:endParaRPr lang="ko-KR" altLang="en-US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660400"/>
            <a:ext cx="5835650" cy="61976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703263"/>
            <a:ext cx="3641725" cy="3886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</a:rPr>
              <a:t>casting conversion </a:t>
            </a:r>
            <a:r>
              <a:rPr lang="ko-KR" altLang="en-US" smtClean="0">
                <a:latin typeface="Verdana" pitchFamily="34" charset="0"/>
              </a:rPr>
              <a:t>정리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73200" y="4605338"/>
            <a:ext cx="1128713" cy="347662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Inf1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225800" y="4630738"/>
            <a:ext cx="1128713" cy="347662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Inf2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403600" y="6243638"/>
            <a:ext cx="1308100" cy="381000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B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387600" y="5380038"/>
            <a:ext cx="1128713" cy="347662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Inf3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622800" y="5341938"/>
            <a:ext cx="1128713" cy="347662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A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943600" y="4541838"/>
            <a:ext cx="1128713" cy="347662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Inf4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7645400" y="4567238"/>
            <a:ext cx="1128713" cy="347662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Lucida Console" pitchFamily="49" charset="0"/>
                <a:ea typeface="굴림" pitchFamily="50" charset="-127"/>
              </a:rPr>
              <a:t>C</a:t>
            </a:r>
          </a:p>
        </p:txBody>
      </p:sp>
      <p:pic>
        <p:nvPicPr>
          <p:cNvPr id="1844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6500" y="725488"/>
            <a:ext cx="5397500" cy="33385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grpSp>
        <p:nvGrpSpPr>
          <p:cNvPr id="18444" name="Group 16"/>
          <p:cNvGrpSpPr>
            <a:grpSpLocks/>
          </p:cNvGrpSpPr>
          <p:nvPr/>
        </p:nvGrpSpPr>
        <p:grpSpPr bwMode="auto">
          <a:xfrm>
            <a:off x="4689475" y="5689600"/>
            <a:ext cx="307975" cy="628650"/>
            <a:chOff x="1306" y="2776"/>
            <a:chExt cx="466" cy="940"/>
          </a:xfrm>
        </p:grpSpPr>
        <p:sp>
          <p:nvSpPr>
            <p:cNvPr id="18454" name="AutoShape 17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5" name="Line 18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8445" name="Group 19"/>
          <p:cNvGrpSpPr>
            <a:grpSpLocks/>
          </p:cNvGrpSpPr>
          <p:nvPr/>
        </p:nvGrpSpPr>
        <p:grpSpPr bwMode="auto">
          <a:xfrm>
            <a:off x="3413125" y="4978400"/>
            <a:ext cx="206375" cy="450850"/>
            <a:chOff x="1442" y="2912"/>
            <a:chExt cx="466" cy="940"/>
          </a:xfrm>
        </p:grpSpPr>
        <p:sp>
          <p:nvSpPr>
            <p:cNvPr id="18452" name="AutoShape 20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8446" name="Group 22"/>
          <p:cNvGrpSpPr>
            <a:grpSpLocks/>
          </p:cNvGrpSpPr>
          <p:nvPr/>
        </p:nvGrpSpPr>
        <p:grpSpPr bwMode="auto">
          <a:xfrm rot="-5400000">
            <a:off x="2384425" y="4870451"/>
            <a:ext cx="257175" cy="488950"/>
            <a:chOff x="1442" y="2912"/>
            <a:chExt cx="466" cy="940"/>
          </a:xfrm>
        </p:grpSpPr>
        <p:sp>
          <p:nvSpPr>
            <p:cNvPr id="18450" name="AutoShape 23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Line 24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8447" name="Group 25"/>
          <p:cNvGrpSpPr>
            <a:grpSpLocks/>
          </p:cNvGrpSpPr>
          <p:nvPr/>
        </p:nvGrpSpPr>
        <p:grpSpPr bwMode="auto">
          <a:xfrm rot="-5566212">
            <a:off x="3250406" y="5542757"/>
            <a:ext cx="344487" cy="692150"/>
            <a:chOff x="1306" y="2776"/>
            <a:chExt cx="466" cy="940"/>
          </a:xfrm>
        </p:grpSpPr>
        <p:sp>
          <p:nvSpPr>
            <p:cNvPr id="18448" name="AutoShape 26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9" name="Line 27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</a:rPr>
              <a:t>casting conversion </a:t>
            </a:r>
            <a:r>
              <a:rPr lang="ko-KR" altLang="en-US" smtClean="0">
                <a:latin typeface="Verdana" pitchFamily="34" charset="0"/>
              </a:rPr>
              <a:t>정리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2057400"/>
            <a:ext cx="3822700" cy="32512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10000"/>
              </a:lnSpc>
            </a:pPr>
            <a:r>
              <a:rPr lang="en-US" altLang="ko-KR" sz="2400">
                <a:latin typeface="Tahoma" pitchFamily="34" charset="0"/>
              </a:rPr>
              <a:t>A a = new B()  </a:t>
            </a:r>
            <a:r>
              <a:rPr lang="en-US" altLang="ko-KR" sz="2400">
                <a:latin typeface="Tahoma" pitchFamily="34" charset="0"/>
                <a:sym typeface="Wingdings" pitchFamily="2" charset="2"/>
              </a:rPr>
              <a:t> ?</a:t>
            </a:r>
          </a:p>
          <a:p>
            <a:pPr>
              <a:lnSpc>
                <a:spcPct val="21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a.mc1()  ?</a:t>
            </a:r>
          </a:p>
          <a:p>
            <a:pPr>
              <a:lnSpc>
                <a:spcPct val="21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a.mi1()  ?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65163" y="1368425"/>
            <a:ext cx="3051175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altLang="ko-KR"/>
              <a:t>Up casting</a:t>
            </a:r>
          </a:p>
          <a:p>
            <a:pPr marL="457200" indent="-457200"/>
            <a:r>
              <a:rPr lang="en-US" altLang="ko-KR"/>
              <a:t>      (widening conversion)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087938" y="1368425"/>
            <a:ext cx="3032125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ko-KR"/>
              <a:t>(2) Down</a:t>
            </a:r>
            <a:r>
              <a:rPr lang="ko-KR" altLang="en-US"/>
              <a:t> </a:t>
            </a:r>
            <a:r>
              <a:rPr lang="en-US" altLang="ko-KR"/>
              <a:t>casting</a:t>
            </a:r>
          </a:p>
          <a:p>
            <a:r>
              <a:rPr lang="en-US" altLang="ko-KR"/>
              <a:t>    (narrowing conversion)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978400" y="2032000"/>
            <a:ext cx="3822700" cy="33147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10000"/>
              </a:lnSpc>
            </a:pPr>
            <a:r>
              <a:rPr lang="en-US" altLang="ko-KR" sz="2400">
                <a:latin typeface="Tahoma" pitchFamily="34" charset="0"/>
              </a:rPr>
              <a:t>B b = new A()  </a:t>
            </a:r>
            <a:r>
              <a:rPr lang="en-US" altLang="ko-KR" sz="2400">
                <a:latin typeface="Tahoma" pitchFamily="34" charset="0"/>
                <a:sym typeface="Wingdings" pitchFamily="2" charset="2"/>
              </a:rPr>
              <a:t> ?</a:t>
            </a:r>
          </a:p>
          <a:p>
            <a:pPr>
              <a:lnSpc>
                <a:spcPct val="210000"/>
              </a:lnSpc>
            </a:pPr>
            <a:endParaRPr lang="en-US" altLang="ko-KR" sz="2400">
              <a:latin typeface="Tahoma" pitchFamily="34" charset="0"/>
              <a:sym typeface="Wingdings" pitchFamily="2" charset="2"/>
            </a:endParaRP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B b =  (B) new A()  ?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74675" y="798513"/>
            <a:ext cx="46164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>
                <a:solidFill>
                  <a:srgbClr val="CC0000"/>
                </a:solidFill>
              </a:rPr>
              <a:t> compile time</a:t>
            </a:r>
            <a:r>
              <a:rPr lang="ko-KR" altLang="en-US" sz="2000">
                <a:solidFill>
                  <a:srgbClr val="CC0000"/>
                </a:solidFill>
              </a:rPr>
              <a:t>에러</a:t>
            </a:r>
            <a:r>
              <a:rPr lang="en-US" altLang="ko-KR" sz="2000">
                <a:solidFill>
                  <a:srgbClr val="CC0000"/>
                </a:solidFill>
              </a:rPr>
              <a:t>? run-time</a:t>
            </a:r>
            <a:r>
              <a:rPr lang="ko-KR" altLang="en-US" sz="2000">
                <a:solidFill>
                  <a:srgbClr val="CC0000"/>
                </a:solidFill>
              </a:rPr>
              <a:t> 에러</a:t>
            </a:r>
            <a:r>
              <a:rPr lang="en-US" altLang="ko-KR" sz="2000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12800" y="5561013"/>
            <a:ext cx="3494088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1600"/>
              <a:t> 부모 </a:t>
            </a:r>
            <a:r>
              <a:rPr lang="en-US" altLang="ko-KR" sz="1600"/>
              <a:t>= </a:t>
            </a:r>
            <a:r>
              <a:rPr lang="ko-KR" altLang="en-US" sz="1600"/>
              <a:t>자식 인 경우 묵시적 형변환</a:t>
            </a:r>
          </a:p>
          <a:p>
            <a:pPr>
              <a:buFontTx/>
              <a:buChar char="•"/>
            </a:pPr>
            <a:r>
              <a:rPr lang="ko-KR" altLang="en-US" sz="1600"/>
              <a:t> 부모객체의 메소드만 접근 가능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054600" y="5573713"/>
            <a:ext cx="3968750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1600"/>
              <a:t> 자식 </a:t>
            </a:r>
            <a:r>
              <a:rPr lang="en-US" altLang="ko-KR" sz="1600"/>
              <a:t>= </a:t>
            </a:r>
            <a:r>
              <a:rPr lang="ko-KR" altLang="en-US" sz="1600"/>
              <a:t>부모 인 경우 명시적 형변환 필요</a:t>
            </a:r>
          </a:p>
          <a:p>
            <a:pPr>
              <a:buFontTx/>
              <a:buChar char="•"/>
            </a:pPr>
            <a:r>
              <a:rPr lang="ko-KR" altLang="en-US" sz="1600"/>
              <a:t> 그러나</a:t>
            </a:r>
            <a:r>
              <a:rPr lang="en-US" altLang="ko-KR" sz="1600"/>
              <a:t>, ClassCastException</a:t>
            </a:r>
            <a:r>
              <a:rPr lang="ko-KR" altLang="en-US" sz="1600"/>
              <a:t>발생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</a:rPr>
              <a:t>casting conversion </a:t>
            </a:r>
            <a:r>
              <a:rPr lang="ko-KR" altLang="en-US" smtClean="0">
                <a:latin typeface="Verdana" pitchFamily="34" charset="0"/>
              </a:rPr>
              <a:t>정리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876300"/>
            <a:ext cx="3835400" cy="40132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10000"/>
              </a:lnSpc>
            </a:pPr>
            <a:r>
              <a:rPr lang="en-US" altLang="ko-KR" sz="2400">
                <a:latin typeface="Tahoma" pitchFamily="34" charset="0"/>
              </a:rPr>
              <a:t>B b = new C()  </a:t>
            </a:r>
            <a:r>
              <a:rPr lang="en-US" altLang="ko-KR" sz="2400">
                <a:latin typeface="Tahoma" pitchFamily="34" charset="0"/>
                <a:sym typeface="Wingdings" pitchFamily="2" charset="2"/>
              </a:rPr>
              <a:t> ?</a:t>
            </a:r>
          </a:p>
          <a:p>
            <a:pPr>
              <a:lnSpc>
                <a:spcPct val="210000"/>
              </a:lnSpc>
            </a:pPr>
            <a:endParaRPr lang="en-US" altLang="ko-KR" sz="2400">
              <a:latin typeface="Tahoma" pitchFamily="34" charset="0"/>
              <a:sym typeface="Wingdings" pitchFamily="2" charset="2"/>
            </a:endParaRP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B b =  (B) new C()  ?</a:t>
            </a: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		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33900" y="863600"/>
            <a:ext cx="4343400" cy="40513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Inf1 i1 =  new B()  ?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i1.mi1()  ?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i1.mc1()  ?</a:t>
            </a:r>
          </a:p>
          <a:p>
            <a:pPr>
              <a:lnSpc>
                <a:spcPct val="120000"/>
              </a:lnSpc>
            </a:pPr>
            <a:endParaRPr lang="en-US" altLang="ko-KR" sz="240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</a:rPr>
              <a:t>Inf1 i1 = new C()  </a:t>
            </a:r>
            <a:r>
              <a:rPr lang="en-US" altLang="ko-KR" sz="2400">
                <a:latin typeface="Tahoma" pitchFamily="34" charset="0"/>
                <a:sym typeface="Wingdings" pitchFamily="2" charset="2"/>
              </a:rPr>
              <a:t> ?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Inf1 i1 = (Inf1) new C()  ?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i1.mcC()  ?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i1.mi1()  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1300" y="5180013"/>
            <a:ext cx="4094163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1600"/>
              <a:t> 부모</a:t>
            </a:r>
            <a:r>
              <a:rPr lang="en-US" altLang="ko-KR" sz="1600"/>
              <a:t>, </a:t>
            </a:r>
            <a:r>
              <a:rPr lang="ko-KR" altLang="en-US" sz="1600"/>
              <a:t>자식관계가 아니라면 형변환 불가능</a:t>
            </a:r>
          </a:p>
          <a:p>
            <a:pPr>
              <a:buFontTx/>
              <a:buChar char="•"/>
            </a:pPr>
            <a:r>
              <a:rPr lang="en-US" altLang="ko-KR" sz="1600"/>
              <a:t> incompatible types</a:t>
            </a:r>
          </a:p>
          <a:p>
            <a:pPr>
              <a:buFontTx/>
              <a:buChar char="•"/>
            </a:pPr>
            <a:r>
              <a:rPr lang="ko-KR" altLang="en-US" sz="1600"/>
              <a:t> </a:t>
            </a:r>
            <a:r>
              <a:rPr lang="en-US" altLang="ko-KR" sz="1600"/>
              <a:t>inconvertible types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191000" y="5167313"/>
            <a:ext cx="4849813" cy="10699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1600"/>
              <a:t> 부모인터페이스 </a:t>
            </a:r>
            <a:r>
              <a:rPr lang="en-US" altLang="ko-KR" sz="1600"/>
              <a:t>= </a:t>
            </a:r>
            <a:r>
              <a:rPr lang="ko-KR" altLang="en-US" sz="1600"/>
              <a:t>자식 인 경우 묵시적 형변환</a:t>
            </a:r>
          </a:p>
          <a:p>
            <a:pPr>
              <a:buFontTx/>
              <a:buChar char="•"/>
            </a:pPr>
            <a:endParaRPr lang="ko-KR" altLang="en-US" sz="1600"/>
          </a:p>
          <a:p>
            <a:pPr>
              <a:buFontTx/>
              <a:buChar char="•"/>
            </a:pPr>
            <a:r>
              <a:rPr lang="ko-KR" altLang="en-US" sz="1600"/>
              <a:t> 인터페이스 </a:t>
            </a:r>
            <a:r>
              <a:rPr lang="en-US" altLang="ko-KR" sz="1600"/>
              <a:t>= </a:t>
            </a:r>
            <a:r>
              <a:rPr lang="ko-KR" altLang="en-US" sz="1600"/>
              <a:t>클래스 인 경우 명시적 형변환  필요</a:t>
            </a:r>
            <a:endParaRPr lang="en-US" altLang="ko-KR" sz="1600"/>
          </a:p>
          <a:p>
            <a:pPr>
              <a:buFontTx/>
              <a:buChar char="•"/>
            </a:pPr>
            <a:r>
              <a:rPr lang="ko-KR" altLang="en-US" sz="1600"/>
              <a:t> 그러나</a:t>
            </a:r>
            <a:r>
              <a:rPr lang="en-US" altLang="ko-KR" sz="1600"/>
              <a:t>, ClassCastException </a:t>
            </a:r>
            <a:r>
              <a:rPr lang="ko-KR" altLang="en-US" sz="1600"/>
              <a:t>발생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</a:rPr>
              <a:t>casting conversion </a:t>
            </a:r>
            <a:r>
              <a:rPr lang="ko-KR" altLang="en-US" smtClean="0">
                <a:latin typeface="Verdana" pitchFamily="34" charset="0"/>
              </a:rPr>
              <a:t>정리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1000" y="876300"/>
            <a:ext cx="3479800" cy="40005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Inf1 i1 =  new B();</a:t>
            </a: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Inf2 i2 = (Inf2) i1  ?</a:t>
            </a: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Inf4 i4 = (Inf4) i1  ?</a:t>
            </a:r>
          </a:p>
          <a:p>
            <a:endParaRPr lang="en-US" altLang="ko-KR" sz="2400">
              <a:latin typeface="Tahoma" pitchFamily="34" charset="0"/>
              <a:sym typeface="Wingdings" pitchFamily="2" charset="2"/>
            </a:endParaRP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i2.mi2()  ?</a:t>
            </a:r>
          </a:p>
          <a:p>
            <a:endParaRPr lang="en-US" altLang="ko-KR" sz="2400">
              <a:latin typeface="Tahoma" pitchFamily="34" charset="0"/>
              <a:sym typeface="Wingdings" pitchFamily="2" charset="2"/>
            </a:endParaRPr>
          </a:p>
          <a:p>
            <a:r>
              <a:rPr lang="en-US" altLang="ko-KR" sz="2400">
                <a:latin typeface="Tahoma" pitchFamily="34" charset="0"/>
                <a:sym typeface="Wingdings" pitchFamily="2" charset="2"/>
              </a:rPr>
              <a:t>i4.mi4()  ?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38600" y="863600"/>
            <a:ext cx="5029200" cy="40005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7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Inf1 in1 = (Inf1) new C()  ?</a:t>
            </a:r>
          </a:p>
          <a:p>
            <a:pPr>
              <a:lnSpc>
                <a:spcPct val="170000"/>
              </a:lnSpc>
            </a:pPr>
            <a:r>
              <a:rPr lang="en-US" altLang="ko-KR" sz="2400">
                <a:latin typeface="Tahoma" pitchFamily="34" charset="0"/>
                <a:sym typeface="Wingdings" pitchFamily="2" charset="2"/>
              </a:rPr>
              <a:t>Inf1 in1 = (Inf1) new Double()  ?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04800" y="5167313"/>
            <a:ext cx="3832225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1600"/>
              <a:t> 인터페이스 </a:t>
            </a:r>
            <a:r>
              <a:rPr lang="en-US" altLang="ko-KR" sz="1600"/>
              <a:t>= </a:t>
            </a:r>
            <a:r>
              <a:rPr lang="ko-KR" altLang="en-US" sz="1600"/>
              <a:t>인터페이스는 모두 가능</a:t>
            </a:r>
          </a:p>
          <a:p>
            <a:pPr>
              <a:buFontTx/>
              <a:buChar char="•"/>
            </a:pPr>
            <a:endParaRPr lang="ko-KR" altLang="en-US" sz="1600"/>
          </a:p>
          <a:p>
            <a:pPr>
              <a:buFontTx/>
              <a:buChar char="•"/>
            </a:pPr>
            <a:r>
              <a:rPr lang="ko-KR" altLang="en-US" sz="1600"/>
              <a:t> 구현이 안된 경우 </a:t>
            </a:r>
            <a:r>
              <a:rPr lang="en-US" altLang="ko-KR" sz="1600"/>
              <a:t>ClassCastException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241800" y="5192713"/>
            <a:ext cx="4902200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sz="1600"/>
              <a:t> 인터페이스 </a:t>
            </a:r>
            <a:r>
              <a:rPr lang="en-US" altLang="ko-KR" sz="1600"/>
              <a:t>= </a:t>
            </a:r>
            <a:r>
              <a:rPr lang="ko-KR" altLang="en-US" sz="1600"/>
              <a:t>클래스 인 경우 명시적 형변환 가능</a:t>
            </a:r>
            <a:endParaRPr lang="en-US" altLang="ko-KR" sz="1600"/>
          </a:p>
          <a:p>
            <a:pPr>
              <a:buFontTx/>
              <a:buChar char="•"/>
            </a:pPr>
            <a:r>
              <a:rPr lang="ko-KR" altLang="en-US" sz="1600"/>
              <a:t> 그러나 </a:t>
            </a:r>
            <a:r>
              <a:rPr lang="en-US" altLang="ko-KR" sz="1600"/>
              <a:t>final</a:t>
            </a:r>
            <a:r>
              <a:rPr lang="ko-KR" altLang="en-US" sz="1600"/>
              <a:t>클래스 인 경우 불가능</a:t>
            </a:r>
          </a:p>
          <a:p>
            <a:pPr>
              <a:buFontTx/>
              <a:buChar char="•"/>
            </a:pPr>
            <a:r>
              <a:rPr lang="en-US" altLang="ko-KR" sz="1600"/>
              <a:t> inconvertible types</a:t>
            </a:r>
            <a:endParaRPr lang="ko-KR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</a:t>
            </a:r>
            <a:r>
              <a:rPr lang="en-US" altLang="ko-KR" smtClean="0"/>
              <a:t>(1/6)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425" y="690563"/>
            <a:ext cx="6877050" cy="61515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57900" y="1854200"/>
            <a:ext cx="800100" cy="469900"/>
          </a:xfrm>
          <a:prstGeom prst="wedgeRoundRectCallout">
            <a:avLst>
              <a:gd name="adj1" fmla="val -356745"/>
              <a:gd name="adj2" fmla="val -55407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000"/>
              <a:t>구현</a:t>
            </a:r>
            <a:endParaRPr lang="en-US" altLang="ko-KR" sz="20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5664200" y="977900"/>
            <a:ext cx="1612900" cy="469900"/>
          </a:xfrm>
          <a:prstGeom prst="wedgeRoundRectCallout">
            <a:avLst>
              <a:gd name="adj1" fmla="val -144486"/>
              <a:gd name="adj2" fmla="val 75338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000"/>
              <a:t>인터페이스</a:t>
            </a:r>
            <a:endParaRPr lang="en-US" altLang="ko-KR" sz="200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215063" y="1311275"/>
            <a:ext cx="450850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600"/>
              <a:t>+</a:t>
            </a:r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7327900" y="1092200"/>
            <a:ext cx="342900" cy="1066800"/>
          </a:xfrm>
          <a:prstGeom prst="rightBrace">
            <a:avLst>
              <a:gd name="adj1" fmla="val 25926"/>
              <a:gd name="adj2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677150" y="1392238"/>
            <a:ext cx="10795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클래스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Payable.java</a:t>
            </a:r>
            <a:endParaRPr lang="ko-KR" altLang="en-US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76300" y="2535238"/>
            <a:ext cx="7670800" cy="4067175"/>
          </a:xfrm>
          <a:prstGeom prst="rect">
            <a:avLst/>
          </a:prstGeom>
          <a:solidFill>
            <a:srgbClr val="CCFFFF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01800" y="4300538"/>
            <a:ext cx="1854200" cy="736600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>
                <a:latin typeface="Lucida Console" pitchFamily="49" charset="0"/>
                <a:ea typeface="굴림" pitchFamily="50" charset="-127"/>
              </a:rPr>
              <a:t>Invoice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594100" y="2586038"/>
            <a:ext cx="1865313" cy="868362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Lucida Console" pitchFamily="49" charset="0"/>
                <a:ea typeface="굴림" pitchFamily="50" charset="-127"/>
              </a:rPr>
              <a:t>&lt;&lt;interface&gt;&gt;</a:t>
            </a:r>
          </a:p>
          <a:p>
            <a:pPr algn="ctr"/>
            <a:r>
              <a:rPr lang="en-US" altLang="ko-KR" b="1">
                <a:latin typeface="Lucida Console" pitchFamily="49" charset="0"/>
                <a:ea typeface="굴림" pitchFamily="50" charset="-127"/>
              </a:rPr>
              <a:t>Payable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5829300" y="4148138"/>
            <a:ext cx="1854200" cy="736600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>
                <a:latin typeface="Lucida Console" pitchFamily="49" charset="0"/>
                <a:ea typeface="굴림" pitchFamily="50" charset="-127"/>
              </a:rPr>
              <a:t>Employee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5499100" y="5532438"/>
            <a:ext cx="2578100" cy="736600"/>
          </a:xfrm>
          <a:prstGeom prst="rect">
            <a:avLst/>
          </a:prstGeom>
          <a:solidFill>
            <a:srgbClr val="FF99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>
                <a:latin typeface="Lucida Console" pitchFamily="49" charset="0"/>
                <a:ea typeface="굴림" pitchFamily="50" charset="-127"/>
              </a:rPr>
              <a:t>SalariedEmployee</a:t>
            </a:r>
          </a:p>
        </p:txBody>
      </p:sp>
      <p:pic>
        <p:nvPicPr>
          <p:cNvPr id="2253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75" y="822325"/>
            <a:ext cx="8591550" cy="14636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grpSp>
        <p:nvGrpSpPr>
          <p:cNvPr id="22537" name="Group 12"/>
          <p:cNvGrpSpPr>
            <a:grpSpLocks/>
          </p:cNvGrpSpPr>
          <p:nvPr/>
        </p:nvGrpSpPr>
        <p:grpSpPr bwMode="auto">
          <a:xfrm>
            <a:off x="3368675" y="3467100"/>
            <a:ext cx="460375" cy="984250"/>
            <a:chOff x="1306" y="2776"/>
            <a:chExt cx="466" cy="940"/>
          </a:xfrm>
        </p:grpSpPr>
        <p:sp>
          <p:nvSpPr>
            <p:cNvPr id="22544" name="AutoShape 13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Line 14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2538" name="Group 15"/>
          <p:cNvGrpSpPr>
            <a:grpSpLocks/>
          </p:cNvGrpSpPr>
          <p:nvPr/>
        </p:nvGrpSpPr>
        <p:grpSpPr bwMode="auto">
          <a:xfrm rot="-5566212">
            <a:off x="5629275" y="3200401"/>
            <a:ext cx="460375" cy="984250"/>
            <a:chOff x="1306" y="2776"/>
            <a:chExt cx="466" cy="940"/>
          </a:xfrm>
        </p:grpSpPr>
        <p:sp>
          <p:nvSpPr>
            <p:cNvPr id="22542" name="AutoShape 16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2539" name="Group 18"/>
          <p:cNvGrpSpPr>
            <a:grpSpLocks/>
          </p:cNvGrpSpPr>
          <p:nvPr/>
        </p:nvGrpSpPr>
        <p:grpSpPr bwMode="auto">
          <a:xfrm rot="-2598750">
            <a:off x="6788150" y="4889500"/>
            <a:ext cx="268288" cy="563563"/>
            <a:chOff x="1442" y="2912"/>
            <a:chExt cx="466" cy="940"/>
          </a:xfrm>
        </p:grpSpPr>
        <p:sp>
          <p:nvSpPr>
            <p:cNvPr id="22540" name="AutoShape 19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1" name="Line 20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Invoice.java</a:t>
            </a:r>
            <a:endParaRPr lang="ko-KR" altLang="en-US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715963"/>
            <a:ext cx="7839075" cy="614203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Invoice.java</a:t>
            </a:r>
            <a:endParaRPr lang="ko-KR" altLang="en-US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695325"/>
            <a:ext cx="8369300" cy="61182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Invoice.java</a:t>
            </a:r>
            <a:endParaRPr lang="ko-KR" altLang="en-US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63" y="720725"/>
            <a:ext cx="8859837" cy="485298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16000" y="3949700"/>
            <a:ext cx="7797800" cy="11811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Employee.java</a:t>
            </a:r>
            <a:endParaRPr lang="ko-KR" altLang="en-US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96913"/>
            <a:ext cx="6515100" cy="615791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Employee.java</a:t>
            </a:r>
            <a:endParaRPr lang="ko-KR" altLang="en-US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700088"/>
            <a:ext cx="8426450" cy="61277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41400" y="6134100"/>
            <a:ext cx="7797800" cy="5207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SalariedEmployee.java</a:t>
            </a:r>
            <a:endParaRPr lang="ko-KR" altLang="en-US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695325"/>
            <a:ext cx="8689975" cy="61150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25500" y="4406900"/>
            <a:ext cx="7315200" cy="11811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PayableInterfaceTest.java</a:t>
            </a:r>
            <a:endParaRPr lang="ko-KR" altLang="en-US" smtClean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714375"/>
            <a:ext cx="8623300" cy="610076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715963"/>
            <a:ext cx="6915150" cy="6159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</a:t>
            </a:r>
            <a:r>
              <a:rPr lang="en-US" altLang="ko-KR" smtClean="0"/>
              <a:t>(2/6)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406900" y="3530600"/>
            <a:ext cx="13335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21300" y="4292600"/>
            <a:ext cx="13335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683000" y="5308600"/>
            <a:ext cx="13335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371600" y="5321300"/>
            <a:ext cx="13335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74800" y="736600"/>
            <a:ext cx="13335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642100" y="1041400"/>
            <a:ext cx="1981200" cy="1778000"/>
          </a:xfrm>
          <a:prstGeom prst="wedgeRoundRectCallout">
            <a:avLst>
              <a:gd name="adj1" fmla="val -183495"/>
              <a:gd name="adj2" fmla="val -33569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000"/>
              <a:t>구현이 변경됨에 따라 소스 전체를 수정해야 함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</a:t>
            </a:r>
            <a:r>
              <a:rPr lang="en-US" altLang="ko-KR" smtClean="0"/>
              <a:t>(3/6)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798513"/>
            <a:ext cx="8734425" cy="574516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100" smtClean="0"/>
              <a:t>구현과 인터페이스를 분리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100" smtClean="0"/>
              <a:t>모든 메소드가 추상메소드인 클래스</a:t>
            </a:r>
            <a:r>
              <a:rPr lang="en-US" altLang="ko-KR" sz="2100" smtClean="0"/>
              <a:t>, </a:t>
            </a:r>
            <a:r>
              <a:rPr lang="ko-KR" altLang="en-US" sz="2100" smtClean="0"/>
              <a:t>모드 변수가 </a:t>
            </a:r>
            <a:r>
              <a:rPr lang="en-US" altLang="ko-KR" sz="2100" smtClean="0"/>
              <a:t>final</a:t>
            </a:r>
            <a:r>
              <a:rPr lang="ko-KR" altLang="en-US" sz="2100" smtClean="0"/>
              <a:t>변수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인터페이스내의 메소드는 자동적으로 </a:t>
            </a:r>
            <a:r>
              <a:rPr lang="en-US" altLang="ko-KR" sz="2100" smtClean="0"/>
              <a:t>public abstract.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인터페이스내의 변수는 자동적으로 </a:t>
            </a:r>
            <a:r>
              <a:rPr lang="en-US" altLang="ko-KR" sz="2100" smtClean="0"/>
              <a:t>public static final.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100" smtClean="0"/>
              <a:t>추상클래스와 마찬가지로 객체화 할 수 없다</a:t>
            </a:r>
            <a:r>
              <a:rPr lang="en-US" altLang="ko-KR" sz="21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100" smtClean="0"/>
              <a:t>class A implements I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클래스는 인터페이스를 구현</a:t>
            </a:r>
            <a:r>
              <a:rPr lang="en-US" altLang="ko-KR" sz="2100" smtClean="0"/>
              <a:t>(implement)</a:t>
            </a:r>
            <a:r>
              <a:rPr lang="ko-KR" altLang="en-US" sz="2100" smtClean="0"/>
              <a:t>할 수 있다</a:t>
            </a:r>
            <a:r>
              <a:rPr lang="en-US" altLang="ko-KR" sz="210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상속과 마찬가지로 </a:t>
            </a:r>
            <a:r>
              <a:rPr lang="en-US" altLang="ko-KR" sz="2100" smtClean="0"/>
              <a:t>IS-A</a:t>
            </a:r>
            <a:r>
              <a:rPr lang="ko-KR" altLang="en-US" sz="2100" smtClean="0"/>
              <a:t>관계가 성립한다</a:t>
            </a:r>
            <a:r>
              <a:rPr lang="en-US" altLang="ko-KR" sz="210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클래스는 인터페이스의 모든 메소드를 상속받는다</a:t>
            </a:r>
            <a:r>
              <a:rPr lang="en-US" altLang="ko-KR" sz="210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모든 메소드를 구현하지 않으면 </a:t>
            </a:r>
            <a:r>
              <a:rPr lang="en-US" altLang="ko-KR" sz="2100" smtClean="0"/>
              <a:t>abstract</a:t>
            </a:r>
            <a:r>
              <a:rPr lang="ko-KR" altLang="en-US" sz="2100" smtClean="0"/>
              <a:t>클래스로 선언되어야 함</a:t>
            </a:r>
            <a:r>
              <a:rPr lang="en-US" altLang="ko-KR" sz="21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인터페이스</a:t>
            </a:r>
            <a:r>
              <a:rPr lang="en-US" altLang="ko-KR" smtClean="0"/>
              <a:t>(4/6)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0" y="2743200"/>
            <a:ext cx="1993900" cy="1778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0450" y="4686300"/>
            <a:ext cx="2006600" cy="8636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/>
              <a:t>ArrayStack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65600" y="4648200"/>
            <a:ext cx="1993900" cy="10287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/>
              <a:t>ListStack</a:t>
            </a: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6007100" y="1295400"/>
            <a:ext cx="2514600" cy="1714500"/>
          </a:xfrm>
          <a:prstGeom prst="wedgeRoundRectCallout">
            <a:avLst>
              <a:gd name="adj1" fmla="val -99620"/>
              <a:gd name="adj2" fmla="val 18889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400"/>
              <a:t>구현과 관계없이 </a:t>
            </a:r>
            <a:r>
              <a:rPr lang="en-US" altLang="ko-KR" sz="2400"/>
              <a:t>interface</a:t>
            </a:r>
            <a:r>
              <a:rPr lang="ko-KR" altLang="en-US" sz="2400"/>
              <a:t>의 명세로만 프로그래밍이 가능</a:t>
            </a:r>
          </a:p>
        </p:txBody>
      </p:sp>
      <p:sp>
        <p:nvSpPr>
          <p:cNvPr id="7175" name="AutoShape 9"/>
          <p:cNvSpPr>
            <a:spLocks noChangeArrowheads="1"/>
          </p:cNvSpPr>
          <p:nvPr/>
        </p:nvSpPr>
        <p:spPr bwMode="auto">
          <a:xfrm rot="2564814">
            <a:off x="2927350" y="3327400"/>
            <a:ext cx="304800" cy="409575"/>
          </a:xfrm>
          <a:prstGeom prst="triangle">
            <a:avLst>
              <a:gd name="adj" fmla="val 50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rot="2564814" flipH="1">
            <a:off x="2492375" y="3509963"/>
            <a:ext cx="1588" cy="1309687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7" name="AutoShape 15"/>
          <p:cNvSpPr>
            <a:spLocks noChangeArrowheads="1"/>
          </p:cNvSpPr>
          <p:nvPr/>
        </p:nvSpPr>
        <p:spPr bwMode="auto">
          <a:xfrm rot="-2454846">
            <a:off x="3943350" y="3340100"/>
            <a:ext cx="304800" cy="409575"/>
          </a:xfrm>
          <a:prstGeom prst="triangle">
            <a:avLst>
              <a:gd name="adj" fmla="val 50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 rot="-1902084">
            <a:off x="4521200" y="3554413"/>
            <a:ext cx="282575" cy="1230312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9" name="Rectangle 17"/>
          <p:cNvSpPr>
            <a:spLocks noChangeArrowheads="1"/>
          </p:cNvSpPr>
          <p:nvPr/>
        </p:nvSpPr>
        <p:spPr bwMode="auto">
          <a:xfrm>
            <a:off x="2730500" y="1676400"/>
            <a:ext cx="1993900" cy="10668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/>
              <a:t>&lt;&lt;interface&gt;&gt;</a:t>
            </a:r>
          </a:p>
          <a:p>
            <a:pPr algn="ctr"/>
            <a:r>
              <a:rPr lang="en-US" altLang="ko-KR" sz="2400"/>
              <a:t>Stack</a:t>
            </a:r>
          </a:p>
        </p:txBody>
      </p:sp>
      <p:sp>
        <p:nvSpPr>
          <p:cNvPr id="7180" name="Rectangle 18"/>
          <p:cNvSpPr>
            <a:spLocks noChangeArrowheads="1"/>
          </p:cNvSpPr>
          <p:nvPr/>
        </p:nvSpPr>
        <p:spPr bwMode="auto">
          <a:xfrm>
            <a:off x="2730500" y="2921000"/>
            <a:ext cx="1993900" cy="4191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400"/>
          </a:p>
        </p:txBody>
      </p: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1066800" y="5549900"/>
            <a:ext cx="2003425" cy="200025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400"/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1066800" y="5746750"/>
            <a:ext cx="2003425" cy="4191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400"/>
          </a:p>
        </p:txBody>
      </p:sp>
      <p:sp>
        <p:nvSpPr>
          <p:cNvPr id="7183" name="Rectangle 21"/>
          <p:cNvSpPr>
            <a:spLocks noChangeArrowheads="1"/>
          </p:cNvSpPr>
          <p:nvPr/>
        </p:nvSpPr>
        <p:spPr bwMode="auto">
          <a:xfrm>
            <a:off x="4165600" y="5670550"/>
            <a:ext cx="1993900" cy="1778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400"/>
          </a:p>
        </p:txBody>
      </p: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4165600" y="5848350"/>
            <a:ext cx="1993900" cy="419100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</a:t>
            </a:r>
            <a:r>
              <a:rPr lang="en-US" altLang="ko-KR" smtClean="0"/>
              <a:t>(5/6)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3" y="787400"/>
            <a:ext cx="6543675" cy="6016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</a:t>
            </a:r>
            <a:r>
              <a:rPr lang="en-US" altLang="ko-KR" smtClean="0"/>
              <a:t>(6/6)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3" y="1050925"/>
            <a:ext cx="8574087" cy="5006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667500" y="4508500"/>
            <a:ext cx="1841500" cy="1104900"/>
          </a:xfrm>
          <a:prstGeom prst="wedgeRoundRectCallout">
            <a:avLst>
              <a:gd name="adj1" fmla="val -113620"/>
              <a:gd name="adj2" fmla="val -54597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000"/>
              <a:t>이 부분만 </a:t>
            </a:r>
          </a:p>
          <a:p>
            <a:pPr algn="ctr"/>
            <a:r>
              <a:rPr lang="ko-KR" altLang="en-US" sz="2000"/>
              <a:t>수정하면됨</a:t>
            </a:r>
            <a:endParaRPr lang="en-US" altLang="ko-KR" sz="200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6261100" y="0"/>
            <a:ext cx="2679700" cy="1612900"/>
          </a:xfrm>
          <a:prstGeom prst="wedgeRoundRectCallout">
            <a:avLst>
              <a:gd name="adj1" fmla="val -61019"/>
              <a:gd name="adj2" fmla="val 57875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2000"/>
              <a:t>Stack</a:t>
            </a:r>
            <a:r>
              <a:rPr lang="ko-KR" altLang="en-US" sz="2000"/>
              <a:t>을 </a:t>
            </a:r>
            <a:r>
              <a:rPr lang="en-US" altLang="ko-KR" sz="2000"/>
              <a:t>implements</a:t>
            </a:r>
            <a:r>
              <a:rPr lang="ko-KR" altLang="en-US" sz="2000"/>
              <a:t>한 클래스라면 무엇이든지 인자로 넘겨받을수 있다</a:t>
            </a:r>
            <a:r>
              <a:rPr lang="en-US" altLang="ko-KR" sz="2000"/>
              <a:t>.(IS-A</a:t>
            </a:r>
            <a:r>
              <a:rPr lang="ko-KR" altLang="en-US" sz="2000"/>
              <a:t>관계</a:t>
            </a:r>
            <a:r>
              <a:rPr lang="en-US" altLang="ko-KR" sz="2000"/>
              <a:t>)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784600" y="5067300"/>
            <a:ext cx="2679700" cy="1612900"/>
          </a:xfrm>
          <a:prstGeom prst="wedgeRoundRectCallout">
            <a:avLst>
              <a:gd name="adj1" fmla="val -72394"/>
              <a:gd name="adj2" fmla="val -76773"/>
              <a:gd name="adj3" fmla="val 16667"/>
            </a:avLst>
          </a:prstGeom>
          <a:solidFill>
            <a:schemeClr val="hlink"/>
          </a:solidFill>
          <a:ln w="254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2000"/>
              <a:t>Stack</a:t>
            </a:r>
            <a:r>
              <a:rPr lang="ko-KR" altLang="en-US" sz="2000"/>
              <a:t>인터페이스의 명세만 보고 코딩할 수 있다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Verdana" pitchFamily="34" charset="0"/>
              </a:rPr>
              <a:t>다중상속</a:t>
            </a:r>
            <a:r>
              <a:rPr lang="en-US" altLang="ko-KR" smtClean="0">
                <a:latin typeface="Verdana" pitchFamily="34" charset="0"/>
              </a:rPr>
              <a:t>(Multiple Inheritance)</a:t>
            </a:r>
            <a:r>
              <a:rPr lang="ko-KR" altLang="en-US" smtClean="0">
                <a:latin typeface="Verdana" pitchFamily="34" charset="0"/>
              </a:rPr>
              <a:t>의 문제점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0" y="9906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Person</a:t>
            </a:r>
          </a:p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toString()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93900" y="27432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Student</a:t>
            </a:r>
          </a:p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toString()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422900" y="27178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Employee</a:t>
            </a:r>
          </a:p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toString()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365500" y="4470400"/>
            <a:ext cx="2590800" cy="10668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rPr>
              <a:t>StudentEmployee</a:t>
            </a:r>
          </a:p>
          <a:p>
            <a:pPr algn="ctr"/>
            <a:r>
              <a:rPr lang="en-US" altLang="ko-KR" sz="2200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toString()</a:t>
            </a:r>
            <a:r>
              <a:rPr lang="en-US" altLang="ko-KR" sz="2800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 ?</a:t>
            </a:r>
            <a:endParaRPr lang="en-US" altLang="ko-KR" sz="2200" b="1">
              <a:solidFill>
                <a:srgbClr val="FF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082925" y="5808663"/>
            <a:ext cx="3551238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200"/>
              <a:t>Diamond Problem</a:t>
            </a:r>
          </a:p>
        </p:txBody>
      </p:sp>
      <p:grpSp>
        <p:nvGrpSpPr>
          <p:cNvPr id="10248" name="Group 12"/>
          <p:cNvGrpSpPr>
            <a:grpSpLocks/>
          </p:cNvGrpSpPr>
          <p:nvPr/>
        </p:nvGrpSpPr>
        <p:grpSpPr bwMode="auto">
          <a:xfrm>
            <a:off x="5235575" y="3619500"/>
            <a:ext cx="485775" cy="958850"/>
            <a:chOff x="1442" y="2912"/>
            <a:chExt cx="466" cy="940"/>
          </a:xfrm>
        </p:grpSpPr>
        <p:sp>
          <p:nvSpPr>
            <p:cNvPr id="10258" name="AutoShape 13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9" name="Line 14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0249" name="Group 15"/>
          <p:cNvGrpSpPr>
            <a:grpSpLocks/>
          </p:cNvGrpSpPr>
          <p:nvPr/>
        </p:nvGrpSpPr>
        <p:grpSpPr bwMode="auto">
          <a:xfrm rot="-5400000">
            <a:off x="3749675" y="3454401"/>
            <a:ext cx="485775" cy="958850"/>
            <a:chOff x="1442" y="2912"/>
            <a:chExt cx="466" cy="940"/>
          </a:xfrm>
        </p:grpSpPr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0250" name="Group 18"/>
          <p:cNvGrpSpPr>
            <a:grpSpLocks/>
          </p:cNvGrpSpPr>
          <p:nvPr/>
        </p:nvGrpSpPr>
        <p:grpSpPr bwMode="auto">
          <a:xfrm rot="-5400000">
            <a:off x="5413375" y="1701801"/>
            <a:ext cx="485775" cy="958850"/>
            <a:chOff x="1442" y="2912"/>
            <a:chExt cx="466" cy="940"/>
          </a:xfrm>
        </p:grpSpPr>
        <p:sp>
          <p:nvSpPr>
            <p:cNvPr id="10254" name="AutoShape 19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0251" name="Group 21"/>
          <p:cNvGrpSpPr>
            <a:grpSpLocks/>
          </p:cNvGrpSpPr>
          <p:nvPr/>
        </p:nvGrpSpPr>
        <p:grpSpPr bwMode="auto">
          <a:xfrm>
            <a:off x="3381375" y="1879600"/>
            <a:ext cx="485775" cy="958850"/>
            <a:chOff x="1442" y="2912"/>
            <a:chExt cx="466" cy="940"/>
          </a:xfrm>
        </p:grpSpPr>
        <p:sp>
          <p:nvSpPr>
            <p:cNvPr id="10252" name="AutoShape 22"/>
            <p:cNvSpPr>
              <a:spLocks noChangeArrowheads="1"/>
            </p:cNvSpPr>
            <p:nvPr/>
          </p:nvSpPr>
          <p:spPr bwMode="auto">
            <a:xfrm rot="2564814">
              <a:off x="1716" y="2912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Line 23"/>
            <p:cNvSpPr>
              <a:spLocks noChangeShapeType="1"/>
            </p:cNvSpPr>
            <p:nvPr/>
          </p:nvSpPr>
          <p:spPr bwMode="auto">
            <a:xfrm rot="2564814" flipH="1">
              <a:off x="1442" y="3027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15888"/>
            <a:ext cx="7631113" cy="490537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인터페이스의 다중상속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709613"/>
            <a:ext cx="8772525" cy="45624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300" smtClean="0"/>
              <a:t>구현과 인터페이스의 분리로 다중 상속의 문제 해결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2300" smtClean="0"/>
              <a:t>클래스는 여러 개의 인터페이스를 </a:t>
            </a:r>
            <a:r>
              <a:rPr lang="en-US" altLang="ko-KR" sz="2300" smtClean="0"/>
              <a:t>implements</a:t>
            </a:r>
            <a:r>
              <a:rPr lang="ko-KR" altLang="en-US" sz="2300" smtClean="0"/>
              <a:t>할 수 있다</a:t>
            </a:r>
            <a:r>
              <a:rPr lang="en-US" altLang="ko-KR" sz="2300" smtClean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2300" smtClean="0"/>
              <a:t>클래스는 한 개의 상위클래스를 </a:t>
            </a:r>
            <a:r>
              <a:rPr lang="en-US" altLang="ko-KR" sz="2300" smtClean="0"/>
              <a:t>extends</a:t>
            </a:r>
            <a:r>
              <a:rPr lang="ko-KR" altLang="en-US" sz="2300" smtClean="0"/>
              <a:t>할 수 있고</a:t>
            </a:r>
            <a:r>
              <a:rPr lang="en-US" altLang="ko-KR" sz="2300" smtClean="0"/>
              <a:t>, </a:t>
            </a:r>
            <a:r>
              <a:rPr lang="ko-KR" altLang="en-US" sz="2300" smtClean="0"/>
              <a:t>또한 여러 개의 인터페이스를 </a:t>
            </a:r>
            <a:r>
              <a:rPr lang="en-US" altLang="ko-KR" sz="2300" smtClean="0"/>
              <a:t>implements</a:t>
            </a:r>
            <a:r>
              <a:rPr lang="ko-KR" altLang="en-US" sz="2300" smtClean="0"/>
              <a:t>할 수 있다</a:t>
            </a:r>
            <a:r>
              <a:rPr lang="en-US" altLang="ko-KR" sz="2300" smtClean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2300" smtClean="0"/>
              <a:t>인터페이스를 통해 실세계 모델링 능력이 떨어지는 것을 보완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82800" y="37846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Student</a:t>
            </a:r>
          </a:p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func()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613400" y="3632200"/>
            <a:ext cx="1676400" cy="9144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Employee</a:t>
            </a:r>
          </a:p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func()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378200" y="5384800"/>
            <a:ext cx="2590800" cy="1066800"/>
          </a:xfrm>
          <a:prstGeom prst="rect">
            <a:avLst/>
          </a:prstGeom>
          <a:solidFill>
            <a:srgbClr val="FFFFA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StudentEmployee</a:t>
            </a:r>
          </a:p>
          <a:p>
            <a:pPr algn="ctr"/>
            <a:r>
              <a:rPr lang="en-US" altLang="ko-KR" sz="2200" b="1">
                <a:latin typeface="Times New Roman" pitchFamily="18" charset="0"/>
                <a:ea typeface="굴림" pitchFamily="50" charset="-127"/>
              </a:rPr>
              <a:t>func()</a:t>
            </a:r>
          </a:p>
        </p:txBody>
      </p: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641975" y="4546600"/>
            <a:ext cx="460375" cy="984250"/>
            <a:chOff x="1306" y="2776"/>
            <a:chExt cx="466" cy="940"/>
          </a:xfrm>
        </p:grpSpPr>
        <p:sp>
          <p:nvSpPr>
            <p:cNvPr id="11275" name="AutoShape 10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1272" name="Group 12"/>
          <p:cNvGrpSpPr>
            <a:grpSpLocks/>
          </p:cNvGrpSpPr>
          <p:nvPr/>
        </p:nvGrpSpPr>
        <p:grpSpPr bwMode="auto">
          <a:xfrm rot="-5566212">
            <a:off x="3711575" y="4432301"/>
            <a:ext cx="460375" cy="984250"/>
            <a:chOff x="1306" y="2776"/>
            <a:chExt cx="466" cy="940"/>
          </a:xfrm>
        </p:grpSpPr>
        <p:sp>
          <p:nvSpPr>
            <p:cNvPr id="11273" name="AutoShape 13"/>
            <p:cNvSpPr>
              <a:spLocks noChangeArrowheads="1"/>
            </p:cNvSpPr>
            <p:nvPr/>
          </p:nvSpPr>
          <p:spPr bwMode="auto">
            <a:xfrm rot="2564814">
              <a:off x="1580" y="2776"/>
              <a:ext cx="192" cy="258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" name="Line 14"/>
            <p:cNvSpPr>
              <a:spLocks noChangeShapeType="1"/>
            </p:cNvSpPr>
            <p:nvPr/>
          </p:nvSpPr>
          <p:spPr bwMode="auto">
            <a:xfrm rot="2564814" flipH="1">
              <a:off x="1306" y="2891"/>
              <a:ext cx="1" cy="825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스트">
  <a:themeElements>
    <a:clrScheme name="테스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테스트">
      <a:majorFont>
        <a:latin typeface="HY헤드라인M"/>
        <a:ea typeface="HY헤드라인M"/>
        <a:cs typeface="Arial"/>
      </a:majorFont>
      <a:minorFont>
        <a:latin typeface="HY헤드라인M"/>
        <a:ea typeface="HY헤드라인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테스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wichoi3</Template>
  <TotalTime>3100</TotalTime>
  <Pages>22</Pages>
  <Words>604</Words>
  <Application>Microsoft Office PowerPoint</Application>
  <PresentationFormat>화면 슬라이드 쇼(4:3)</PresentationFormat>
  <Paragraphs>170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테스트</vt:lpstr>
      <vt:lpstr>인터넷 프로그래밍 (IO211)  interface</vt:lpstr>
      <vt:lpstr>인터페이스(1/6)</vt:lpstr>
      <vt:lpstr>인터페이스(2/6)</vt:lpstr>
      <vt:lpstr>인터페이스(3/6)</vt:lpstr>
      <vt:lpstr>인터페이스(4/6)</vt:lpstr>
      <vt:lpstr>인터페이스(5/6)</vt:lpstr>
      <vt:lpstr>인터페이스(6/6)</vt:lpstr>
      <vt:lpstr>다중상속(Multiple Inheritance)의 문제점</vt:lpstr>
      <vt:lpstr>인터페이스의 다중상속</vt:lpstr>
      <vt:lpstr>인터페이스의 다중상속</vt:lpstr>
      <vt:lpstr>실습 예제 : InfTest.java</vt:lpstr>
      <vt:lpstr>실습 예제 : InfTest.java</vt:lpstr>
      <vt:lpstr>인터페이스의 다중상속</vt:lpstr>
      <vt:lpstr>실습 예제 : InfTest2.java</vt:lpstr>
      <vt:lpstr>실습 예제 : InfTest2.java</vt:lpstr>
      <vt:lpstr>casting conversion 정리</vt:lpstr>
      <vt:lpstr>casting conversion 정리</vt:lpstr>
      <vt:lpstr>casting conversion 정리</vt:lpstr>
      <vt:lpstr>casting conversion 정리</vt:lpstr>
      <vt:lpstr>실습 예제 : Payable.java</vt:lpstr>
      <vt:lpstr>실습 예제 : Invoice.java</vt:lpstr>
      <vt:lpstr>실습 예제 : Invoice.java</vt:lpstr>
      <vt:lpstr>실습 예제 : Invoice.java</vt:lpstr>
      <vt:lpstr>실습 예제 : Employee.java</vt:lpstr>
      <vt:lpstr>실습 예제 : Employee.java</vt:lpstr>
      <vt:lpstr>실습 예제 : SalariedEmployee.java</vt:lpstr>
      <vt:lpstr>실습 예제 : PayableInterfaceTest.java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Presentation Title</dc:subject>
  <dc:creator>Gartner Group, Inc.</dc:creator>
  <dc:description>Day Month Year_Initials*comments</dc:description>
  <cp:lastModifiedBy>Wonik Choi</cp:lastModifiedBy>
  <cp:revision>318</cp:revision>
  <cp:lastPrinted>2013-09-25T01:52:48Z</cp:lastPrinted>
  <dcterms:created xsi:type="dcterms:W3CDTF">2004-01-27T21:15:11Z</dcterms:created>
  <dcterms:modified xsi:type="dcterms:W3CDTF">2013-09-25T01:53:55Z</dcterms:modified>
</cp:coreProperties>
</file>