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9"/>
  </p:notesMasterIdLst>
  <p:handoutMasterIdLst>
    <p:handoutMasterId r:id="rId30"/>
  </p:handoutMasterIdLst>
  <p:sldIdLst>
    <p:sldId id="632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5639F37-396E-477F-94F7-3BF2B3B0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163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ECF6AA-7EB0-4F13-9346-BE7A44DEAE3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637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4010AD-712E-4D5F-B2CC-CD51A57CCCEF}" type="slidenum">
              <a:rPr lang="en-US" altLang="ko-KR" smtClean="0">
                <a:latin typeface="Arial" charset="0"/>
              </a:rPr>
              <a:pPr defTabSz="987425"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141B6-85C7-4EE4-9A88-488AE0503EC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9C41B-D5C5-4A36-AB03-5E663D4EDF2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7005D-EBB9-45D8-9A94-40C89A7C66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5D302-5CC0-4739-AB8C-4D7BAA3CA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43909-DF8E-45C0-AF7C-66F50ABA68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EC00B-70A3-44F6-A9B3-23755E70E91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2118D-AE5A-4CCF-9D10-D4A7E6A893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1F21E-1751-4F26-B01F-062DAAB96AB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D272C-BDC9-42EE-ACF0-2D19669180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3FA75-1818-4B0B-9A44-F96F73C642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E79BA-67F0-492D-85BC-D466D05CA9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2E789EF-D919-4AEF-A6F9-824DEF2F24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/>
              <a:t>Java Programming</a:t>
            </a: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ko-KR" altLang="en-US" sz="3600" dirty="0" smtClean="0"/>
              <a:t>객체지향 소개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000" y="6540500"/>
            <a:ext cx="3684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클래스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(class): </a:t>
            </a:r>
            <a:r>
              <a:rPr lang="ko-KR" altLang="en-US" smtClean="0"/>
              <a:t>객체를 만드는 설계도</a:t>
            </a:r>
          </a:p>
          <a:p>
            <a:r>
              <a:rPr lang="ko-KR" altLang="en-US" smtClean="0"/>
              <a:t>클래스로부터 만들어지는 각각의 객체를 특별히 그 클래스의 </a:t>
            </a:r>
            <a:r>
              <a:rPr lang="ko-KR" altLang="en-US" b="1" smtClean="0"/>
              <a:t>인스턴스</a:t>
            </a:r>
            <a:r>
              <a:rPr lang="en-US" altLang="ko-KR" b="1" smtClean="0"/>
              <a:t>(instance)</a:t>
            </a:r>
            <a:r>
              <a:rPr lang="ko-KR" altLang="en-US" smtClean="0"/>
              <a:t>라고도 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2535238"/>
            <a:ext cx="69342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자동차 클래스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8" y="1165225"/>
            <a:ext cx="8001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889125" y="3644900"/>
            <a:ext cx="973138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9800km</a:t>
            </a:r>
            <a:endParaRPr lang="ko-KR" altLang="en-US">
              <a:solidFill>
                <a:schemeClr val="tx2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소프트웨어 작성이 쉽다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부품을 구입하여 컴퓨터를 조립하듯이 소프트웨어를 작성할 수 있다</a:t>
            </a:r>
            <a:r>
              <a:rPr lang="en-US" altLang="ko-KR" smtClean="0"/>
              <a:t>.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538" y="2151063"/>
            <a:ext cx="73056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객체 지향의 장점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신뢰성있는 소프트웨어를 쉽게 작성할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코드를 재사용하기 쉽다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업그레이드가 쉽다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디버깅이 쉽다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코드의 재사용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1538288"/>
            <a:ext cx="68580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업그레이드가 쉽다</a:t>
            </a:r>
            <a:r>
              <a:rPr lang="en-US" altLang="ko-KR" sz="3600" smtClean="0"/>
              <a:t>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라이브러리가 업그레이드되면 쉽게 바꿀 수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정보 은닉이 가능하기 때문에 업그레이드 가능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050" y="2392363"/>
            <a:ext cx="67532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쉬운 디버깅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예를 들어서 절차 지향 프로그램에서 하나의 변수를 </a:t>
            </a:r>
            <a:r>
              <a:rPr lang="en-US" altLang="ko-KR" smtClean="0"/>
              <a:t>1000</a:t>
            </a:r>
            <a:r>
              <a:rPr lang="ko-KR" altLang="en-US" smtClean="0"/>
              <a:t>개의 함수가 사용하고 있다고 가정해보자</a:t>
            </a:r>
            <a:r>
              <a:rPr lang="en-US" altLang="ko-KR" smtClean="0"/>
              <a:t>. </a:t>
            </a:r>
            <a:r>
              <a:rPr lang="en-US" altLang="ko-KR" smtClean="0">
                <a:solidFill>
                  <a:schemeClr val="tx2"/>
                </a:solidFill>
              </a:rPr>
              <a:t>-&gt; </a:t>
            </a:r>
            <a:r>
              <a:rPr lang="ko-KR" altLang="en-US" smtClean="0">
                <a:solidFill>
                  <a:schemeClr val="tx2"/>
                </a:solidFill>
              </a:rPr>
              <a:t>하나의 변수를 </a:t>
            </a:r>
            <a:r>
              <a:rPr lang="en-US" altLang="ko-KR" smtClean="0">
                <a:solidFill>
                  <a:schemeClr val="tx2"/>
                </a:solidFill>
              </a:rPr>
              <a:t>1000</a:t>
            </a:r>
            <a:r>
              <a:rPr lang="ko-KR" altLang="en-US" smtClean="0">
                <a:solidFill>
                  <a:schemeClr val="tx2"/>
                </a:solidFill>
              </a:rPr>
              <a:t>개의 함수에서 변경할 수 있다</a:t>
            </a:r>
            <a:r>
              <a:rPr lang="en-US" altLang="ko-KR" smtClean="0">
                <a:solidFill>
                  <a:schemeClr val="tx2"/>
                </a:solidFill>
              </a:rPr>
              <a:t>. </a:t>
            </a:r>
          </a:p>
          <a:p>
            <a:endParaRPr lang="en-US" altLang="ko-KR" smtClean="0">
              <a:solidFill>
                <a:schemeClr val="tx2"/>
              </a:solidFill>
            </a:endParaRPr>
          </a:p>
          <a:p>
            <a:r>
              <a:rPr lang="ko-KR" altLang="en-US" smtClean="0"/>
              <a:t>객체 지향 프로그램에서 </a:t>
            </a:r>
            <a:r>
              <a:rPr lang="en-US" altLang="ko-KR" smtClean="0"/>
              <a:t>100</a:t>
            </a:r>
            <a:r>
              <a:rPr lang="ko-KR" altLang="en-US" smtClean="0"/>
              <a:t>개의 클래스가 있고 클래스당 </a:t>
            </a:r>
            <a:r>
              <a:rPr lang="en-US" altLang="ko-KR" smtClean="0"/>
              <a:t>10</a:t>
            </a:r>
            <a:r>
              <a:rPr lang="ko-KR" altLang="en-US" smtClean="0"/>
              <a:t>개의 메소드를 가정해보자</a:t>
            </a:r>
            <a:r>
              <a:rPr lang="en-US" altLang="ko-KR" smtClean="0"/>
              <a:t>. -&gt; </a:t>
            </a:r>
            <a:r>
              <a:rPr lang="ko-KR" altLang="en-US" smtClean="0">
                <a:solidFill>
                  <a:schemeClr val="tx2"/>
                </a:solidFill>
              </a:rPr>
              <a:t>하나의 변수를 </a:t>
            </a:r>
            <a:r>
              <a:rPr lang="en-US" altLang="ko-KR" smtClean="0">
                <a:solidFill>
                  <a:schemeClr val="tx2"/>
                </a:solidFill>
              </a:rPr>
              <a:t>10</a:t>
            </a:r>
            <a:r>
              <a:rPr lang="ko-KR" altLang="en-US" smtClean="0">
                <a:solidFill>
                  <a:schemeClr val="tx2"/>
                </a:solidFill>
              </a:rPr>
              <a:t>개의 메소드에서 변경할 수 있다</a:t>
            </a:r>
            <a:r>
              <a:rPr lang="en-US" altLang="ko-KR" smtClean="0">
                <a:solidFill>
                  <a:schemeClr val="tx2"/>
                </a:solidFill>
              </a:rPr>
              <a:t>. </a:t>
            </a:r>
          </a:p>
          <a:p>
            <a:endParaRPr lang="en-US" altLang="ko-KR" smtClean="0">
              <a:solidFill>
                <a:schemeClr val="tx2"/>
              </a:solidFill>
            </a:endParaRPr>
          </a:p>
          <a:p>
            <a:r>
              <a:rPr lang="ko-KR" altLang="en-US" smtClean="0">
                <a:solidFill>
                  <a:schemeClr val="tx2"/>
                </a:solidFill>
              </a:rPr>
              <a:t>어떤 방법이 디버깅이 쉬울까</a:t>
            </a:r>
            <a:r>
              <a:rPr lang="en-US" altLang="ko-KR" smtClean="0">
                <a:solidFill>
                  <a:schemeClr val="tx2"/>
                </a:solidFill>
              </a:rPr>
              <a:t>?</a:t>
            </a:r>
          </a:p>
          <a:p>
            <a:endParaRPr lang="ko-KR" altLang="en-US" smtClean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>
                <a:latin typeface="굴림" pitchFamily="50" charset="-127"/>
              </a:rPr>
              <a:t>1. </a:t>
            </a:r>
            <a:r>
              <a:rPr lang="ko-KR" altLang="en-US" smtClean="0">
                <a:latin typeface="굴림" pitchFamily="50" charset="-127"/>
              </a:rPr>
              <a:t>자바에서 코드 재사용이 쉬운 이유는 관련된 </a:t>
            </a:r>
            <a:r>
              <a:rPr lang="en-US" altLang="ko-KR" smtClean="0">
                <a:latin typeface="굴림" pitchFamily="50" charset="-127"/>
              </a:rPr>
              <a:t>________</a:t>
            </a:r>
            <a:r>
              <a:rPr lang="ko-KR" altLang="en-US" smtClean="0">
                <a:latin typeface="굴림" pitchFamily="50" charset="-127"/>
              </a:rPr>
              <a:t>와 </a:t>
            </a:r>
            <a:r>
              <a:rPr lang="en-US" altLang="ko-KR" smtClean="0">
                <a:latin typeface="굴림" pitchFamily="50" charset="-127"/>
              </a:rPr>
              <a:t>___________</a:t>
            </a:r>
            <a:r>
              <a:rPr lang="ko-KR" altLang="en-US" smtClean="0">
                <a:latin typeface="굴림" pitchFamily="50" charset="-127"/>
              </a:rPr>
              <a:t>이 하나의 덩어리로 묶여 있기 때문이다</a:t>
            </a:r>
            <a:r>
              <a:rPr lang="en-US" altLang="ko-KR" smtClean="0">
                <a:latin typeface="굴림" pitchFamily="50" charset="-127"/>
              </a:rPr>
              <a:t>.</a:t>
            </a: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>
                <a:latin typeface="굴림" pitchFamily="50" charset="-127"/>
              </a:rPr>
              <a:t> </a:t>
            </a: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>
                <a:latin typeface="굴림" pitchFamily="50" charset="-127"/>
              </a:rPr>
              <a:t>2. </a:t>
            </a:r>
            <a:r>
              <a:rPr lang="ko-KR" altLang="en-US" smtClean="0">
                <a:latin typeface="굴림" pitchFamily="50" charset="-127"/>
              </a:rPr>
              <a:t>정보 은닉이란 </a:t>
            </a:r>
            <a:r>
              <a:rPr lang="en-US" altLang="ko-KR" smtClean="0">
                <a:latin typeface="굴림" pitchFamily="50" charset="-127"/>
              </a:rPr>
              <a:t>________</a:t>
            </a:r>
            <a:r>
              <a:rPr lang="ko-KR" altLang="en-US" smtClean="0">
                <a:latin typeface="굴림" pitchFamily="50" charset="-127"/>
              </a:rPr>
              <a:t>을 외부로부터 보호하는 것이다</a:t>
            </a:r>
            <a:r>
              <a:rPr lang="en-US" altLang="ko-KR" smtClean="0">
                <a:latin typeface="굴림" pitchFamily="50" charset="-127"/>
              </a:rPr>
              <a:t>. </a:t>
            </a:r>
          </a:p>
          <a:p>
            <a:pPr marL="381000" indent="-381000" algn="just">
              <a:buFont typeface="Symbol" pitchFamily="18" charset="2"/>
              <a:buNone/>
            </a:pPr>
            <a:endParaRPr lang="en-US" altLang="ko-KR" smtClean="0">
              <a:latin typeface="굴림" pitchFamily="50" charset="-127"/>
            </a:endParaRP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>
                <a:latin typeface="굴림" pitchFamily="50" charset="-127"/>
              </a:rPr>
              <a:t>3. </a:t>
            </a:r>
            <a:r>
              <a:rPr lang="ko-KR" altLang="en-US" smtClean="0">
                <a:latin typeface="굴림" pitchFamily="50" charset="-127"/>
              </a:rPr>
              <a:t>정보를 은닉하면 발생하는 장점은 무엇인가</a:t>
            </a:r>
            <a:r>
              <a:rPr lang="en-US" altLang="ko-KR" smtClean="0">
                <a:latin typeface="굴림" pitchFamily="50" charset="-127"/>
              </a:rPr>
              <a:t>?</a:t>
            </a:r>
            <a:endParaRPr lang="ko-KR" altLang="en-US" smtClean="0">
              <a:latin typeface="굴림" pitchFamily="50" charset="-127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7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문자열 객체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1385888"/>
            <a:ext cx="59626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3006725" y="4114800"/>
            <a:ext cx="1303338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String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</a:rPr>
              <a:t>객체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reeform 40"/>
          <p:cNvSpPr>
            <a:spLocks/>
          </p:cNvSpPr>
          <p:nvPr/>
        </p:nvSpPr>
        <p:spPr bwMode="auto">
          <a:xfrm>
            <a:off x="2155825" y="2016125"/>
            <a:ext cx="922338" cy="479425"/>
          </a:xfrm>
          <a:custGeom>
            <a:avLst/>
            <a:gdLst>
              <a:gd name="T0" fmla="*/ 316 w 581"/>
              <a:gd name="T1" fmla="*/ 0 h 302"/>
              <a:gd name="T2" fmla="*/ 106 w 581"/>
              <a:gd name="T3" fmla="*/ 46 h 302"/>
              <a:gd name="T4" fmla="*/ 0 w 581"/>
              <a:gd name="T5" fmla="*/ 211 h 302"/>
              <a:gd name="T6" fmla="*/ 110 w 581"/>
              <a:gd name="T7" fmla="*/ 302 h 302"/>
              <a:gd name="T8" fmla="*/ 371 w 581"/>
              <a:gd name="T9" fmla="*/ 298 h 302"/>
              <a:gd name="T10" fmla="*/ 554 w 581"/>
              <a:gd name="T11" fmla="*/ 188 h 302"/>
              <a:gd name="T12" fmla="*/ 581 w 581"/>
              <a:gd name="T13" fmla="*/ 78 h 302"/>
              <a:gd name="T14" fmla="*/ 316 w 581"/>
              <a:gd name="T15" fmla="*/ 0 h 3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81"/>
              <a:gd name="T25" fmla="*/ 0 h 302"/>
              <a:gd name="T26" fmla="*/ 581 w 581"/>
              <a:gd name="T27" fmla="*/ 302 h 3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81" h="302">
                <a:moveTo>
                  <a:pt x="316" y="0"/>
                </a:moveTo>
                <a:lnTo>
                  <a:pt x="106" y="46"/>
                </a:lnTo>
                <a:lnTo>
                  <a:pt x="0" y="211"/>
                </a:lnTo>
                <a:lnTo>
                  <a:pt x="110" y="302"/>
                </a:lnTo>
                <a:lnTo>
                  <a:pt x="371" y="298"/>
                </a:lnTo>
                <a:lnTo>
                  <a:pt x="554" y="188"/>
                </a:lnTo>
                <a:lnTo>
                  <a:pt x="581" y="78"/>
                </a:lnTo>
                <a:lnTo>
                  <a:pt x="316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클래스에서 객체를 생성하는 방법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단 하나의 방법만이 존재한다</a:t>
            </a:r>
            <a:r>
              <a:rPr lang="en-US" altLang="ko-KR" smtClean="0"/>
              <a:t>. </a:t>
            </a:r>
          </a:p>
          <a:p>
            <a:endParaRPr lang="en-US" altLang="ko-KR" smtClean="0">
              <a:latin typeface="Comic Sans MS" pitchFamily="66" charset="0"/>
            </a:endParaRPr>
          </a:p>
          <a:p>
            <a:r>
              <a:rPr lang="en-US" altLang="ko-KR" u="sng" smtClean="0">
                <a:latin typeface="Comic Sans MS" pitchFamily="66" charset="0"/>
              </a:rPr>
              <a:t>String s = </a:t>
            </a:r>
            <a:r>
              <a:rPr lang="en-US" altLang="ko-KR" b="1" u="sng" smtClean="0">
                <a:solidFill>
                  <a:srgbClr val="7F0055"/>
                </a:solidFill>
                <a:latin typeface="Comic Sans MS" pitchFamily="66" charset="0"/>
              </a:rPr>
              <a:t>new </a:t>
            </a:r>
            <a:r>
              <a:rPr lang="en-US" altLang="ko-KR" u="sng" smtClean="0">
                <a:latin typeface="Comic Sans MS" pitchFamily="66" charset="0"/>
              </a:rPr>
              <a:t>String("Hello World");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6056313" y="3432175"/>
            <a:ext cx="1589087" cy="1616075"/>
            <a:chOff x="3208" y="1586"/>
            <a:chExt cx="1395" cy="1617"/>
          </a:xfrm>
        </p:grpSpPr>
        <p:sp>
          <p:nvSpPr>
            <p:cNvPr id="20488" name="Freeform 5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89" name="Freeform 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0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1" name="Freeform 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2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3" name="Freeform 10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4" name="Freeform 11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5" name="Freeform 12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6" name="Freeform 13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7" name="Freeform 14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8" name="Freeform 15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9" name="Freeform 16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0" name="Freeform 17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1" name="Freeform 18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2" name="Freeform 19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3" name="Freeform 20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4" name="Freeform 21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5" name="Freeform 22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6" name="Freeform 23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7" name="Freeform 24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8" name="Freeform 25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9" name="Freeform 26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0" name="Freeform 27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1" name="Freeform 28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2" name="Freeform 29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3" name="Freeform 30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4" name="Freeform 31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5" name="Freeform 32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6" name="Freeform 33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7" name="Freeform 34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8" name="Freeform 35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9" name="Freeform 36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0" name="Freeform 37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486" name="AutoShape 38"/>
          <p:cNvSpPr>
            <a:spLocks noChangeArrowheads="1"/>
          </p:cNvSpPr>
          <p:nvPr/>
        </p:nvSpPr>
        <p:spPr bwMode="auto">
          <a:xfrm>
            <a:off x="6457950" y="1482725"/>
            <a:ext cx="2209800" cy="1839913"/>
          </a:xfrm>
          <a:prstGeom prst="wedgeEllipseCallout">
            <a:avLst>
              <a:gd name="adj1" fmla="val -20472"/>
              <a:gd name="adj2" fmla="val 532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/>
              <a:t>new </a:t>
            </a:r>
            <a:r>
              <a:rPr lang="ko-KR" altLang="en-US"/>
              <a:t>연산자만이 객체를 생성합니다</a:t>
            </a:r>
            <a:r>
              <a:rPr lang="en-US" altLang="ko-KR"/>
              <a:t>. </a:t>
            </a:r>
          </a:p>
        </p:txBody>
      </p:sp>
      <p:sp>
        <p:nvSpPr>
          <p:cNvPr id="20487" name="Line 39"/>
          <p:cNvSpPr>
            <a:spLocks noChangeShapeType="1"/>
          </p:cNvSpPr>
          <p:nvPr/>
        </p:nvSpPr>
        <p:spPr bwMode="auto">
          <a:xfrm flipH="1" flipV="1">
            <a:off x="2801938" y="2416175"/>
            <a:ext cx="3286125" cy="11255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737 w 13192"/>
                <a:gd name="T1" fmla="*/ 20 h 17168"/>
                <a:gd name="T2" fmla="*/ 3563 w 13192"/>
                <a:gd name="T3" fmla="*/ 166 h 17168"/>
                <a:gd name="T4" fmla="*/ 4992 w 13192"/>
                <a:gd name="T5" fmla="*/ 416 h 17168"/>
                <a:gd name="T6" fmla="*/ 6789 w 13192"/>
                <a:gd name="T7" fmla="*/ 727 h 17168"/>
                <a:gd name="T8" fmla="*/ 8722 w 13192"/>
                <a:gd name="T9" fmla="*/ 1056 h 17168"/>
                <a:gd name="T10" fmla="*/ 10122 w 13192"/>
                <a:gd name="T11" fmla="*/ 1288 h 17168"/>
                <a:gd name="T12" fmla="*/ 10976 w 13192"/>
                <a:gd name="T13" fmla="*/ 1426 h 17168"/>
                <a:gd name="T14" fmla="*/ 11732 w 13192"/>
                <a:gd name="T15" fmla="*/ 1544 h 17168"/>
                <a:gd name="T16" fmla="*/ 12361 w 13192"/>
                <a:gd name="T17" fmla="*/ 1635 h 17168"/>
                <a:gd name="T18" fmla="*/ 12836 w 13192"/>
                <a:gd name="T19" fmla="*/ 1698 h 17168"/>
                <a:gd name="T20" fmla="*/ 13126 w 13192"/>
                <a:gd name="T21" fmla="*/ 1724 h 17168"/>
                <a:gd name="T22" fmla="*/ 13164 w 13192"/>
                <a:gd name="T23" fmla="*/ 1878 h 17168"/>
                <a:gd name="T24" fmla="*/ 12961 w 13192"/>
                <a:gd name="T25" fmla="*/ 3014 h 17168"/>
                <a:gd name="T26" fmla="*/ 12610 w 13192"/>
                <a:gd name="T27" fmla="*/ 4991 h 17168"/>
                <a:gd name="T28" fmla="*/ 12168 w 13192"/>
                <a:gd name="T29" fmla="*/ 7502 h 17168"/>
                <a:gd name="T30" fmla="*/ 11814 w 13192"/>
                <a:gd name="T31" fmla="*/ 9550 h 17168"/>
                <a:gd name="T32" fmla="*/ 11578 w 13192"/>
                <a:gd name="T33" fmla="*/ 10922 h 17168"/>
                <a:gd name="T34" fmla="*/ 11353 w 13192"/>
                <a:gd name="T35" fmla="*/ 12256 h 17168"/>
                <a:gd name="T36" fmla="*/ 11145 w 13192"/>
                <a:gd name="T37" fmla="*/ 13512 h 17168"/>
                <a:gd name="T38" fmla="*/ 10961 w 13192"/>
                <a:gd name="T39" fmla="*/ 14650 h 17168"/>
                <a:gd name="T40" fmla="*/ 10808 w 13192"/>
                <a:gd name="T41" fmla="*/ 15635 h 17168"/>
                <a:gd name="T42" fmla="*/ 10693 w 13192"/>
                <a:gd name="T43" fmla="*/ 16427 h 17168"/>
                <a:gd name="T44" fmla="*/ 10626 w 13192"/>
                <a:gd name="T45" fmla="*/ 16987 h 17168"/>
                <a:gd name="T46" fmla="*/ 10501 w 13192"/>
                <a:gd name="T47" fmla="*/ 17151 h 17168"/>
                <a:gd name="T48" fmla="*/ 9706 w 13192"/>
                <a:gd name="T49" fmla="*/ 17020 h 17168"/>
                <a:gd name="T50" fmla="*/ 8323 w 13192"/>
                <a:gd name="T51" fmla="*/ 16795 h 17168"/>
                <a:gd name="T52" fmla="*/ 6574 w 13192"/>
                <a:gd name="T53" fmla="*/ 16508 h 17168"/>
                <a:gd name="T54" fmla="*/ 4673 w 13192"/>
                <a:gd name="T55" fmla="*/ 16199 h 17168"/>
                <a:gd name="T56" fmla="*/ 2843 w 13192"/>
                <a:gd name="T57" fmla="*/ 15902 h 17168"/>
                <a:gd name="T58" fmla="*/ 1299 w 13192"/>
                <a:gd name="T59" fmla="*/ 15652 h 17168"/>
                <a:gd name="T60" fmla="*/ 262 w 13192"/>
                <a:gd name="T61" fmla="*/ 15487 h 17168"/>
                <a:gd name="T62" fmla="*/ 28 w 13192"/>
                <a:gd name="T63" fmla="*/ 15297 h 17168"/>
                <a:gd name="T64" fmla="*/ 232 w 13192"/>
                <a:gd name="T65" fmla="*/ 14201 h 17168"/>
                <a:gd name="T66" fmla="*/ 583 w 13192"/>
                <a:gd name="T67" fmla="*/ 12286 h 17168"/>
                <a:gd name="T68" fmla="*/ 1027 w 13192"/>
                <a:gd name="T69" fmla="*/ 9840 h 17168"/>
                <a:gd name="T70" fmla="*/ 1385 w 13192"/>
                <a:gd name="T71" fmla="*/ 7831 h 17168"/>
                <a:gd name="T72" fmla="*/ 1623 w 13192"/>
                <a:gd name="T73" fmla="*/ 6475 h 17168"/>
                <a:gd name="T74" fmla="*/ 1851 w 13192"/>
                <a:gd name="T75" fmla="*/ 5149 h 17168"/>
                <a:gd name="T76" fmla="*/ 2063 w 13192"/>
                <a:gd name="T77" fmla="*/ 3889 h 17168"/>
                <a:gd name="T78" fmla="*/ 2251 w 13192"/>
                <a:gd name="T79" fmla="*/ 2731 h 17168"/>
                <a:gd name="T80" fmla="*/ 2409 w 13192"/>
                <a:gd name="T81" fmla="*/ 1711 h 17168"/>
                <a:gd name="T82" fmla="*/ 2529 w 13192"/>
                <a:gd name="T83" fmla="*/ 865 h 17168"/>
                <a:gd name="T84" fmla="*/ 2604 w 13192"/>
                <a:gd name="T85" fmla="*/ 229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862 w 1424"/>
                <a:gd name="T1" fmla="*/ 32 h 1434"/>
                <a:gd name="T2" fmla="*/ 344 w 1424"/>
                <a:gd name="T3" fmla="*/ 466 h 1434"/>
                <a:gd name="T4" fmla="*/ 260 w 1424"/>
                <a:gd name="T5" fmla="*/ 469 h 1434"/>
                <a:gd name="T6" fmla="*/ 202 w 1424"/>
                <a:gd name="T7" fmla="*/ 481 h 1434"/>
                <a:gd name="T8" fmla="*/ 146 w 1424"/>
                <a:gd name="T9" fmla="*/ 503 h 1434"/>
                <a:gd name="T10" fmla="*/ 93 w 1424"/>
                <a:gd name="T11" fmla="*/ 539 h 1434"/>
                <a:gd name="T12" fmla="*/ 48 w 1424"/>
                <a:gd name="T13" fmla="*/ 592 h 1434"/>
                <a:gd name="T14" fmla="*/ 16 w 1424"/>
                <a:gd name="T15" fmla="*/ 662 h 1434"/>
                <a:gd name="T16" fmla="*/ 1 w 1424"/>
                <a:gd name="T17" fmla="*/ 756 h 1434"/>
                <a:gd name="T18" fmla="*/ 3 w 1424"/>
                <a:gd name="T19" fmla="*/ 814 h 1434"/>
                <a:gd name="T20" fmla="*/ 17 w 1424"/>
                <a:gd name="T21" fmla="*/ 852 h 1434"/>
                <a:gd name="T22" fmla="*/ 41 w 1424"/>
                <a:gd name="T23" fmla="*/ 896 h 1434"/>
                <a:gd name="T24" fmla="*/ 66 w 1424"/>
                <a:gd name="T25" fmla="*/ 956 h 1434"/>
                <a:gd name="T26" fmla="*/ 100 w 1424"/>
                <a:gd name="T27" fmla="*/ 1018 h 1434"/>
                <a:gd name="T28" fmla="*/ 143 w 1424"/>
                <a:gd name="T29" fmla="*/ 1082 h 1434"/>
                <a:gd name="T30" fmla="*/ 195 w 1424"/>
                <a:gd name="T31" fmla="*/ 1144 h 1434"/>
                <a:gd name="T32" fmla="*/ 254 w 1424"/>
                <a:gd name="T33" fmla="*/ 1207 h 1434"/>
                <a:gd name="T34" fmla="*/ 338 w 1424"/>
                <a:gd name="T35" fmla="*/ 1277 h 1434"/>
                <a:gd name="T36" fmla="*/ 431 w 1424"/>
                <a:gd name="T37" fmla="*/ 1342 h 1434"/>
                <a:gd name="T38" fmla="*/ 524 w 1424"/>
                <a:gd name="T39" fmla="*/ 1389 h 1434"/>
                <a:gd name="T40" fmla="*/ 611 w 1424"/>
                <a:gd name="T41" fmla="*/ 1421 h 1434"/>
                <a:gd name="T42" fmla="*/ 692 w 1424"/>
                <a:gd name="T43" fmla="*/ 1433 h 1434"/>
                <a:gd name="T44" fmla="*/ 758 w 1424"/>
                <a:gd name="T45" fmla="*/ 1433 h 1434"/>
                <a:gd name="T46" fmla="*/ 811 w 1424"/>
                <a:gd name="T47" fmla="*/ 1433 h 1434"/>
                <a:gd name="T48" fmla="*/ 846 w 1424"/>
                <a:gd name="T49" fmla="*/ 1427 h 1434"/>
                <a:gd name="T50" fmla="*/ 877 w 1424"/>
                <a:gd name="T51" fmla="*/ 1415 h 1434"/>
                <a:gd name="T52" fmla="*/ 906 w 1424"/>
                <a:gd name="T53" fmla="*/ 1398 h 1434"/>
                <a:gd name="T54" fmla="*/ 932 w 1424"/>
                <a:gd name="T55" fmla="*/ 1376 h 1434"/>
                <a:gd name="T56" fmla="*/ 954 w 1424"/>
                <a:gd name="T57" fmla="*/ 1349 h 1434"/>
                <a:gd name="T58" fmla="*/ 973 w 1424"/>
                <a:gd name="T59" fmla="*/ 1319 h 1434"/>
                <a:gd name="T60" fmla="*/ 992 w 1424"/>
                <a:gd name="T61" fmla="*/ 1268 h 1434"/>
                <a:gd name="T62" fmla="*/ 1008 w 1424"/>
                <a:gd name="T63" fmla="*/ 1177 h 1434"/>
                <a:gd name="T64" fmla="*/ 1011 w 1424"/>
                <a:gd name="T65" fmla="*/ 1098 h 1434"/>
                <a:gd name="T66" fmla="*/ 1008 w 1424"/>
                <a:gd name="T67" fmla="*/ 1016 h 1434"/>
                <a:gd name="T68" fmla="*/ 1007 w 1424"/>
                <a:gd name="T69" fmla="*/ 933 h 1434"/>
                <a:gd name="T70" fmla="*/ 1411 w 1424"/>
                <a:gd name="T71" fmla="*/ 512 h 1434"/>
                <a:gd name="T72" fmla="*/ 1409 w 1424"/>
                <a:gd name="T73" fmla="*/ 474 h 1434"/>
                <a:gd name="T74" fmla="*/ 1382 w 1424"/>
                <a:gd name="T75" fmla="*/ 410 h 1434"/>
                <a:gd name="T76" fmla="*/ 1347 w 1424"/>
                <a:gd name="T77" fmla="*/ 349 h 1434"/>
                <a:gd name="T78" fmla="*/ 1307 w 1424"/>
                <a:gd name="T79" fmla="*/ 291 h 1434"/>
                <a:gd name="T80" fmla="*/ 1261 w 1424"/>
                <a:gd name="T81" fmla="*/ 237 h 1434"/>
                <a:gd name="T82" fmla="*/ 1207 w 1424"/>
                <a:gd name="T83" fmla="*/ 186 h 1434"/>
                <a:gd name="T84" fmla="*/ 1147 w 1424"/>
                <a:gd name="T85" fmla="*/ 140 h 1434"/>
                <a:gd name="T86" fmla="*/ 1080 w 1424"/>
                <a:gd name="T87" fmla="*/ 98 h 1434"/>
                <a:gd name="T88" fmla="*/ 1005 w 1424"/>
                <a:gd name="T89" fmla="*/ 60 h 1434"/>
                <a:gd name="T90" fmla="*/ 921 w 1424"/>
                <a:gd name="T91" fmla="*/ 27 h 1434"/>
                <a:gd name="T92" fmla="*/ 83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9 h 405"/>
                <a:gd name="T2" fmla="*/ 35 w 129"/>
                <a:gd name="T3" fmla="*/ 284 h 405"/>
                <a:gd name="T4" fmla="*/ 110 w 129"/>
                <a:gd name="T5" fmla="*/ 405 h 405"/>
                <a:gd name="T6" fmla="*/ 129 w 129"/>
                <a:gd name="T7" fmla="*/ 262 h 405"/>
                <a:gd name="T8" fmla="*/ 91 w 129"/>
                <a:gd name="T9" fmla="*/ 0 h 405"/>
                <a:gd name="T10" fmla="*/ 0 w 129"/>
                <a:gd name="T11" fmla="*/ 9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280 w 1346"/>
                <a:gd name="T1" fmla="*/ 131 h 883"/>
                <a:gd name="T2" fmla="*/ 224 w 1346"/>
                <a:gd name="T3" fmla="*/ 159 h 883"/>
                <a:gd name="T4" fmla="*/ 172 w 1346"/>
                <a:gd name="T5" fmla="*/ 195 h 883"/>
                <a:gd name="T6" fmla="*/ 135 w 1346"/>
                <a:gd name="T7" fmla="*/ 227 h 883"/>
                <a:gd name="T8" fmla="*/ 114 w 1346"/>
                <a:gd name="T9" fmla="*/ 251 h 883"/>
                <a:gd name="T10" fmla="*/ 73 w 1346"/>
                <a:gd name="T11" fmla="*/ 305 h 883"/>
                <a:gd name="T12" fmla="*/ 29 w 1346"/>
                <a:gd name="T13" fmla="*/ 384 h 883"/>
                <a:gd name="T14" fmla="*/ 6 w 1346"/>
                <a:gd name="T15" fmla="*/ 458 h 883"/>
                <a:gd name="T16" fmla="*/ 0 w 1346"/>
                <a:gd name="T17" fmla="*/ 526 h 883"/>
                <a:gd name="T18" fmla="*/ 10 w 1346"/>
                <a:gd name="T19" fmla="*/ 589 h 883"/>
                <a:gd name="T20" fmla="*/ 36 w 1346"/>
                <a:gd name="T21" fmla="*/ 647 h 883"/>
                <a:gd name="T22" fmla="*/ 75 w 1346"/>
                <a:gd name="T23" fmla="*/ 698 h 883"/>
                <a:gd name="T24" fmla="*/ 125 w 1346"/>
                <a:gd name="T25" fmla="*/ 744 h 883"/>
                <a:gd name="T26" fmla="*/ 184 w 1346"/>
                <a:gd name="T27" fmla="*/ 784 h 883"/>
                <a:gd name="T28" fmla="*/ 250 w 1346"/>
                <a:gd name="T29" fmla="*/ 817 h 883"/>
                <a:gd name="T30" fmla="*/ 320 w 1346"/>
                <a:gd name="T31" fmla="*/ 845 h 883"/>
                <a:gd name="T32" fmla="*/ 397 w 1346"/>
                <a:gd name="T33" fmla="*/ 865 h 883"/>
                <a:gd name="T34" fmla="*/ 473 w 1346"/>
                <a:gd name="T35" fmla="*/ 878 h 883"/>
                <a:gd name="T36" fmla="*/ 551 w 1346"/>
                <a:gd name="T37" fmla="*/ 883 h 883"/>
                <a:gd name="T38" fmla="*/ 627 w 1346"/>
                <a:gd name="T39" fmla="*/ 881 h 883"/>
                <a:gd name="T40" fmla="*/ 700 w 1346"/>
                <a:gd name="T41" fmla="*/ 873 h 883"/>
                <a:gd name="T42" fmla="*/ 780 w 1346"/>
                <a:gd name="T43" fmla="*/ 853 h 883"/>
                <a:gd name="T44" fmla="*/ 866 w 1346"/>
                <a:gd name="T45" fmla="*/ 827 h 883"/>
                <a:gd name="T46" fmla="*/ 945 w 1346"/>
                <a:gd name="T47" fmla="*/ 799 h 883"/>
                <a:gd name="T48" fmla="*/ 1015 w 1346"/>
                <a:gd name="T49" fmla="*/ 769 h 883"/>
                <a:gd name="T50" fmla="*/ 1078 w 1346"/>
                <a:gd name="T51" fmla="*/ 737 h 883"/>
                <a:gd name="T52" fmla="*/ 1134 w 1346"/>
                <a:gd name="T53" fmla="*/ 703 h 883"/>
                <a:gd name="T54" fmla="*/ 1183 w 1346"/>
                <a:gd name="T55" fmla="*/ 669 h 883"/>
                <a:gd name="T56" fmla="*/ 1225 w 1346"/>
                <a:gd name="T57" fmla="*/ 632 h 883"/>
                <a:gd name="T58" fmla="*/ 1260 w 1346"/>
                <a:gd name="T59" fmla="*/ 595 h 883"/>
                <a:gd name="T60" fmla="*/ 1290 w 1346"/>
                <a:gd name="T61" fmla="*/ 556 h 883"/>
                <a:gd name="T62" fmla="*/ 1312 w 1346"/>
                <a:gd name="T63" fmla="*/ 516 h 883"/>
                <a:gd name="T64" fmla="*/ 1329 w 1346"/>
                <a:gd name="T65" fmla="*/ 475 h 883"/>
                <a:gd name="T66" fmla="*/ 1340 w 1346"/>
                <a:gd name="T67" fmla="*/ 433 h 883"/>
                <a:gd name="T68" fmla="*/ 1346 w 1346"/>
                <a:gd name="T69" fmla="*/ 392 h 883"/>
                <a:gd name="T70" fmla="*/ 1346 w 1346"/>
                <a:gd name="T71" fmla="*/ 350 h 883"/>
                <a:gd name="T72" fmla="*/ 1342 w 1346"/>
                <a:gd name="T73" fmla="*/ 307 h 883"/>
                <a:gd name="T74" fmla="*/ 1332 w 1346"/>
                <a:gd name="T75" fmla="*/ 265 h 883"/>
                <a:gd name="T76" fmla="*/ 1319 w 1346"/>
                <a:gd name="T77" fmla="*/ 225 h 883"/>
                <a:gd name="T78" fmla="*/ 1302 w 1346"/>
                <a:gd name="T79" fmla="*/ 188 h 883"/>
                <a:gd name="T80" fmla="*/ 1282 w 1346"/>
                <a:gd name="T81" fmla="*/ 153 h 883"/>
                <a:gd name="T82" fmla="*/ 1257 w 1346"/>
                <a:gd name="T83" fmla="*/ 122 h 883"/>
                <a:gd name="T84" fmla="*/ 1230 w 1346"/>
                <a:gd name="T85" fmla="*/ 94 h 883"/>
                <a:gd name="T86" fmla="*/ 1199 w 1346"/>
                <a:gd name="T87" fmla="*/ 68 h 883"/>
                <a:gd name="T88" fmla="*/ 1166 w 1346"/>
                <a:gd name="T89" fmla="*/ 47 h 883"/>
                <a:gd name="T90" fmla="*/ 1131 w 1346"/>
                <a:gd name="T91" fmla="*/ 29 h 883"/>
                <a:gd name="T92" fmla="*/ 1093 w 1346"/>
                <a:gd name="T93" fmla="*/ 15 h 883"/>
                <a:gd name="T94" fmla="*/ 1054 w 1346"/>
                <a:gd name="T95" fmla="*/ 6 h 883"/>
                <a:gd name="T96" fmla="*/ 1012 w 1346"/>
                <a:gd name="T97" fmla="*/ 1 h 883"/>
                <a:gd name="T98" fmla="*/ 969 w 1346"/>
                <a:gd name="T99" fmla="*/ 0 h 883"/>
                <a:gd name="T100" fmla="*/ 925 w 1346"/>
                <a:gd name="T101" fmla="*/ 3 h 883"/>
                <a:gd name="T102" fmla="*/ 880 w 1346"/>
                <a:gd name="T103" fmla="*/ 13 h 883"/>
                <a:gd name="T104" fmla="*/ 833 w 1346"/>
                <a:gd name="T105" fmla="*/ 26 h 883"/>
                <a:gd name="T106" fmla="*/ 749 w 1346"/>
                <a:gd name="T107" fmla="*/ 42 h 883"/>
                <a:gd name="T108" fmla="*/ 622 w 1346"/>
                <a:gd name="T109" fmla="*/ 56 h 883"/>
                <a:gd name="T110" fmla="*/ 526 w 1346"/>
                <a:gd name="T111" fmla="*/ 68 h 883"/>
                <a:gd name="T112" fmla="*/ 462 w 1346"/>
                <a:gd name="T113" fmla="*/ 77 h 883"/>
                <a:gd name="T114" fmla="*/ 399 w 1346"/>
                <a:gd name="T115" fmla="*/ 92 h 883"/>
                <a:gd name="T116" fmla="*/ 339 w 1346"/>
                <a:gd name="T117" fmla="*/ 10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325 w 1343"/>
                <a:gd name="T1" fmla="*/ 33 h 665"/>
                <a:gd name="T2" fmla="*/ 1316 w 1343"/>
                <a:gd name="T3" fmla="*/ 21 h 665"/>
                <a:gd name="T4" fmla="*/ 1321 w 1343"/>
                <a:gd name="T5" fmla="*/ 85 h 665"/>
                <a:gd name="T6" fmla="*/ 1314 w 1343"/>
                <a:gd name="T7" fmla="*/ 147 h 665"/>
                <a:gd name="T8" fmla="*/ 1295 w 1343"/>
                <a:gd name="T9" fmla="*/ 208 h 665"/>
                <a:gd name="T10" fmla="*/ 1263 w 1343"/>
                <a:gd name="T11" fmla="*/ 268 h 665"/>
                <a:gd name="T12" fmla="*/ 1217 w 1343"/>
                <a:gd name="T13" fmla="*/ 326 h 665"/>
                <a:gd name="T14" fmla="*/ 1156 w 1343"/>
                <a:gd name="T15" fmla="*/ 381 h 665"/>
                <a:gd name="T16" fmla="*/ 1081 w 1343"/>
                <a:gd name="T17" fmla="*/ 433 h 665"/>
                <a:gd name="T18" fmla="*/ 989 w 1343"/>
                <a:gd name="T19" fmla="*/ 482 h 665"/>
                <a:gd name="T20" fmla="*/ 880 w 1343"/>
                <a:gd name="T21" fmla="*/ 526 h 665"/>
                <a:gd name="T22" fmla="*/ 754 w 1343"/>
                <a:gd name="T23" fmla="*/ 565 h 665"/>
                <a:gd name="T24" fmla="*/ 661 w 1343"/>
                <a:gd name="T25" fmla="*/ 588 h 665"/>
                <a:gd name="T26" fmla="*/ 586 w 1343"/>
                <a:gd name="T27" fmla="*/ 595 h 665"/>
                <a:gd name="T28" fmla="*/ 509 w 1343"/>
                <a:gd name="T29" fmla="*/ 595 h 665"/>
                <a:gd name="T30" fmla="*/ 429 w 1343"/>
                <a:gd name="T31" fmla="*/ 588 h 665"/>
                <a:gd name="T32" fmla="*/ 351 w 1343"/>
                <a:gd name="T33" fmla="*/ 572 h 665"/>
                <a:gd name="T34" fmla="*/ 275 w 1343"/>
                <a:gd name="T35" fmla="*/ 550 h 665"/>
                <a:gd name="T36" fmla="*/ 204 w 1343"/>
                <a:gd name="T37" fmla="*/ 520 h 665"/>
                <a:gd name="T38" fmla="*/ 139 w 1343"/>
                <a:gd name="T39" fmla="*/ 485 h 665"/>
                <a:gd name="T40" fmla="*/ 82 w 1343"/>
                <a:gd name="T41" fmla="*/ 443 h 665"/>
                <a:gd name="T42" fmla="*/ 36 w 1343"/>
                <a:gd name="T43" fmla="*/ 394 h 665"/>
                <a:gd name="T44" fmla="*/ 0 w 1343"/>
                <a:gd name="T45" fmla="*/ 339 h 665"/>
                <a:gd name="T46" fmla="*/ 22 w 1343"/>
                <a:gd name="T47" fmla="*/ 407 h 665"/>
                <a:gd name="T48" fmla="*/ 60 w 1343"/>
                <a:gd name="T49" fmla="*/ 467 h 665"/>
                <a:gd name="T50" fmla="*/ 115 w 1343"/>
                <a:gd name="T51" fmla="*/ 520 h 665"/>
                <a:gd name="T52" fmla="*/ 179 w 1343"/>
                <a:gd name="T53" fmla="*/ 565 h 665"/>
                <a:gd name="T54" fmla="*/ 255 w 1343"/>
                <a:gd name="T55" fmla="*/ 603 h 665"/>
                <a:gd name="T56" fmla="*/ 336 w 1343"/>
                <a:gd name="T57" fmla="*/ 631 h 665"/>
                <a:gd name="T58" fmla="*/ 422 w 1343"/>
                <a:gd name="T59" fmla="*/ 651 h 665"/>
                <a:gd name="T60" fmla="*/ 509 w 1343"/>
                <a:gd name="T61" fmla="*/ 663 h 665"/>
                <a:gd name="T62" fmla="*/ 595 w 1343"/>
                <a:gd name="T63" fmla="*/ 665 h 665"/>
                <a:gd name="T64" fmla="*/ 679 w 1343"/>
                <a:gd name="T65" fmla="*/ 657 h 665"/>
                <a:gd name="T66" fmla="*/ 777 w 1343"/>
                <a:gd name="T67" fmla="*/ 635 h 665"/>
                <a:gd name="T68" fmla="*/ 904 w 1343"/>
                <a:gd name="T69" fmla="*/ 595 h 665"/>
                <a:gd name="T70" fmla="*/ 1012 w 1343"/>
                <a:gd name="T71" fmla="*/ 551 h 665"/>
                <a:gd name="T72" fmla="*/ 1104 w 1343"/>
                <a:gd name="T73" fmla="*/ 503 h 665"/>
                <a:gd name="T74" fmla="*/ 1180 w 1343"/>
                <a:gd name="T75" fmla="*/ 451 h 665"/>
                <a:gd name="T76" fmla="*/ 1241 w 1343"/>
                <a:gd name="T77" fmla="*/ 396 h 665"/>
                <a:gd name="T78" fmla="*/ 1287 w 1343"/>
                <a:gd name="T79" fmla="*/ 338 h 665"/>
                <a:gd name="T80" fmla="*/ 1319 w 1343"/>
                <a:gd name="T81" fmla="*/ 278 h 665"/>
                <a:gd name="T82" fmla="*/ 1337 w 1343"/>
                <a:gd name="T83" fmla="*/ 215 h 665"/>
                <a:gd name="T84" fmla="*/ 1343 w 1343"/>
                <a:gd name="T85" fmla="*/ 153 h 665"/>
                <a:gd name="T86" fmla="*/ 1339 w 1343"/>
                <a:gd name="T87" fmla="*/ 89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7 w 1022"/>
                <a:gd name="T1" fmla="*/ 275 h 1494"/>
                <a:gd name="T2" fmla="*/ 5 w 1022"/>
                <a:gd name="T3" fmla="*/ 314 h 1494"/>
                <a:gd name="T4" fmla="*/ 0 w 1022"/>
                <a:gd name="T5" fmla="*/ 345 h 1494"/>
                <a:gd name="T6" fmla="*/ 1 w 1022"/>
                <a:gd name="T7" fmla="*/ 365 h 1494"/>
                <a:gd name="T8" fmla="*/ 6 w 1022"/>
                <a:gd name="T9" fmla="*/ 396 h 1494"/>
                <a:gd name="T10" fmla="*/ 20 w 1022"/>
                <a:gd name="T11" fmla="*/ 438 h 1494"/>
                <a:gd name="T12" fmla="*/ 44 w 1022"/>
                <a:gd name="T13" fmla="*/ 480 h 1494"/>
                <a:gd name="T14" fmla="*/ 77 w 1022"/>
                <a:gd name="T15" fmla="*/ 522 h 1494"/>
                <a:gd name="T16" fmla="*/ 119 w 1022"/>
                <a:gd name="T17" fmla="*/ 565 h 1494"/>
                <a:gd name="T18" fmla="*/ 164 w 1022"/>
                <a:gd name="T19" fmla="*/ 601 h 1494"/>
                <a:gd name="T20" fmla="*/ 250 w 1022"/>
                <a:gd name="T21" fmla="*/ 671 h 1494"/>
                <a:gd name="T22" fmla="*/ 370 w 1022"/>
                <a:gd name="T23" fmla="*/ 1366 h 1494"/>
                <a:gd name="T24" fmla="*/ 382 w 1022"/>
                <a:gd name="T25" fmla="*/ 1390 h 1494"/>
                <a:gd name="T26" fmla="*/ 398 w 1022"/>
                <a:gd name="T27" fmla="*/ 1412 h 1494"/>
                <a:gd name="T28" fmla="*/ 424 w 1022"/>
                <a:gd name="T29" fmla="*/ 1438 h 1494"/>
                <a:gd name="T30" fmla="*/ 460 w 1022"/>
                <a:gd name="T31" fmla="*/ 1463 h 1494"/>
                <a:gd name="T32" fmla="*/ 482 w 1022"/>
                <a:gd name="T33" fmla="*/ 1474 h 1494"/>
                <a:gd name="T34" fmla="*/ 508 w 1022"/>
                <a:gd name="T35" fmla="*/ 1483 h 1494"/>
                <a:gd name="T36" fmla="*/ 537 w 1022"/>
                <a:gd name="T37" fmla="*/ 1490 h 1494"/>
                <a:gd name="T38" fmla="*/ 570 w 1022"/>
                <a:gd name="T39" fmla="*/ 1493 h 1494"/>
                <a:gd name="T40" fmla="*/ 607 w 1022"/>
                <a:gd name="T41" fmla="*/ 1494 h 1494"/>
                <a:gd name="T42" fmla="*/ 647 w 1022"/>
                <a:gd name="T43" fmla="*/ 1492 h 1494"/>
                <a:gd name="T44" fmla="*/ 688 w 1022"/>
                <a:gd name="T45" fmla="*/ 1486 h 1494"/>
                <a:gd name="T46" fmla="*/ 726 w 1022"/>
                <a:gd name="T47" fmla="*/ 1478 h 1494"/>
                <a:gd name="T48" fmla="*/ 761 w 1022"/>
                <a:gd name="T49" fmla="*/ 1469 h 1494"/>
                <a:gd name="T50" fmla="*/ 793 w 1022"/>
                <a:gd name="T51" fmla="*/ 1457 h 1494"/>
                <a:gd name="T52" fmla="*/ 823 w 1022"/>
                <a:gd name="T53" fmla="*/ 1444 h 1494"/>
                <a:gd name="T54" fmla="*/ 850 w 1022"/>
                <a:gd name="T55" fmla="*/ 1430 h 1494"/>
                <a:gd name="T56" fmla="*/ 896 w 1022"/>
                <a:gd name="T57" fmla="*/ 1398 h 1494"/>
                <a:gd name="T58" fmla="*/ 930 w 1022"/>
                <a:gd name="T59" fmla="*/ 1364 h 1494"/>
                <a:gd name="T60" fmla="*/ 954 w 1022"/>
                <a:gd name="T61" fmla="*/ 1330 h 1494"/>
                <a:gd name="T62" fmla="*/ 970 w 1022"/>
                <a:gd name="T63" fmla="*/ 1297 h 1494"/>
                <a:gd name="T64" fmla="*/ 975 w 1022"/>
                <a:gd name="T65" fmla="*/ 1266 h 1494"/>
                <a:gd name="T66" fmla="*/ 910 w 1022"/>
                <a:gd name="T67" fmla="*/ 499 h 1494"/>
                <a:gd name="T68" fmla="*/ 954 w 1022"/>
                <a:gd name="T69" fmla="*/ 446 h 1494"/>
                <a:gd name="T70" fmla="*/ 980 w 1022"/>
                <a:gd name="T71" fmla="*/ 405 h 1494"/>
                <a:gd name="T72" fmla="*/ 996 w 1022"/>
                <a:gd name="T73" fmla="*/ 373 h 1494"/>
                <a:gd name="T74" fmla="*/ 1009 w 1022"/>
                <a:gd name="T75" fmla="*/ 339 h 1494"/>
                <a:gd name="T76" fmla="*/ 1017 w 1022"/>
                <a:gd name="T77" fmla="*/ 302 h 1494"/>
                <a:gd name="T78" fmla="*/ 1022 w 1022"/>
                <a:gd name="T79" fmla="*/ 264 h 1494"/>
                <a:gd name="T80" fmla="*/ 1019 w 1022"/>
                <a:gd name="T81" fmla="*/ 223 h 1494"/>
                <a:gd name="T82" fmla="*/ 1010 w 1022"/>
                <a:gd name="T83" fmla="*/ 182 h 1494"/>
                <a:gd name="T84" fmla="*/ 991 w 1022"/>
                <a:gd name="T85" fmla="*/ 139 h 1494"/>
                <a:gd name="T86" fmla="*/ 963 w 1022"/>
                <a:gd name="T87" fmla="*/ 97 h 1494"/>
                <a:gd name="T88" fmla="*/ 923 w 1022"/>
                <a:gd name="T89" fmla="*/ 53 h 1494"/>
                <a:gd name="T90" fmla="*/ 887 w 1022"/>
                <a:gd name="T91" fmla="*/ 25 h 1494"/>
                <a:gd name="T92" fmla="*/ 860 w 1022"/>
                <a:gd name="T93" fmla="*/ 13 h 1494"/>
                <a:gd name="T94" fmla="*/ 825 w 1022"/>
                <a:gd name="T95" fmla="*/ 6 h 1494"/>
                <a:gd name="T96" fmla="*/ 785 w 1022"/>
                <a:gd name="T97" fmla="*/ 2 h 1494"/>
                <a:gd name="T98" fmla="*/ 739 w 1022"/>
                <a:gd name="T99" fmla="*/ 0 h 1494"/>
                <a:gd name="T100" fmla="*/ 689 w 1022"/>
                <a:gd name="T101" fmla="*/ 3 h 1494"/>
                <a:gd name="T102" fmla="*/ 609 w 1022"/>
                <a:gd name="T103" fmla="*/ 11 h 1494"/>
                <a:gd name="T104" fmla="*/ 500 w 1022"/>
                <a:gd name="T105" fmla="*/ 29 h 1494"/>
                <a:gd name="T106" fmla="*/ 394 w 1022"/>
                <a:gd name="T107" fmla="*/ 51 h 1494"/>
                <a:gd name="T108" fmla="*/ 299 w 1022"/>
                <a:gd name="T109" fmla="*/ 76 h 1494"/>
                <a:gd name="T110" fmla="*/ 225 w 1022"/>
                <a:gd name="T111" fmla="*/ 102 h 1494"/>
                <a:gd name="T112" fmla="*/ 169 w 1022"/>
                <a:gd name="T113" fmla="*/ 128 h 1494"/>
                <a:gd name="T114" fmla="*/ 116 w 1022"/>
                <a:gd name="T115" fmla="*/ 162 h 1494"/>
                <a:gd name="T116" fmla="*/ 73 w 1022"/>
                <a:gd name="T117" fmla="*/ 197 h 1494"/>
                <a:gd name="T118" fmla="*/ 40 w 1022"/>
                <a:gd name="T119" fmla="*/ 236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728 w 900"/>
                <a:gd name="T1" fmla="*/ 1323 h 1385"/>
                <a:gd name="T2" fmla="*/ 691 w 900"/>
                <a:gd name="T3" fmla="*/ 1324 h 1385"/>
                <a:gd name="T4" fmla="*/ 655 w 900"/>
                <a:gd name="T5" fmla="*/ 1322 h 1385"/>
                <a:gd name="T6" fmla="*/ 625 w 900"/>
                <a:gd name="T7" fmla="*/ 1316 h 1385"/>
                <a:gd name="T8" fmla="*/ 598 w 900"/>
                <a:gd name="T9" fmla="*/ 1308 h 1385"/>
                <a:gd name="T10" fmla="*/ 573 w 900"/>
                <a:gd name="T11" fmla="*/ 1298 h 1385"/>
                <a:gd name="T12" fmla="*/ 543 w 900"/>
                <a:gd name="T13" fmla="*/ 1281 h 1385"/>
                <a:gd name="T14" fmla="*/ 513 w 900"/>
                <a:gd name="T15" fmla="*/ 1255 h 1385"/>
                <a:gd name="T16" fmla="*/ 491 w 900"/>
                <a:gd name="T17" fmla="*/ 1230 h 1385"/>
                <a:gd name="T18" fmla="*/ 475 w 900"/>
                <a:gd name="T19" fmla="*/ 1202 h 1385"/>
                <a:gd name="T20" fmla="*/ 373 w 900"/>
                <a:gd name="T21" fmla="*/ 516 h 1385"/>
                <a:gd name="T22" fmla="*/ 222 w 900"/>
                <a:gd name="T23" fmla="*/ 395 h 1385"/>
                <a:gd name="T24" fmla="*/ 179 w 900"/>
                <a:gd name="T25" fmla="*/ 352 h 1385"/>
                <a:gd name="T26" fmla="*/ 146 w 900"/>
                <a:gd name="T27" fmla="*/ 310 h 1385"/>
                <a:gd name="T28" fmla="*/ 123 w 900"/>
                <a:gd name="T29" fmla="*/ 267 h 1385"/>
                <a:gd name="T30" fmla="*/ 107 w 900"/>
                <a:gd name="T31" fmla="*/ 226 h 1385"/>
                <a:gd name="T32" fmla="*/ 103 w 900"/>
                <a:gd name="T33" fmla="*/ 194 h 1385"/>
                <a:gd name="T34" fmla="*/ 103 w 900"/>
                <a:gd name="T35" fmla="*/ 174 h 1385"/>
                <a:gd name="T36" fmla="*/ 106 w 900"/>
                <a:gd name="T37" fmla="*/ 144 h 1385"/>
                <a:gd name="T38" fmla="*/ 119 w 900"/>
                <a:gd name="T39" fmla="*/ 105 h 1385"/>
                <a:gd name="T40" fmla="*/ 137 w 900"/>
                <a:gd name="T41" fmla="*/ 74 h 1385"/>
                <a:gd name="T42" fmla="*/ 153 w 900"/>
                <a:gd name="T43" fmla="*/ 52 h 1385"/>
                <a:gd name="T44" fmla="*/ 172 w 900"/>
                <a:gd name="T45" fmla="*/ 30 h 1385"/>
                <a:gd name="T46" fmla="*/ 196 w 900"/>
                <a:gd name="T47" fmla="*/ 9 h 1385"/>
                <a:gd name="T48" fmla="*/ 203 w 900"/>
                <a:gd name="T49" fmla="*/ 2 h 1385"/>
                <a:gd name="T50" fmla="*/ 169 w 900"/>
                <a:gd name="T51" fmla="*/ 19 h 1385"/>
                <a:gd name="T52" fmla="*/ 116 w 900"/>
                <a:gd name="T53" fmla="*/ 53 h 1385"/>
                <a:gd name="T54" fmla="*/ 73 w 900"/>
                <a:gd name="T55" fmla="*/ 88 h 1385"/>
                <a:gd name="T56" fmla="*/ 40 w 900"/>
                <a:gd name="T57" fmla="*/ 127 h 1385"/>
                <a:gd name="T58" fmla="*/ 17 w 900"/>
                <a:gd name="T59" fmla="*/ 166 h 1385"/>
                <a:gd name="T60" fmla="*/ 5 w 900"/>
                <a:gd name="T61" fmla="*/ 205 h 1385"/>
                <a:gd name="T62" fmla="*/ 0 w 900"/>
                <a:gd name="T63" fmla="*/ 236 h 1385"/>
                <a:gd name="T64" fmla="*/ 1 w 900"/>
                <a:gd name="T65" fmla="*/ 256 h 1385"/>
                <a:gd name="T66" fmla="*/ 6 w 900"/>
                <a:gd name="T67" fmla="*/ 287 h 1385"/>
                <a:gd name="T68" fmla="*/ 20 w 900"/>
                <a:gd name="T69" fmla="*/ 329 h 1385"/>
                <a:gd name="T70" fmla="*/ 44 w 900"/>
                <a:gd name="T71" fmla="*/ 371 h 1385"/>
                <a:gd name="T72" fmla="*/ 77 w 900"/>
                <a:gd name="T73" fmla="*/ 413 h 1385"/>
                <a:gd name="T74" fmla="*/ 119 w 900"/>
                <a:gd name="T75" fmla="*/ 456 h 1385"/>
                <a:gd name="T76" fmla="*/ 164 w 900"/>
                <a:gd name="T77" fmla="*/ 492 h 1385"/>
                <a:gd name="T78" fmla="*/ 250 w 900"/>
                <a:gd name="T79" fmla="*/ 562 h 1385"/>
                <a:gd name="T80" fmla="*/ 370 w 900"/>
                <a:gd name="T81" fmla="*/ 1257 h 1385"/>
                <a:gd name="T82" fmla="*/ 382 w 900"/>
                <a:gd name="T83" fmla="*/ 1281 h 1385"/>
                <a:gd name="T84" fmla="*/ 398 w 900"/>
                <a:gd name="T85" fmla="*/ 1303 h 1385"/>
                <a:gd name="T86" fmla="*/ 424 w 900"/>
                <a:gd name="T87" fmla="*/ 1329 h 1385"/>
                <a:gd name="T88" fmla="*/ 460 w 900"/>
                <a:gd name="T89" fmla="*/ 1354 h 1385"/>
                <a:gd name="T90" fmla="*/ 482 w 900"/>
                <a:gd name="T91" fmla="*/ 1365 h 1385"/>
                <a:gd name="T92" fmla="*/ 508 w 900"/>
                <a:gd name="T93" fmla="*/ 1374 h 1385"/>
                <a:gd name="T94" fmla="*/ 537 w 900"/>
                <a:gd name="T95" fmla="*/ 1381 h 1385"/>
                <a:gd name="T96" fmla="*/ 570 w 900"/>
                <a:gd name="T97" fmla="*/ 1384 h 1385"/>
                <a:gd name="T98" fmla="*/ 607 w 900"/>
                <a:gd name="T99" fmla="*/ 1385 h 1385"/>
                <a:gd name="T100" fmla="*/ 647 w 900"/>
                <a:gd name="T101" fmla="*/ 1383 h 1385"/>
                <a:gd name="T102" fmla="*/ 689 w 900"/>
                <a:gd name="T103" fmla="*/ 1377 h 1385"/>
                <a:gd name="T104" fmla="*/ 728 w 900"/>
                <a:gd name="T105" fmla="*/ 1369 h 1385"/>
                <a:gd name="T106" fmla="*/ 765 w 900"/>
                <a:gd name="T107" fmla="*/ 1358 h 1385"/>
                <a:gd name="T108" fmla="*/ 798 w 900"/>
                <a:gd name="T109" fmla="*/ 1345 h 1385"/>
                <a:gd name="T110" fmla="*/ 827 w 900"/>
                <a:gd name="T111" fmla="*/ 1332 h 1385"/>
                <a:gd name="T112" fmla="*/ 854 w 900"/>
                <a:gd name="T113" fmla="*/ 1317 h 1385"/>
                <a:gd name="T114" fmla="*/ 900 w 900"/>
                <a:gd name="T115" fmla="*/ 1284 h 1385"/>
                <a:gd name="T116" fmla="*/ 867 w 900"/>
                <a:gd name="T117" fmla="*/ 1296 h 1385"/>
                <a:gd name="T118" fmla="*/ 831 w 900"/>
                <a:gd name="T119" fmla="*/ 1307 h 1385"/>
                <a:gd name="T120" fmla="*/ 792 w 900"/>
                <a:gd name="T121" fmla="*/ 1315 h 1385"/>
                <a:gd name="T122" fmla="*/ 749 w 900"/>
                <a:gd name="T123" fmla="*/ 1322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900 w 900"/>
                <a:gd name="T1" fmla="*/ 176 h 493"/>
                <a:gd name="T2" fmla="*/ 899 w 900"/>
                <a:gd name="T3" fmla="*/ 199 h 493"/>
                <a:gd name="T4" fmla="*/ 895 w 900"/>
                <a:gd name="T5" fmla="*/ 224 h 493"/>
                <a:gd name="T6" fmla="*/ 886 w 900"/>
                <a:gd name="T7" fmla="*/ 249 h 493"/>
                <a:gd name="T8" fmla="*/ 873 w 900"/>
                <a:gd name="T9" fmla="*/ 272 h 493"/>
                <a:gd name="T10" fmla="*/ 856 w 900"/>
                <a:gd name="T11" fmla="*/ 296 h 493"/>
                <a:gd name="T12" fmla="*/ 836 w 900"/>
                <a:gd name="T13" fmla="*/ 318 h 493"/>
                <a:gd name="T14" fmla="*/ 811 w 900"/>
                <a:gd name="T15" fmla="*/ 341 h 493"/>
                <a:gd name="T16" fmla="*/ 784 w 900"/>
                <a:gd name="T17" fmla="*/ 362 h 493"/>
                <a:gd name="T18" fmla="*/ 753 w 900"/>
                <a:gd name="T19" fmla="*/ 383 h 493"/>
                <a:gd name="T20" fmla="*/ 719 w 900"/>
                <a:gd name="T21" fmla="*/ 402 h 493"/>
                <a:gd name="T22" fmla="*/ 684 w 900"/>
                <a:gd name="T23" fmla="*/ 419 h 493"/>
                <a:gd name="T24" fmla="*/ 645 w 900"/>
                <a:gd name="T25" fmla="*/ 436 h 493"/>
                <a:gd name="T26" fmla="*/ 604 w 900"/>
                <a:gd name="T27" fmla="*/ 450 h 493"/>
                <a:gd name="T28" fmla="*/ 561 w 900"/>
                <a:gd name="T29" fmla="*/ 463 h 493"/>
                <a:gd name="T30" fmla="*/ 516 w 900"/>
                <a:gd name="T31" fmla="*/ 474 h 493"/>
                <a:gd name="T32" fmla="*/ 470 w 900"/>
                <a:gd name="T33" fmla="*/ 482 h 493"/>
                <a:gd name="T34" fmla="*/ 424 w 900"/>
                <a:gd name="T35" fmla="*/ 488 h 493"/>
                <a:gd name="T36" fmla="*/ 380 w 900"/>
                <a:gd name="T37" fmla="*/ 491 h 493"/>
                <a:gd name="T38" fmla="*/ 336 w 900"/>
                <a:gd name="T39" fmla="*/ 493 h 493"/>
                <a:gd name="T40" fmla="*/ 295 w 900"/>
                <a:gd name="T41" fmla="*/ 491 h 493"/>
                <a:gd name="T42" fmla="*/ 255 w 900"/>
                <a:gd name="T43" fmla="*/ 488 h 493"/>
                <a:gd name="T44" fmla="*/ 217 w 900"/>
                <a:gd name="T45" fmla="*/ 482 h 493"/>
                <a:gd name="T46" fmla="*/ 181 w 900"/>
                <a:gd name="T47" fmla="*/ 474 h 493"/>
                <a:gd name="T48" fmla="*/ 148 w 900"/>
                <a:gd name="T49" fmla="*/ 463 h 493"/>
                <a:gd name="T50" fmla="*/ 117 w 900"/>
                <a:gd name="T51" fmla="*/ 451 h 493"/>
                <a:gd name="T52" fmla="*/ 89 w 900"/>
                <a:gd name="T53" fmla="*/ 437 h 493"/>
                <a:gd name="T54" fmla="*/ 65 w 900"/>
                <a:gd name="T55" fmla="*/ 422 h 493"/>
                <a:gd name="T56" fmla="*/ 44 w 900"/>
                <a:gd name="T57" fmla="*/ 404 h 493"/>
                <a:gd name="T58" fmla="*/ 27 w 900"/>
                <a:gd name="T59" fmla="*/ 384 h 493"/>
                <a:gd name="T60" fmla="*/ 13 w 900"/>
                <a:gd name="T61" fmla="*/ 364 h 493"/>
                <a:gd name="T62" fmla="*/ 5 w 900"/>
                <a:gd name="T63" fmla="*/ 342 h 493"/>
                <a:gd name="T64" fmla="*/ 0 w 900"/>
                <a:gd name="T65" fmla="*/ 317 h 493"/>
                <a:gd name="T66" fmla="*/ 0 w 900"/>
                <a:gd name="T67" fmla="*/ 293 h 493"/>
                <a:gd name="T68" fmla="*/ 5 w 900"/>
                <a:gd name="T69" fmla="*/ 269 h 493"/>
                <a:gd name="T70" fmla="*/ 15 w 900"/>
                <a:gd name="T71" fmla="*/ 245 h 493"/>
                <a:gd name="T72" fmla="*/ 27 w 900"/>
                <a:gd name="T73" fmla="*/ 220 h 493"/>
                <a:gd name="T74" fmla="*/ 45 w 900"/>
                <a:gd name="T75" fmla="*/ 197 h 493"/>
                <a:gd name="T76" fmla="*/ 65 w 900"/>
                <a:gd name="T77" fmla="*/ 174 h 493"/>
                <a:gd name="T78" fmla="*/ 90 w 900"/>
                <a:gd name="T79" fmla="*/ 152 h 493"/>
                <a:gd name="T80" fmla="*/ 117 w 900"/>
                <a:gd name="T81" fmla="*/ 131 h 493"/>
                <a:gd name="T82" fmla="*/ 148 w 900"/>
                <a:gd name="T83" fmla="*/ 111 h 493"/>
                <a:gd name="T84" fmla="*/ 199 w 900"/>
                <a:gd name="T85" fmla="*/ 82 h 493"/>
                <a:gd name="T86" fmla="*/ 256 w 900"/>
                <a:gd name="T87" fmla="*/ 57 h 493"/>
                <a:gd name="T88" fmla="*/ 296 w 900"/>
                <a:gd name="T89" fmla="*/ 42 h 493"/>
                <a:gd name="T90" fmla="*/ 340 w 900"/>
                <a:gd name="T91" fmla="*/ 29 h 493"/>
                <a:gd name="T92" fmla="*/ 384 w 900"/>
                <a:gd name="T93" fmla="*/ 19 h 493"/>
                <a:gd name="T94" fmla="*/ 430 w 900"/>
                <a:gd name="T95" fmla="*/ 11 h 493"/>
                <a:gd name="T96" fmla="*/ 476 w 900"/>
                <a:gd name="T97" fmla="*/ 5 h 493"/>
                <a:gd name="T98" fmla="*/ 521 w 900"/>
                <a:gd name="T99" fmla="*/ 1 h 493"/>
                <a:gd name="T100" fmla="*/ 565 w 900"/>
                <a:gd name="T101" fmla="*/ 0 h 493"/>
                <a:gd name="T102" fmla="*/ 606 w 900"/>
                <a:gd name="T103" fmla="*/ 1 h 493"/>
                <a:gd name="T104" fmla="*/ 646 w 900"/>
                <a:gd name="T105" fmla="*/ 5 h 493"/>
                <a:gd name="T106" fmla="*/ 684 w 900"/>
                <a:gd name="T107" fmla="*/ 11 h 493"/>
                <a:gd name="T108" fmla="*/ 720 w 900"/>
                <a:gd name="T109" fmla="*/ 19 h 493"/>
                <a:gd name="T110" fmla="*/ 753 w 900"/>
                <a:gd name="T111" fmla="*/ 29 h 493"/>
                <a:gd name="T112" fmla="*/ 784 w 900"/>
                <a:gd name="T113" fmla="*/ 41 h 493"/>
                <a:gd name="T114" fmla="*/ 811 w 900"/>
                <a:gd name="T115" fmla="*/ 55 h 493"/>
                <a:gd name="T116" fmla="*/ 836 w 900"/>
                <a:gd name="T117" fmla="*/ 71 h 493"/>
                <a:gd name="T118" fmla="*/ 857 w 900"/>
                <a:gd name="T119" fmla="*/ 88 h 493"/>
                <a:gd name="T120" fmla="*/ 873 w 900"/>
                <a:gd name="T121" fmla="*/ 108 h 493"/>
                <a:gd name="T122" fmla="*/ 886 w 900"/>
                <a:gd name="T123" fmla="*/ 128 h 493"/>
                <a:gd name="T124" fmla="*/ 896 w 900"/>
                <a:gd name="T125" fmla="*/ 152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404 w 487"/>
                <a:gd name="T1" fmla="*/ 9 h 416"/>
                <a:gd name="T2" fmla="*/ 390 w 487"/>
                <a:gd name="T3" fmla="*/ 23 h 416"/>
                <a:gd name="T4" fmla="*/ 368 w 487"/>
                <a:gd name="T5" fmla="*/ 53 h 416"/>
                <a:gd name="T6" fmla="*/ 344 w 487"/>
                <a:gd name="T7" fmla="*/ 103 h 416"/>
                <a:gd name="T8" fmla="*/ 322 w 487"/>
                <a:gd name="T9" fmla="*/ 147 h 416"/>
                <a:gd name="T10" fmla="*/ 301 w 487"/>
                <a:gd name="T11" fmla="*/ 176 h 416"/>
                <a:gd name="T12" fmla="*/ 279 w 487"/>
                <a:gd name="T13" fmla="*/ 203 h 416"/>
                <a:gd name="T14" fmla="*/ 254 w 487"/>
                <a:gd name="T15" fmla="*/ 228 h 416"/>
                <a:gd name="T16" fmla="*/ 227 w 487"/>
                <a:gd name="T17" fmla="*/ 250 h 416"/>
                <a:gd name="T18" fmla="*/ 199 w 487"/>
                <a:gd name="T19" fmla="*/ 270 h 416"/>
                <a:gd name="T20" fmla="*/ 168 w 487"/>
                <a:gd name="T21" fmla="*/ 289 h 416"/>
                <a:gd name="T22" fmla="*/ 136 w 487"/>
                <a:gd name="T23" fmla="*/ 303 h 416"/>
                <a:gd name="T24" fmla="*/ 102 w 487"/>
                <a:gd name="T25" fmla="*/ 316 h 416"/>
                <a:gd name="T26" fmla="*/ 68 w 487"/>
                <a:gd name="T27" fmla="*/ 326 h 416"/>
                <a:gd name="T28" fmla="*/ 41 w 487"/>
                <a:gd name="T29" fmla="*/ 334 h 416"/>
                <a:gd name="T30" fmla="*/ 20 w 487"/>
                <a:gd name="T31" fmla="*/ 345 h 416"/>
                <a:gd name="T32" fmla="*/ 6 w 487"/>
                <a:gd name="T33" fmla="*/ 355 h 416"/>
                <a:gd name="T34" fmla="*/ 0 w 487"/>
                <a:gd name="T35" fmla="*/ 366 h 416"/>
                <a:gd name="T36" fmla="*/ 2 w 487"/>
                <a:gd name="T37" fmla="*/ 378 h 416"/>
                <a:gd name="T38" fmla="*/ 15 w 487"/>
                <a:gd name="T39" fmla="*/ 389 h 416"/>
                <a:gd name="T40" fmla="*/ 39 w 487"/>
                <a:gd name="T41" fmla="*/ 401 h 416"/>
                <a:gd name="T42" fmla="*/ 69 w 487"/>
                <a:gd name="T43" fmla="*/ 411 h 416"/>
                <a:gd name="T44" fmla="*/ 97 w 487"/>
                <a:gd name="T45" fmla="*/ 415 h 416"/>
                <a:gd name="T46" fmla="*/ 126 w 487"/>
                <a:gd name="T47" fmla="*/ 416 h 416"/>
                <a:gd name="T48" fmla="*/ 154 w 487"/>
                <a:gd name="T49" fmla="*/ 414 h 416"/>
                <a:gd name="T50" fmla="*/ 181 w 487"/>
                <a:gd name="T51" fmla="*/ 407 h 416"/>
                <a:gd name="T52" fmla="*/ 209 w 487"/>
                <a:gd name="T53" fmla="*/ 398 h 416"/>
                <a:gd name="T54" fmla="*/ 251 w 487"/>
                <a:gd name="T55" fmla="*/ 379 h 416"/>
                <a:gd name="T56" fmla="*/ 302 w 487"/>
                <a:gd name="T57" fmla="*/ 347 h 416"/>
                <a:gd name="T58" fmla="*/ 351 w 487"/>
                <a:gd name="T59" fmla="*/ 308 h 416"/>
                <a:gd name="T60" fmla="*/ 392 w 487"/>
                <a:gd name="T61" fmla="*/ 267 h 416"/>
                <a:gd name="T62" fmla="*/ 426 w 487"/>
                <a:gd name="T63" fmla="*/ 226 h 416"/>
                <a:gd name="T64" fmla="*/ 451 w 487"/>
                <a:gd name="T65" fmla="*/ 188 h 416"/>
                <a:gd name="T66" fmla="*/ 473 w 487"/>
                <a:gd name="T67" fmla="*/ 144 h 416"/>
                <a:gd name="T68" fmla="*/ 484 w 487"/>
                <a:gd name="T69" fmla="*/ 110 h 416"/>
                <a:gd name="T70" fmla="*/ 487 w 487"/>
                <a:gd name="T71" fmla="*/ 86 h 416"/>
                <a:gd name="T72" fmla="*/ 485 w 487"/>
                <a:gd name="T73" fmla="*/ 64 h 416"/>
                <a:gd name="T74" fmla="*/ 478 w 487"/>
                <a:gd name="T75" fmla="*/ 42 h 416"/>
                <a:gd name="T76" fmla="*/ 464 w 487"/>
                <a:gd name="T77" fmla="*/ 22 h 416"/>
                <a:gd name="T78" fmla="*/ 447 w 487"/>
                <a:gd name="T79" fmla="*/ 8 h 416"/>
                <a:gd name="T80" fmla="*/ 433 w 487"/>
                <a:gd name="T81" fmla="*/ 2 h 416"/>
                <a:gd name="T82" fmla="*/ 419 w 487"/>
                <a:gd name="T83" fmla="*/ 2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82 h 824"/>
                <a:gd name="T2" fmla="*/ 144 w 246"/>
                <a:gd name="T3" fmla="*/ 820 h 824"/>
                <a:gd name="T4" fmla="*/ 148 w 246"/>
                <a:gd name="T5" fmla="*/ 821 h 824"/>
                <a:gd name="T6" fmla="*/ 159 w 246"/>
                <a:gd name="T7" fmla="*/ 823 h 824"/>
                <a:gd name="T8" fmla="*/ 167 w 246"/>
                <a:gd name="T9" fmla="*/ 824 h 824"/>
                <a:gd name="T10" fmla="*/ 175 w 246"/>
                <a:gd name="T11" fmla="*/ 824 h 824"/>
                <a:gd name="T12" fmla="*/ 185 w 246"/>
                <a:gd name="T13" fmla="*/ 822 h 824"/>
                <a:gd name="T14" fmla="*/ 194 w 246"/>
                <a:gd name="T15" fmla="*/ 820 h 824"/>
                <a:gd name="T16" fmla="*/ 204 w 246"/>
                <a:gd name="T17" fmla="*/ 815 h 824"/>
                <a:gd name="T18" fmla="*/ 213 w 246"/>
                <a:gd name="T19" fmla="*/ 808 h 824"/>
                <a:gd name="T20" fmla="*/ 218 w 246"/>
                <a:gd name="T21" fmla="*/ 803 h 824"/>
                <a:gd name="T22" fmla="*/ 222 w 246"/>
                <a:gd name="T23" fmla="*/ 797 h 824"/>
                <a:gd name="T24" fmla="*/ 226 w 246"/>
                <a:gd name="T25" fmla="*/ 791 h 824"/>
                <a:gd name="T26" fmla="*/ 230 w 246"/>
                <a:gd name="T27" fmla="*/ 785 h 824"/>
                <a:gd name="T28" fmla="*/ 233 w 246"/>
                <a:gd name="T29" fmla="*/ 777 h 824"/>
                <a:gd name="T30" fmla="*/ 237 w 246"/>
                <a:gd name="T31" fmla="*/ 769 h 824"/>
                <a:gd name="T32" fmla="*/ 239 w 246"/>
                <a:gd name="T33" fmla="*/ 760 h 824"/>
                <a:gd name="T34" fmla="*/ 241 w 246"/>
                <a:gd name="T35" fmla="*/ 749 h 824"/>
                <a:gd name="T36" fmla="*/ 244 w 246"/>
                <a:gd name="T37" fmla="*/ 737 h 824"/>
                <a:gd name="T38" fmla="*/ 245 w 246"/>
                <a:gd name="T39" fmla="*/ 725 h 824"/>
                <a:gd name="T40" fmla="*/ 246 w 246"/>
                <a:gd name="T41" fmla="*/ 711 h 824"/>
                <a:gd name="T42" fmla="*/ 246 w 246"/>
                <a:gd name="T43" fmla="*/ 697 h 824"/>
                <a:gd name="T44" fmla="*/ 144 w 246"/>
                <a:gd name="T45" fmla="*/ 0 h 824"/>
                <a:gd name="T46" fmla="*/ 0 w 246"/>
                <a:gd name="T47" fmla="*/ 82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객체지향이란</a:t>
            </a:r>
            <a:r>
              <a:rPr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?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객체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메시지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클래스 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객체 지향의 장점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String </a:t>
            </a:r>
            <a:r>
              <a:rPr lang="ko-KR" altLang="en-US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클래스 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객체 지향 개념을 완벽하게 이해해야만  객체 지향 설계의 이점을 활용할 수 있다</a:t>
            </a:r>
            <a:r>
              <a:rPr lang="en-US" altLang="ko-KR"/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기초 변수와 참조 변수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1666875"/>
            <a:ext cx="68770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기초 변수와 참조 변수의 비교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075" y="1231900"/>
            <a:ext cx="6570663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300" y="3359150"/>
            <a:ext cx="676275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4"/>
          <p:cNvSpPr>
            <a:spLocks/>
          </p:cNvSpPr>
          <p:nvPr/>
        </p:nvSpPr>
        <p:spPr bwMode="auto">
          <a:xfrm>
            <a:off x="2214563" y="1885950"/>
            <a:ext cx="357187" cy="217488"/>
          </a:xfrm>
          <a:custGeom>
            <a:avLst/>
            <a:gdLst>
              <a:gd name="T0" fmla="*/ 316 w 581"/>
              <a:gd name="T1" fmla="*/ 0 h 302"/>
              <a:gd name="T2" fmla="*/ 106 w 581"/>
              <a:gd name="T3" fmla="*/ 46 h 302"/>
              <a:gd name="T4" fmla="*/ 0 w 581"/>
              <a:gd name="T5" fmla="*/ 211 h 302"/>
              <a:gd name="T6" fmla="*/ 110 w 581"/>
              <a:gd name="T7" fmla="*/ 302 h 302"/>
              <a:gd name="T8" fmla="*/ 371 w 581"/>
              <a:gd name="T9" fmla="*/ 298 h 302"/>
              <a:gd name="T10" fmla="*/ 554 w 581"/>
              <a:gd name="T11" fmla="*/ 188 h 302"/>
              <a:gd name="T12" fmla="*/ 581 w 581"/>
              <a:gd name="T13" fmla="*/ 78 h 302"/>
              <a:gd name="T14" fmla="*/ 316 w 581"/>
              <a:gd name="T15" fmla="*/ 0 h 3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81"/>
              <a:gd name="T25" fmla="*/ 0 h 302"/>
              <a:gd name="T26" fmla="*/ 581 w 581"/>
              <a:gd name="T27" fmla="*/ 302 h 3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81" h="302">
                <a:moveTo>
                  <a:pt x="316" y="0"/>
                </a:moveTo>
                <a:lnTo>
                  <a:pt x="106" y="46"/>
                </a:lnTo>
                <a:lnTo>
                  <a:pt x="0" y="211"/>
                </a:lnTo>
                <a:lnTo>
                  <a:pt x="110" y="302"/>
                </a:lnTo>
                <a:lnTo>
                  <a:pt x="371" y="298"/>
                </a:lnTo>
                <a:lnTo>
                  <a:pt x="554" y="188"/>
                </a:lnTo>
                <a:lnTo>
                  <a:pt x="581" y="78"/>
                </a:lnTo>
                <a:lnTo>
                  <a:pt x="316" y="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객체의 메소드의 호출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String</a:t>
            </a:r>
            <a:r>
              <a:rPr lang="ko-KR" altLang="en-US" smtClean="0"/>
              <a:t> </a:t>
            </a:r>
            <a:r>
              <a:rPr lang="en-US" altLang="ko-KR" smtClean="0"/>
              <a:t>s = </a:t>
            </a:r>
            <a:r>
              <a:rPr lang="en-US" altLang="ko-KR" smtClean="0">
                <a:solidFill>
                  <a:srgbClr val="0000FF"/>
                </a:solidFill>
              </a:rPr>
              <a:t>"Hello World!";</a:t>
            </a:r>
            <a:endParaRPr lang="en-US" altLang="ko-KR" smtClean="0"/>
          </a:p>
          <a:p>
            <a:pPr algn="just"/>
            <a:r>
              <a:rPr lang="en-US" altLang="ko-KR" b="1" smtClean="0">
                <a:solidFill>
                  <a:srgbClr val="7F0055"/>
                </a:solidFill>
              </a:rPr>
              <a:t>int</a:t>
            </a:r>
            <a:r>
              <a:rPr lang="en-US" altLang="ko-KR" smtClean="0"/>
              <a:t> size = s.length();	</a:t>
            </a:r>
            <a:r>
              <a:rPr lang="en-US" altLang="ko-KR" smtClean="0">
                <a:solidFill>
                  <a:srgbClr val="008000"/>
                </a:solidFill>
              </a:rPr>
              <a:t>// size</a:t>
            </a:r>
            <a:r>
              <a:rPr lang="ko-KR" altLang="en-US" smtClean="0">
                <a:solidFill>
                  <a:srgbClr val="008000"/>
                </a:solidFill>
              </a:rPr>
              <a:t>는 </a:t>
            </a:r>
            <a:r>
              <a:rPr lang="en-US" altLang="ko-KR" smtClean="0">
                <a:solidFill>
                  <a:srgbClr val="008000"/>
                </a:solidFill>
              </a:rPr>
              <a:t>12</a:t>
            </a:r>
            <a:r>
              <a:rPr lang="ko-KR" altLang="en-US" smtClean="0">
                <a:solidFill>
                  <a:srgbClr val="008000"/>
                </a:solidFill>
              </a:rPr>
              <a:t>가 된다</a:t>
            </a:r>
            <a:r>
              <a:rPr lang="en-US" altLang="ko-KR" smtClean="0">
                <a:solidFill>
                  <a:srgbClr val="008000"/>
                </a:solidFill>
              </a:rPr>
              <a:t>. </a:t>
            </a:r>
            <a:endParaRPr lang="en-US" altLang="ko-KR" smtClean="0"/>
          </a:p>
          <a:p>
            <a:endParaRPr lang="ko-KR" altLang="en-US" smtClean="0"/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6056313" y="3432175"/>
            <a:ext cx="1589087" cy="1616075"/>
            <a:chOff x="3208" y="1586"/>
            <a:chExt cx="1395" cy="1617"/>
          </a:xfrm>
        </p:grpSpPr>
        <p:sp>
          <p:nvSpPr>
            <p:cNvPr id="23560" name="Freeform 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1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2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3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4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5" name="Freeform 1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6" name="Freeform 1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7" name="Freeform 1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8" name="Freeform 1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9" name="Freeform 1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0" name="Freeform 1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1" name="Freeform 1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2" name="Freeform 1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3" name="Freeform 1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4" name="Freeform 2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5" name="Freeform 2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6" name="Freeform 2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7" name="Freeform 2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8" name="Freeform 2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9" name="Freeform 2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0" name="Freeform 2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1" name="Freeform 2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2" name="Freeform 2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3" name="Freeform 2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4" name="Freeform 3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5" name="Freeform 3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6" name="Freeform 3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7" name="Freeform 3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8" name="Freeform 3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9" name="Freeform 3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0" name="Freeform 3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1" name="Freeform 3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2" name="Freeform 3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58" name="Line 39"/>
          <p:cNvSpPr>
            <a:spLocks noChangeShapeType="1"/>
          </p:cNvSpPr>
          <p:nvPr/>
        </p:nvSpPr>
        <p:spPr bwMode="auto">
          <a:xfrm flipH="1" flipV="1">
            <a:off x="2460625" y="2024063"/>
            <a:ext cx="3627438" cy="1517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9" name="AutoShape 40"/>
          <p:cNvSpPr>
            <a:spLocks noChangeArrowheads="1"/>
          </p:cNvSpPr>
          <p:nvPr/>
        </p:nvSpPr>
        <p:spPr bwMode="auto">
          <a:xfrm>
            <a:off x="6457950" y="1482725"/>
            <a:ext cx="2209800" cy="1839913"/>
          </a:xfrm>
          <a:prstGeom prst="wedgeEllipseCallout">
            <a:avLst>
              <a:gd name="adj1" fmla="val -20472"/>
              <a:gd name="adj2" fmla="val 532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/>
              <a:t>.(</a:t>
            </a:r>
            <a:r>
              <a:rPr lang="ko-KR" altLang="en-US"/>
              <a:t>도트</a:t>
            </a:r>
            <a:r>
              <a:rPr lang="en-US" altLang="ko-KR"/>
              <a:t>) </a:t>
            </a:r>
            <a:r>
              <a:rPr lang="ko-KR" altLang="en-US"/>
              <a:t>연산자를 사용하여서 메소드를 호출합니다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String </a:t>
            </a:r>
            <a:r>
              <a:rPr lang="ko-KR" altLang="en-US" sz="3600" smtClean="0"/>
              <a:t>클래스의 메소드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1800" y="996950"/>
            <a:ext cx="6443663" cy="555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메소드 사용의 예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63" y="1195388"/>
            <a:ext cx="6280150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128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4337050"/>
            <a:ext cx="2613025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>
                <a:latin typeface="굴림" pitchFamily="50" charset="-127"/>
              </a:rPr>
              <a:t>1. </a:t>
            </a:r>
            <a:r>
              <a:rPr lang="ko-KR" altLang="en-US" smtClean="0">
                <a:latin typeface="굴림" pitchFamily="50" charset="-127"/>
              </a:rPr>
              <a:t>변수를 크게 두 가지로 나누면 </a:t>
            </a:r>
            <a:r>
              <a:rPr lang="en-US" altLang="ko-KR" smtClean="0">
                <a:latin typeface="굴림" pitchFamily="50" charset="-127"/>
              </a:rPr>
              <a:t>__________</a:t>
            </a:r>
            <a:r>
              <a:rPr lang="ko-KR" altLang="en-US" smtClean="0">
                <a:latin typeface="굴림" pitchFamily="50" charset="-127"/>
              </a:rPr>
              <a:t>변수와 </a:t>
            </a:r>
            <a:r>
              <a:rPr lang="en-US" altLang="ko-KR" smtClean="0">
                <a:latin typeface="굴림" pitchFamily="50" charset="-127"/>
              </a:rPr>
              <a:t>___________</a:t>
            </a:r>
            <a:r>
              <a:rPr lang="ko-KR" altLang="en-US" smtClean="0">
                <a:latin typeface="굴림" pitchFamily="50" charset="-127"/>
              </a:rPr>
              <a:t>변수로 분류할 수 있다</a:t>
            </a:r>
            <a:r>
              <a:rPr lang="en-US" altLang="ko-KR" smtClean="0">
                <a:latin typeface="굴림" pitchFamily="50" charset="-127"/>
              </a:rPr>
              <a:t>.</a:t>
            </a: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>
                <a:latin typeface="굴림" pitchFamily="50" charset="-127"/>
              </a:rPr>
              <a:t>2. </a:t>
            </a:r>
            <a:r>
              <a:rPr lang="ko-KR" altLang="en-US" smtClean="0">
                <a:latin typeface="굴림" pitchFamily="50" charset="-127"/>
              </a:rPr>
              <a:t>객체를 생성하는 키워드는 </a:t>
            </a:r>
            <a:r>
              <a:rPr lang="en-US" altLang="ko-KR" smtClean="0">
                <a:latin typeface="굴림" pitchFamily="50" charset="-127"/>
              </a:rPr>
              <a:t>___________</a:t>
            </a:r>
            <a:r>
              <a:rPr lang="ko-KR" altLang="en-US" smtClean="0">
                <a:latin typeface="굴림" pitchFamily="50" charset="-127"/>
              </a:rPr>
              <a:t>이다</a:t>
            </a:r>
            <a:r>
              <a:rPr lang="en-US" altLang="ko-KR" smtClean="0">
                <a:latin typeface="굴림" pitchFamily="50" charset="-127"/>
              </a:rPr>
              <a:t>.</a:t>
            </a: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>
                <a:latin typeface="굴림" pitchFamily="50" charset="-127"/>
              </a:rPr>
              <a:t>3. </a:t>
            </a:r>
            <a:r>
              <a:rPr lang="ko-KR" altLang="en-US" smtClean="0">
                <a:latin typeface="굴림" pitchFamily="50" charset="-127"/>
              </a:rPr>
              <a:t>문자열은 클래스 </a:t>
            </a:r>
            <a:r>
              <a:rPr lang="en-US" altLang="ko-KR" smtClean="0">
                <a:latin typeface="굴림" pitchFamily="50" charset="-127"/>
              </a:rPr>
              <a:t>___________</a:t>
            </a:r>
            <a:r>
              <a:rPr lang="ko-KR" altLang="en-US" smtClean="0">
                <a:latin typeface="굴림" pitchFamily="50" charset="-127"/>
              </a:rPr>
              <a:t>의 객체이다</a:t>
            </a:r>
            <a:r>
              <a:rPr lang="en-US" altLang="ko-KR" smtClean="0">
                <a:latin typeface="굴림" pitchFamily="50" charset="-127"/>
              </a:rPr>
              <a:t>. </a:t>
            </a: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>
                <a:latin typeface="굴림" pitchFamily="50" charset="-127"/>
              </a:rPr>
              <a:t>4. </a:t>
            </a:r>
            <a:r>
              <a:rPr lang="ko-KR" altLang="en-US" smtClean="0">
                <a:latin typeface="굴림" pitchFamily="50" charset="-127"/>
              </a:rPr>
              <a:t>문자열의 길이를 반환하는 메소드는 </a:t>
            </a:r>
            <a:r>
              <a:rPr lang="en-US" altLang="ko-KR" smtClean="0">
                <a:latin typeface="굴림" pitchFamily="50" charset="-127"/>
              </a:rPr>
              <a:t>_____________</a:t>
            </a:r>
            <a:r>
              <a:rPr lang="ko-KR" altLang="en-US" smtClean="0">
                <a:latin typeface="굴림" pitchFamily="50" charset="-127"/>
              </a:rPr>
              <a:t>이다</a:t>
            </a:r>
            <a:r>
              <a:rPr lang="en-US" altLang="ko-KR" smtClean="0">
                <a:latin typeface="굴림" pitchFamily="50" charset="-127"/>
              </a:rPr>
              <a:t>.</a:t>
            </a:r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>
                <a:latin typeface="굴림" pitchFamily="50" charset="-127"/>
              </a:rPr>
              <a:t>5. </a:t>
            </a:r>
            <a:r>
              <a:rPr lang="ko-KR" altLang="en-US" smtClean="0">
                <a:latin typeface="굴림" pitchFamily="50" charset="-127"/>
              </a:rPr>
              <a:t>변수 </a:t>
            </a:r>
            <a:r>
              <a:rPr lang="en-US" altLang="ko-KR" smtClean="0">
                <a:latin typeface="굴림" pitchFamily="50" charset="-127"/>
              </a:rPr>
              <a:t>i</a:t>
            </a:r>
            <a:r>
              <a:rPr lang="ko-KR" altLang="en-US" smtClean="0">
                <a:latin typeface="굴림" pitchFamily="50" charset="-127"/>
              </a:rPr>
              <a:t>의 값을 문자열로 변환하는 가장 간단한 방법은 </a:t>
            </a:r>
            <a:r>
              <a:rPr lang="en-US" altLang="ko-KR" smtClean="0">
                <a:latin typeface="굴림" pitchFamily="50" charset="-127"/>
              </a:rPr>
              <a:t>___ </a:t>
            </a:r>
            <a:r>
              <a:rPr lang="ko-KR" altLang="en-US" smtClean="0">
                <a:latin typeface="굴림" pitchFamily="50" charset="-127"/>
              </a:rPr>
              <a:t>연산자를 사용하는 것이다</a:t>
            </a:r>
            <a:r>
              <a:rPr lang="en-US" altLang="ko-KR" smtClean="0">
                <a:latin typeface="굴림" pitchFamily="50" charset="-127"/>
              </a:rPr>
              <a:t>.</a:t>
            </a:r>
            <a:endParaRPr lang="ko-KR" altLang="en-US" smtClean="0">
              <a:latin typeface="굴림" pitchFamily="50" charset="-127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662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랩퍼 클래스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기초 자료형을 객체로 포장하여 주는 클래스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663" y="1912938"/>
            <a:ext cx="68865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28675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객체 지향이란</a:t>
            </a:r>
            <a:r>
              <a:rPr lang="en-US" altLang="ko-KR" sz="360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실제 세계를 모델링하여 소프트웨어를 개발하는 방법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908175"/>
            <a:ext cx="65532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절차 지향과 객체 지향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8875" y="1196975"/>
            <a:ext cx="66960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algn="just">
              <a:buFont typeface="Symbol" pitchFamily="18" charset="2"/>
              <a:buAutoNum type="arabicPeriod"/>
            </a:pP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객체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지향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프로그래밍은</a:t>
            </a:r>
            <a:r>
              <a:rPr lang="ko-KR" altLang="en-US" smtClean="0"/>
              <a:t> </a:t>
            </a:r>
            <a:r>
              <a:rPr lang="en-US" altLang="ko-KR" smtClean="0"/>
              <a:t>________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들을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조합하여서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프로그램을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작성하는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기법이다</a:t>
            </a:r>
            <a:r>
              <a:rPr lang="en-US" altLang="ko-KR" smtClean="0"/>
              <a:t>.</a:t>
            </a:r>
          </a:p>
          <a:p>
            <a:pPr marL="381000" indent="-381000" algn="just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 algn="just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객체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지향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프로그래밍의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시작은</a:t>
            </a:r>
            <a:r>
              <a:rPr lang="ko-KR" altLang="en-US" smtClean="0"/>
              <a:t> </a:t>
            </a:r>
            <a:r>
              <a:rPr lang="en-US" altLang="ko-KR" smtClean="0"/>
              <a:t>__________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년대에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개발된</a:t>
            </a:r>
            <a:r>
              <a:rPr lang="ko-KR" altLang="en-US" smtClean="0"/>
              <a:t> </a:t>
            </a:r>
            <a:r>
              <a:rPr lang="en-US" altLang="ko-KR" smtClean="0"/>
              <a:t>________</a:t>
            </a:r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언어이다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객체란</a:t>
            </a:r>
            <a:r>
              <a:rPr lang="en-US" altLang="ko-KR" sz="3600" smtClean="0"/>
              <a:t>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r>
              <a:rPr lang="en-US" altLang="ko-KR" smtClean="0"/>
              <a:t>(Object)</a:t>
            </a:r>
            <a:r>
              <a:rPr lang="ko-KR" altLang="en-US" smtClean="0"/>
              <a:t>는 상태와 동작을 가지고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객체의 상태</a:t>
            </a:r>
            <a:r>
              <a:rPr lang="en-US" altLang="ko-KR" smtClean="0"/>
              <a:t>(state)</a:t>
            </a:r>
            <a:r>
              <a:rPr lang="ko-KR" altLang="en-US" smtClean="0"/>
              <a:t>는 객체의 특징값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객체의 동작</a:t>
            </a:r>
            <a:r>
              <a:rPr lang="en-US" altLang="ko-KR" smtClean="0"/>
              <a:t>(behavior) </a:t>
            </a:r>
            <a:r>
              <a:rPr lang="ko-KR" altLang="en-US" smtClean="0"/>
              <a:t>또는 행동은 객체가 취할 수 있는 동작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638" y="2603500"/>
            <a:ext cx="51054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5386388" y="3586163"/>
            <a:ext cx="795337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9800km</a:t>
            </a:r>
            <a:endParaRPr lang="ko-KR" altLang="en-US" sz="1400">
              <a:solidFill>
                <a:schemeClr val="tx2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6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8" y="1503363"/>
            <a:ext cx="8388350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메시지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소프트웨어 객체는 메시지</a:t>
            </a:r>
            <a:r>
              <a:rPr lang="en-US" altLang="ko-KR" smtClean="0"/>
              <a:t>(message)</a:t>
            </a:r>
            <a:r>
              <a:rPr lang="ko-KR" altLang="en-US" smtClean="0"/>
              <a:t>를 통해 다른 소프트웨어 객체와 통신하고 서로 상호 작용한다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2288" y="1905000"/>
            <a:ext cx="5199062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algn="just">
              <a:buFont typeface="Symbol" pitchFamily="18" charset="2"/>
              <a:buAutoNum type="arabicPeriod"/>
            </a:pPr>
            <a:r>
              <a:rPr lang="ko-KR" altLang="ko-KR" smtClean="0">
                <a:latin typeface="굴림" pitchFamily="50" charset="-127"/>
              </a:rPr>
              <a:t>객체들은 ________전달을 통해서 서로 간에 상호 작용을 한다. </a:t>
            </a:r>
            <a:endParaRPr lang="ko-KR" altLang="en-US" smtClean="0">
              <a:latin typeface="굴림" pitchFamily="50" charset="-127"/>
            </a:endParaRPr>
          </a:p>
          <a:p>
            <a:pPr marL="381000" indent="-381000" algn="just">
              <a:buFont typeface="Symbol" pitchFamily="18" charset="2"/>
              <a:buAutoNum type="arabicPeriod"/>
            </a:pPr>
            <a:endParaRPr lang="ko-KR" altLang="ko-KR" smtClean="0"/>
          </a:p>
          <a:p>
            <a:pPr marL="381000" indent="-381000" algn="just">
              <a:buFont typeface="Symbol" pitchFamily="18" charset="2"/>
              <a:buAutoNum type="arabicPeriod"/>
            </a:pPr>
            <a:r>
              <a:rPr lang="ko-KR" altLang="ko-KR" smtClean="0">
                <a:latin typeface="굴림" pitchFamily="50" charset="-127"/>
              </a:rPr>
              <a:t>자동차 객체에서 생각할 수 있는 메시지와 매개 변수에 대하여 나열하여 보라. </a:t>
            </a:r>
            <a:endParaRPr lang="ko-KR" altLang="en-US" smtClean="0">
              <a:latin typeface="굴림" pitchFamily="50" charset="-127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5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</TotalTime>
  <Words>465</Words>
  <Application>Microsoft Office PowerPoint</Application>
  <PresentationFormat>화면 슬라이드 쇼(4:3)</PresentationFormat>
  <Paragraphs>83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1_Crayons</vt:lpstr>
      <vt:lpstr>Java Programming  객체지향 소개</vt:lpstr>
      <vt:lpstr>이번 장에서 학습할 내용</vt:lpstr>
      <vt:lpstr>객체 지향이란?</vt:lpstr>
      <vt:lpstr>절차 지향과 객체 지향</vt:lpstr>
      <vt:lpstr>중간 점검 문제</vt:lpstr>
      <vt:lpstr>객체란?</vt:lpstr>
      <vt:lpstr>중간 점검 문제</vt:lpstr>
      <vt:lpstr>메시지</vt:lpstr>
      <vt:lpstr>중간 점검 문제</vt:lpstr>
      <vt:lpstr>클래스</vt:lpstr>
      <vt:lpstr>자동차 클래스</vt:lpstr>
      <vt:lpstr>소프트웨어 작성이 쉽다</vt:lpstr>
      <vt:lpstr>객체 지향의 장점</vt:lpstr>
      <vt:lpstr>코드의 재사용</vt:lpstr>
      <vt:lpstr>업그레이드가 쉽다.</vt:lpstr>
      <vt:lpstr>쉬운 디버깅</vt:lpstr>
      <vt:lpstr>중간 점검 문제</vt:lpstr>
      <vt:lpstr>문자열 객체</vt:lpstr>
      <vt:lpstr>클래스에서 객체를 생성하는 방법</vt:lpstr>
      <vt:lpstr>기초 변수와 참조 변수</vt:lpstr>
      <vt:lpstr>기초 변수와 참조 변수의 비교</vt:lpstr>
      <vt:lpstr>객체의 메소드의 호출</vt:lpstr>
      <vt:lpstr>String 클래스의 메소드</vt:lpstr>
      <vt:lpstr>메소드 사용의 예</vt:lpstr>
      <vt:lpstr>중간 점검 문제</vt:lpstr>
      <vt:lpstr>랩퍼 클래스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449</cp:revision>
  <dcterms:created xsi:type="dcterms:W3CDTF">2007-06-29T06:43:39Z</dcterms:created>
  <dcterms:modified xsi:type="dcterms:W3CDTF">2013-09-04T07:08:10Z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