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1"/>
  </p:notesMasterIdLst>
  <p:handoutMasterIdLst>
    <p:handoutMasterId r:id="rId52"/>
  </p:handoutMasterIdLst>
  <p:sldIdLst>
    <p:sldId id="632" r:id="rId2"/>
    <p:sldId id="633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35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12E22BC-2FA9-4162-BAF1-0AEE61072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5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32BA213-625E-4AA4-9CC6-BDA9064305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806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38047C7C-4517-4FD8-97A7-6D2C0B8C976B}" type="slidenum">
              <a:rPr lang="en-US" altLang="ko-KR" smtClean="0">
                <a:latin typeface="Arial" charset="0"/>
                <a:ea typeface="굴림" charset="-127"/>
              </a:rPr>
              <a:pPr defTabSz="987425"/>
              <a:t>1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1B05C27-958C-46C7-925E-1A468AEDC3AE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11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1192EA3-4A85-4263-8E55-0DE30CE6ED6E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12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9329B4E5-9168-4BA1-AFBB-64907BA501AF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13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7C8A7E8-F6B7-4E16-8B2E-ED245D7229CB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3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97F97A3-F1D3-4B32-9070-13F4614008E0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4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A03719-6602-4385-A365-6E819E48E5D3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5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F2E02E2-B754-4BEA-8137-B0E904B251C9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6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48F2165-7A48-4697-AF25-EE61574E3B93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7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A6EC5F1-C221-43D1-A6E8-F6A516B92F65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8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2D445A40-DB1F-472E-ACA3-A5991D0AF0C2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9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latin typeface="Times"/>
                <a:ea typeface="굴림" charset="-127"/>
              </a:rPr>
              <a:t>쓰레드는 표준 라이브러리에 클래스로 정의되어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ko-KR" altLang="en-US" smtClean="0">
                <a:latin typeface="Times"/>
                <a:ea typeface="굴림" charset="-127"/>
              </a:rPr>
              <a:t>사용을 위해선 먼저 객체를 생성시킨다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	Thread worker = new Thread();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 method</a:t>
            </a:r>
            <a:r>
              <a:rPr lang="ko-KR" altLang="en-US" smtClean="0">
                <a:latin typeface="Times"/>
                <a:ea typeface="굴림" charset="-127"/>
              </a:rPr>
              <a:t>는 실제로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의 동작이 정의된 부분이다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</a:t>
            </a:r>
            <a:r>
              <a:rPr lang="ko-KR" altLang="en-US" smtClean="0">
                <a:latin typeface="Times"/>
                <a:ea typeface="굴림" charset="-127"/>
              </a:rPr>
              <a:t>의 수행이 끝나면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는 끝난다</a:t>
            </a:r>
            <a:r>
              <a:rPr lang="en-US" altLang="ko-KR" smtClean="0">
                <a:latin typeface="Times"/>
                <a:ea typeface="굴림" charset="-127"/>
              </a:rPr>
              <a:t>. stop()</a:t>
            </a:r>
            <a:r>
              <a:rPr lang="ko-KR" altLang="en-US" smtClean="0">
                <a:latin typeface="Times"/>
                <a:ea typeface="굴림" charset="-127"/>
              </a:rPr>
              <a:t>을 사용해서 명시적으로 끝나게 할 수도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suspend()</a:t>
            </a:r>
            <a:r>
              <a:rPr lang="ko-KR" altLang="en-US" smtClean="0">
                <a:latin typeface="Times"/>
                <a:ea typeface="굴림" charset="-127"/>
              </a:rPr>
              <a:t>는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를 일시 중단 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13A5370-9E0B-4A36-BB38-451496772B0A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10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latin typeface="Times"/>
                <a:ea typeface="굴림" charset="-127"/>
              </a:rPr>
              <a:t>쓰레드는 표준 라이브러리에 클래스로 정의되어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ko-KR" altLang="en-US" smtClean="0">
                <a:latin typeface="Times"/>
                <a:ea typeface="굴림" charset="-127"/>
              </a:rPr>
              <a:t>사용을 위해선 먼저 객체를 생성시킨다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	Thread worker = new Thread();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 method</a:t>
            </a:r>
            <a:r>
              <a:rPr lang="ko-KR" altLang="en-US" smtClean="0">
                <a:latin typeface="Times"/>
                <a:ea typeface="굴림" charset="-127"/>
              </a:rPr>
              <a:t>는 실제로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의 동작이 정의된 부분이다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</a:t>
            </a:r>
            <a:r>
              <a:rPr lang="ko-KR" altLang="en-US" smtClean="0">
                <a:latin typeface="Times"/>
                <a:ea typeface="굴림" charset="-127"/>
              </a:rPr>
              <a:t>의 수행이 끝나면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는 끝난다</a:t>
            </a:r>
            <a:r>
              <a:rPr lang="en-US" altLang="ko-KR" smtClean="0">
                <a:latin typeface="Times"/>
                <a:ea typeface="굴림" charset="-127"/>
              </a:rPr>
              <a:t>. stop()</a:t>
            </a:r>
            <a:r>
              <a:rPr lang="ko-KR" altLang="en-US" smtClean="0">
                <a:latin typeface="Times"/>
                <a:ea typeface="굴림" charset="-127"/>
              </a:rPr>
              <a:t>을 사용해서 명시적으로 끝나게 할 수도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suspend()</a:t>
            </a:r>
            <a:r>
              <a:rPr lang="ko-KR" altLang="en-US" smtClean="0">
                <a:latin typeface="Times"/>
                <a:ea typeface="굴림" charset="-127"/>
              </a:rPr>
              <a:t>는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를 일시 중단 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DFE1E-09EA-4E7B-B395-6FE346D6CC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F11DE-9B94-43F1-B75D-C96101D96F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CCE74-D51F-4FCF-AACD-FEB82A475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EBA7B-93D3-4A02-A4B6-B9A2274485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D4287-81B3-4A85-B2F9-EBFAF9FA67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E1A6-5C27-4DE4-8497-55C73A5901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D06D8-A3D9-4634-808D-441683CC8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5772-1F04-4100-8255-C361280ECF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109D-77F9-43FE-B732-11B8B8C469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C1C30-954D-4F05-A7F4-D7310D698C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81235-6A08-4F68-A33C-8067AC8F00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F7995B8-2CCE-4385-8CDE-55A2FB9984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3600" dirty="0" smtClean="0"/>
              <a:t>thread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 생성 방법 </a:t>
            </a:r>
            <a:r>
              <a:rPr lang="en-US" altLang="ko-KR" smtClean="0"/>
              <a:t>- 1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838325"/>
            <a:ext cx="8153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14413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클래스를 </a:t>
            </a:r>
            <a:r>
              <a:rPr lang="en-US" altLang="ko-KR" smtClean="0"/>
              <a:t>extends</a:t>
            </a:r>
            <a:r>
              <a:rPr lang="ko-KR" altLang="en-US" smtClean="0"/>
              <a:t>하여 클래스 생성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640513" y="2020888"/>
            <a:ext cx="822325" cy="517525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Lucida Console" pitchFamily="49" charset="0"/>
              </a:rPr>
              <a:t>main</a:t>
            </a:r>
          </a:p>
          <a:p>
            <a:r>
              <a:rPr lang="en-US" altLang="ko-KR" sz="1400">
                <a:latin typeface="Lucida Console" pitchFamily="49" charset="0"/>
              </a:rPr>
              <a:t>thread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8100" y="1885950"/>
            <a:ext cx="1514475" cy="1103313"/>
          </a:xfrm>
          <a:prstGeom prst="wedgeRoundRectCallout">
            <a:avLst>
              <a:gd name="adj1" fmla="val 74528"/>
              <a:gd name="adj2" fmla="val 4856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>
                <a:latin typeface="Lucida Console" pitchFamily="49" charset="0"/>
              </a:rPr>
              <a:t>쓰레드 생성에 필요한 준비작업을 한 후 </a:t>
            </a:r>
            <a:r>
              <a:rPr lang="en-US" altLang="ko-KR" sz="1400">
                <a:latin typeface="Lucida Console" pitchFamily="49" charset="0"/>
              </a:rPr>
              <a:t>run()</a:t>
            </a:r>
            <a:r>
              <a:rPr lang="ko-KR" altLang="en-US" sz="1400">
                <a:latin typeface="Lucida Console" pitchFamily="49" charset="0"/>
              </a:rPr>
              <a:t>을 호출함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ThreadTest.java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090613"/>
            <a:ext cx="6237288" cy="5508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2317750"/>
            <a:ext cx="6705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rgbClr val="FF5555"/>
              </a:buClr>
              <a:buSzPct val="80000"/>
              <a:buFont typeface="Wingdings" pitchFamily="2" charset="2"/>
              <a:buChar char="n"/>
            </a:pPr>
            <a:r>
              <a:rPr lang="en-US" altLang="ko-KR" sz="2400">
                <a:solidFill>
                  <a:srgbClr val="CC0000"/>
                </a:solidFill>
              </a:rPr>
              <a:t>Thread</a:t>
            </a:r>
            <a:r>
              <a:rPr lang="ko-KR" altLang="en-US" sz="2400">
                <a:solidFill>
                  <a:srgbClr val="CC0000"/>
                </a:solidFill>
              </a:rPr>
              <a:t>클래스의 하위클래스가 될 수 없는 경우 </a:t>
            </a:r>
            <a:r>
              <a:rPr lang="en-US" altLang="ko-KR" sz="2400">
                <a:solidFill>
                  <a:srgbClr val="CC0000"/>
                </a:solidFill>
              </a:rPr>
              <a:t>Runnable</a:t>
            </a:r>
            <a:r>
              <a:rPr lang="ko-KR" altLang="en-US" sz="2400">
                <a:solidFill>
                  <a:srgbClr val="CC0000"/>
                </a:solidFill>
              </a:rPr>
              <a:t>인터페이스를 사용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21338" y="2706688"/>
            <a:ext cx="822325" cy="517525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Lucida Console" pitchFamily="49" charset="0"/>
              </a:rPr>
              <a:t>main</a:t>
            </a:r>
          </a:p>
          <a:p>
            <a:r>
              <a:rPr lang="en-US" altLang="ko-KR" sz="1400">
                <a:latin typeface="Lucida Console" pitchFamily="49" charset="0"/>
              </a:rPr>
              <a:t>thread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 생성 방법 </a:t>
            </a:r>
            <a:r>
              <a:rPr lang="en-US" altLang="ko-KR" smtClean="0">
                <a:latin typeface="Arial" charset="0"/>
              </a:rPr>
              <a:t>–</a:t>
            </a:r>
            <a:r>
              <a:rPr lang="en-US" altLang="ko-KR" smtClean="0"/>
              <a:t> 2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725" y="1173163"/>
            <a:ext cx="6607175" cy="54435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실습 예제 </a:t>
            </a:r>
            <a:r>
              <a:rPr lang="en-US" altLang="ko-KR" sz="2400" smtClean="0"/>
              <a:t>: RunnableTest.java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스레드란</a:t>
            </a:r>
            <a:r>
              <a:rPr lang="en-US" altLang="ko-KR" sz="3600" smtClean="0"/>
              <a:t>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다중 스레딩</a:t>
            </a:r>
            <a:r>
              <a:rPr lang="en-US" altLang="ko-KR" smtClean="0"/>
              <a:t>(multi-threading)</a:t>
            </a:r>
            <a:r>
              <a:rPr lang="ko-KR" altLang="en-US" smtClean="0"/>
              <a:t>은 하나의 프로그램이 동시에 여러 가지 작업을 할 수 있도록 하는 것</a:t>
            </a:r>
          </a:p>
          <a:p>
            <a:r>
              <a:rPr lang="ko-KR" altLang="en-US" smtClean="0"/>
              <a:t>각각의 작업은 스레드</a:t>
            </a:r>
            <a:r>
              <a:rPr lang="en-US" altLang="ko-KR" smtClean="0"/>
              <a:t>(thread)</a:t>
            </a:r>
            <a:r>
              <a:rPr lang="ko-KR" altLang="en-US" smtClean="0"/>
              <a:t>라고 불린다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66988" y="2468563"/>
            <a:ext cx="37084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멀티스레드를 사용하는 이유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웹 브라우저에서 웹 페이지를 보면서 동시에 파일을 다운로드할 수 있도록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워드 프로세서에서 문서를 편집하면서 동시에 인쇄한다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게임 프로그램에서는 응답성을 높이기 위하여 많은 스레드를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GUI</a:t>
            </a:r>
            <a:r>
              <a:rPr lang="ko-KR" altLang="en-US" smtClean="0"/>
              <a:t>에서는 마우스와 키보드 입력을 다른 스레드를 생성하여 처리한다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스레드와 프로세스의 결정적인 차이점은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스레드를 사용해야만 하는 프로그램을 생각하여 보자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다중 스레딩에서 발생할 수 있는 문제에는 어떤 것들이 있을까</a:t>
            </a:r>
            <a:r>
              <a:rPr lang="en-US" altLang="ko-KR" smtClean="0"/>
              <a:t>? </a:t>
            </a:r>
            <a:r>
              <a:rPr lang="ko-KR" altLang="en-US" smtClean="0"/>
              <a:t>추측하여 보라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생성과 실행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스레드는 </a:t>
            </a:r>
            <a:r>
              <a:rPr lang="en-US" altLang="ko-KR" smtClean="0"/>
              <a:t>Thread </a:t>
            </a:r>
            <a:r>
              <a:rPr lang="ko-KR" altLang="en-US" smtClean="0"/>
              <a:t>클래스가 담당한다</a:t>
            </a:r>
            <a:r>
              <a:rPr lang="en-US" altLang="ko-KR" smtClean="0"/>
              <a:t>.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809750"/>
            <a:ext cx="843915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스레드를 생성하는 방법</a:t>
            </a:r>
          </a:p>
        </p:txBody>
      </p:sp>
      <p:sp>
        <p:nvSpPr>
          <p:cNvPr id="19459" name="AutoShape 4"/>
          <p:cNvSpPr>
            <a:spLocks/>
          </p:cNvSpPr>
          <p:nvPr/>
        </p:nvSpPr>
        <p:spPr bwMode="auto">
          <a:xfrm>
            <a:off x="1893888" y="2176463"/>
            <a:ext cx="892175" cy="3070225"/>
          </a:xfrm>
          <a:prstGeom prst="leftBrace">
            <a:avLst>
              <a:gd name="adj1" fmla="val 286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2438" y="3416300"/>
            <a:ext cx="157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스레드 생성 방법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954338" y="1963738"/>
            <a:ext cx="393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Thread </a:t>
            </a:r>
            <a:r>
              <a:rPr lang="ko-KR" altLang="en-US">
                <a:latin typeface="Trebuchet MS" pitchFamily="34" charset="0"/>
              </a:rPr>
              <a:t>클래스를 상속하는 방법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967038" y="5016500"/>
            <a:ext cx="456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Runnable </a:t>
            </a:r>
            <a:r>
              <a:rPr lang="ko-KR" altLang="en-US">
                <a:latin typeface="Trebuchet MS" pitchFamily="34" charset="0"/>
              </a:rPr>
              <a:t>인터페이스를 구현하는 방법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Thread </a:t>
            </a:r>
            <a:r>
              <a:rPr lang="ko-KR" altLang="en-US" sz="3600" smtClean="0"/>
              <a:t>클래스를 상속하는 방법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63" y="1262063"/>
            <a:ext cx="7053262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2957513"/>
            <a:ext cx="7123113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개요</a:t>
            </a:r>
            <a:endParaRPr lang="en-US" altLang="ko-KR">
              <a:solidFill>
                <a:schemeClr val="tx2"/>
              </a:solidFill>
              <a:latin typeface="굴림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생성과 실행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 상태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스케줄링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스레드간의 조정</a:t>
            </a: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스레드는 동시에 여러 개의 프로그램을 실행하는 효과를 냅니다</a:t>
            </a:r>
            <a:r>
              <a:rPr lang="en-US" altLang="ko-KR"/>
              <a:t>.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Runnable </a:t>
            </a:r>
            <a:r>
              <a:rPr lang="ko-KR" altLang="en-US" sz="3200" smtClean="0"/>
              <a:t>인터페이스를 구현하는 방법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" y="1330325"/>
            <a:ext cx="8991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 descr="MCj025260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6313" y="3738563"/>
            <a:ext cx="1738312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 descr="MCj043492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366395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Freeform 7"/>
          <p:cNvSpPr>
            <a:spLocks/>
          </p:cNvSpPr>
          <p:nvPr/>
        </p:nvSpPr>
        <p:spPr bwMode="auto">
          <a:xfrm>
            <a:off x="3033713" y="3438525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  <a:gd name="T6" fmla="*/ 0 60000 65536"/>
              <a:gd name="T7" fmla="*/ 0 60000 65536"/>
              <a:gd name="T8" fmla="*/ 0 60000 65536"/>
              <a:gd name="T9" fmla="*/ 0 w 1225"/>
              <a:gd name="T10" fmla="*/ 0 h 463"/>
              <a:gd name="T11" fmla="*/ 1225 w 1225"/>
              <a:gd name="T12" fmla="*/ 463 h 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128838" y="5668963"/>
            <a:ext cx="192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</a:rPr>
              <a:t>Thread </a:t>
            </a:r>
            <a:r>
              <a:rPr lang="ko-KR" altLang="en-US" sz="1600">
                <a:latin typeface="Trebuchet MS" pitchFamily="34" charset="0"/>
              </a:rPr>
              <a:t>객체 </a:t>
            </a:r>
            <a:r>
              <a:rPr lang="en-US" altLang="ko-KR" sz="1600">
                <a:latin typeface="Trebuchet MS" pitchFamily="34" charset="0"/>
              </a:rPr>
              <a:t>= </a:t>
            </a:r>
            <a:r>
              <a:rPr lang="ko-KR" altLang="en-US" sz="1600">
                <a:latin typeface="Trebuchet MS" pitchFamily="34" charset="0"/>
              </a:rPr>
              <a:t>일꾼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4994275" y="5614988"/>
            <a:ext cx="280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</a:rPr>
              <a:t>Runnable </a:t>
            </a:r>
            <a:r>
              <a:rPr lang="ko-KR" altLang="en-US" sz="1600">
                <a:latin typeface="Trebuchet MS" pitchFamily="34" charset="0"/>
              </a:rPr>
              <a:t>객체 </a:t>
            </a:r>
            <a:r>
              <a:rPr lang="en-US" altLang="ko-KR" sz="1600">
                <a:latin typeface="Trebuchet MS" pitchFamily="34" charset="0"/>
              </a:rPr>
              <a:t>= </a:t>
            </a:r>
            <a:r>
              <a:rPr lang="ko-KR" altLang="en-US" sz="1600">
                <a:latin typeface="Trebuchet MS" pitchFamily="34" charset="0"/>
              </a:rPr>
              <a:t>작업의 내용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Runnable </a:t>
            </a:r>
            <a:r>
              <a:rPr lang="ko-KR" altLang="en-US" sz="3200" smtClean="0"/>
              <a:t>인터페이스를 구현하는 방법</a:t>
            </a:r>
          </a:p>
        </p:txBody>
      </p:sp>
      <p:pic>
        <p:nvPicPr>
          <p:cNvPr id="2253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188" y="1176338"/>
            <a:ext cx="7824787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어떤 방법이 좋은가</a:t>
            </a:r>
            <a:r>
              <a:rPr lang="en-US" altLang="ko-KR" sz="3600" smtClean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자바에서 다중 상속이 불가능한 것을 감안한다면 </a:t>
            </a:r>
            <a:r>
              <a:rPr lang="en-US" altLang="ko-KR" smtClean="0"/>
              <a:t>Runnable </a:t>
            </a:r>
            <a:r>
              <a:rPr lang="ko-KR" altLang="en-US" smtClean="0"/>
              <a:t>인터페이스를 사용하는 것이 좋다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Runnable </a:t>
            </a:r>
            <a:r>
              <a:rPr lang="ko-KR" altLang="en-US" smtClean="0"/>
              <a:t>인터페이스를 사용하면 고수준의 스레드 관리 </a:t>
            </a:r>
            <a:r>
              <a:rPr lang="en-US" altLang="ko-KR" smtClean="0"/>
              <a:t>API</a:t>
            </a:r>
            <a:r>
              <a:rPr lang="ko-KR" altLang="en-US" smtClean="0"/>
              <a:t>도 사용할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pic>
        <p:nvPicPr>
          <p:cNvPr id="23556" name="Picture 6" descr="MCj04205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구현 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상속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763" y="936625"/>
            <a:ext cx="9153526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258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5800" y="1138238"/>
            <a:ext cx="1592263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19063"/>
            <a:ext cx="8043862" cy="66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1563" y="1444625"/>
            <a:ext cx="2992437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스레딩을 담당하는 클래스의 이름은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Thread</a:t>
            </a:r>
            <a:r>
              <a:rPr lang="ko-KR" altLang="en-US" smtClean="0"/>
              <a:t>를 상속받는 방법의 문제점은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2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상태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038" y="1677988"/>
            <a:ext cx="6753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 상태와 실행 가능 상태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생성 상태</a:t>
            </a:r>
          </a:p>
          <a:p>
            <a:pPr lvl="1"/>
            <a:r>
              <a:rPr lang="en-US" altLang="ko-KR" smtClean="0"/>
              <a:t>Thread </a:t>
            </a:r>
            <a:r>
              <a:rPr lang="ko-KR" altLang="en-US" smtClean="0"/>
              <a:t>클래스를 이용하여 새로운 스레드를 생성</a:t>
            </a:r>
          </a:p>
          <a:p>
            <a:pPr lvl="1"/>
            <a:r>
              <a:rPr lang="en-US" altLang="ko-KR" smtClean="0"/>
              <a:t>start()</a:t>
            </a:r>
            <a:r>
              <a:rPr lang="ko-KR" altLang="en-US" smtClean="0"/>
              <a:t>는 생성된 스레드를 시작</a:t>
            </a:r>
          </a:p>
          <a:p>
            <a:pPr lvl="1"/>
            <a:r>
              <a:rPr lang="en-US" altLang="ko-KR" smtClean="0"/>
              <a:t>stop()</a:t>
            </a:r>
            <a:r>
              <a:rPr lang="ko-KR" altLang="en-US" smtClean="0"/>
              <a:t>은 생성된 스레드를 멈추게 한다</a:t>
            </a:r>
            <a:r>
              <a:rPr lang="en-US" altLang="ko-KR" smtClean="0"/>
              <a:t>. 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실행 가능 상태</a:t>
            </a:r>
          </a:p>
          <a:p>
            <a:pPr lvl="1"/>
            <a:r>
              <a:rPr lang="ko-KR" altLang="en-US" smtClean="0"/>
              <a:t>스레드가 스케줄링 큐에 넣어지고 스케줄러에 의해 우선순위에 따라 실행</a:t>
            </a:r>
          </a:p>
        </p:txBody>
      </p:sp>
      <p:pic>
        <p:nvPicPr>
          <p:cNvPr id="28676" name="Picture 6" descr="MCj02908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실행 중지 상태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가능한 상태에서 다음의 이벤트가 발생하면 실행 중지 상태로 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스레드나 다른 스레드가 </a:t>
            </a:r>
            <a:r>
              <a:rPr lang="en-US" altLang="ko-KR" smtClean="0"/>
              <a:t>suspend()</a:t>
            </a:r>
            <a:r>
              <a:rPr lang="ko-KR" altLang="en-US" smtClean="0"/>
              <a:t>를 호출하는 경우</a:t>
            </a:r>
          </a:p>
          <a:p>
            <a:pPr lvl="1"/>
            <a:r>
              <a:rPr lang="ko-KR" altLang="en-US" smtClean="0"/>
              <a:t>스레드가 </a:t>
            </a:r>
            <a:r>
              <a:rPr lang="en-US" altLang="ko-KR" smtClean="0"/>
              <a:t>wait()</a:t>
            </a:r>
            <a:r>
              <a:rPr lang="ko-KR" altLang="en-US" smtClean="0"/>
              <a:t>를 호출하는 경우</a:t>
            </a:r>
          </a:p>
          <a:p>
            <a:pPr lvl="1"/>
            <a:r>
              <a:rPr lang="ko-KR" altLang="en-US" smtClean="0"/>
              <a:t>스레드가 </a:t>
            </a:r>
            <a:r>
              <a:rPr lang="en-US" altLang="ko-KR" smtClean="0"/>
              <a:t>sleep()</a:t>
            </a:r>
            <a:r>
              <a:rPr lang="ko-KR" altLang="en-US" smtClean="0"/>
              <a:t>을 호출하는 경우</a:t>
            </a:r>
          </a:p>
          <a:p>
            <a:pPr lvl="1"/>
            <a:r>
              <a:rPr lang="ko-KR" altLang="en-US" smtClean="0"/>
              <a:t>스레드가 입출력 작업을 하기 위해 대기하는 경우 </a:t>
            </a:r>
          </a:p>
        </p:txBody>
      </p:sp>
      <p:pic>
        <p:nvPicPr>
          <p:cNvPr id="29700" name="Picture 14" descr="MCj02175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7" descr="MCj04404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강제적인 종료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88" y="1335088"/>
            <a:ext cx="821372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6" descr="MCj019995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3986213"/>
            <a:ext cx="145891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7" descr="MCj044046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0688" y="4002088"/>
            <a:ext cx="1452562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1139825" y="3425825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1944688" y="3446463"/>
            <a:ext cx="3505200" cy="1074737"/>
          </a:xfrm>
          <a:custGeom>
            <a:avLst/>
            <a:gdLst>
              <a:gd name="T0" fmla="*/ 0 w 2208"/>
              <a:gd name="T1" fmla="*/ 0 h 677"/>
              <a:gd name="T2" fmla="*/ 361 w 2208"/>
              <a:gd name="T3" fmla="*/ 243 h 677"/>
              <a:gd name="T4" fmla="*/ 1673 w 2208"/>
              <a:gd name="T5" fmla="*/ 160 h 677"/>
              <a:gd name="T6" fmla="*/ 2208 w 2208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677"/>
              <a:gd name="T14" fmla="*/ 2208 w 2208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677">
                <a:moveTo>
                  <a:pt x="0" y="0"/>
                </a:moveTo>
                <a:cubicBezTo>
                  <a:pt x="41" y="108"/>
                  <a:pt x="82" y="216"/>
                  <a:pt x="361" y="243"/>
                </a:cubicBezTo>
                <a:cubicBezTo>
                  <a:pt x="640" y="270"/>
                  <a:pt x="1365" y="88"/>
                  <a:pt x="1673" y="160"/>
                </a:cubicBezTo>
                <a:cubicBezTo>
                  <a:pt x="1981" y="232"/>
                  <a:pt x="2094" y="454"/>
                  <a:pt x="2208" y="677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</a:t>
            </a:r>
            <a:r>
              <a:rPr lang="ko-KR" altLang="en-US" smtClean="0"/>
              <a:t>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100" smtClean="0"/>
              <a:t>process</a:t>
            </a:r>
          </a:p>
          <a:p>
            <a:pPr lvl="1" eaLnBrk="1" hangingPunct="1"/>
            <a:r>
              <a:rPr lang="ko-KR" altLang="en-US" sz="2100" smtClean="0"/>
              <a:t>수행중인 한 프로그램 </a:t>
            </a:r>
            <a:r>
              <a:rPr lang="en-US" altLang="ko-KR" sz="2100" smtClean="0"/>
              <a:t>= address space + </a:t>
            </a:r>
            <a:r>
              <a:rPr lang="ko-KR" altLang="en-US" sz="2100" smtClean="0"/>
              <a:t>사용하는 자원</a:t>
            </a:r>
          </a:p>
          <a:p>
            <a:pPr lvl="1" eaLnBrk="1" hangingPunct="1"/>
            <a:r>
              <a:rPr lang="ko-KR" altLang="en-US" sz="2100" smtClean="0"/>
              <a:t>한 프로세스의 수행은 순차적으로 실행됨</a:t>
            </a:r>
          </a:p>
          <a:p>
            <a:pPr lvl="1" eaLnBrk="1" hangingPunct="1"/>
            <a:r>
              <a:rPr lang="ko-KR" altLang="en-US" sz="2100" smtClean="0"/>
              <a:t>용어 </a:t>
            </a:r>
            <a:r>
              <a:rPr lang="en-US" altLang="ko-KR" sz="2100" smtClean="0"/>
              <a:t>: task, user program</a:t>
            </a:r>
          </a:p>
          <a:p>
            <a:pPr eaLnBrk="1" hangingPunct="1"/>
            <a:r>
              <a:rPr lang="en-US" altLang="ko-KR" sz="2300" smtClean="0"/>
              <a:t>process</a:t>
            </a:r>
            <a:r>
              <a:rPr lang="ko-KR" altLang="en-US" sz="2300" smtClean="0"/>
              <a:t>와 </a:t>
            </a:r>
            <a:r>
              <a:rPr lang="en-US" altLang="ko-KR" sz="2300" smtClean="0"/>
              <a:t>program</a:t>
            </a:r>
          </a:p>
          <a:p>
            <a:pPr lvl="1" eaLnBrk="1" hangingPunct="1"/>
            <a:r>
              <a:rPr lang="en-US" altLang="ko-KR" smtClean="0"/>
              <a:t>program : Passive entry(static)</a:t>
            </a:r>
          </a:p>
          <a:p>
            <a:pPr lvl="1" eaLnBrk="1" hangingPunct="1"/>
            <a:r>
              <a:rPr lang="en-US" altLang="ko-KR" smtClean="0"/>
              <a:t>process : Active entry(dynamic)</a:t>
            </a:r>
          </a:p>
          <a:p>
            <a:pPr lvl="2" eaLnBrk="1" hangingPunct="1"/>
            <a:r>
              <a:rPr lang="en-US" altLang="ko-KR" smtClean="0"/>
              <a:t>process = program + registers + stack + resources</a:t>
            </a:r>
          </a:p>
          <a:p>
            <a:pPr lvl="2" eaLnBrk="1" hangingPunct="1"/>
            <a:r>
              <a:rPr lang="ko-KR" altLang="en-US" smtClean="0"/>
              <a:t>구성요소</a:t>
            </a:r>
          </a:p>
          <a:p>
            <a:pPr lvl="3" eaLnBrk="1" hangingPunct="1"/>
            <a:r>
              <a:rPr lang="en-US" altLang="ko-KR" smtClean="0"/>
              <a:t>code</a:t>
            </a:r>
          </a:p>
          <a:p>
            <a:pPr lvl="3" eaLnBrk="1" hangingPunct="1"/>
            <a:r>
              <a:rPr lang="en-US" altLang="ko-KR" smtClean="0"/>
              <a:t>PC(program counter)</a:t>
            </a:r>
          </a:p>
          <a:p>
            <a:pPr lvl="3" eaLnBrk="1" hangingPunct="1"/>
            <a:r>
              <a:rPr lang="en-US" altLang="ko-KR" smtClean="0"/>
              <a:t>registers</a:t>
            </a:r>
          </a:p>
          <a:p>
            <a:pPr lvl="3" eaLnBrk="1" hangingPunct="1"/>
            <a:r>
              <a:rPr lang="en-US" altLang="ko-KR" smtClean="0"/>
              <a:t>data</a:t>
            </a:r>
          </a:p>
          <a:p>
            <a:pPr lvl="3" eaLnBrk="1" hangingPunct="1"/>
            <a:r>
              <a:rPr lang="en-US" altLang="ko-KR" smtClean="0"/>
              <a:t>stack</a:t>
            </a:r>
          </a:p>
          <a:p>
            <a:pPr lvl="3" eaLnBrk="1" hangingPunct="1"/>
            <a:r>
              <a:rPr lang="en-US" altLang="ko-KR" smtClean="0"/>
              <a:t>data section(image)</a:t>
            </a:r>
          </a:p>
          <a:p>
            <a:pPr lvl="3" eaLnBrk="1" hangingPunct="1"/>
            <a:r>
              <a:rPr lang="ko-KR" altLang="en-US" smtClean="0"/>
              <a:t>수행시 할당된 자원</a:t>
            </a:r>
            <a:r>
              <a:rPr lang="en-US" altLang="ko-KR" smtClean="0"/>
              <a:t>(memory, CPU, PCB)</a:t>
            </a:r>
            <a:endParaRPr lang="ko-KR" altLang="en-US" sz="1700" smtClean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Thread</a:t>
            </a:r>
            <a:r>
              <a:rPr lang="ko-KR" altLang="en-US" smtClean="0"/>
              <a:t>의 </a:t>
            </a:r>
            <a:r>
              <a:rPr lang="en-US" altLang="ko-KR" smtClean="0"/>
              <a:t>run() </a:t>
            </a:r>
            <a:r>
              <a:rPr lang="ko-KR" altLang="en-US" smtClean="0"/>
              <a:t>메소드의 역할은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Thread</a:t>
            </a:r>
            <a:r>
              <a:rPr lang="ko-KR" altLang="en-US" smtClean="0"/>
              <a:t>의 </a:t>
            </a:r>
            <a:r>
              <a:rPr lang="en-US" altLang="ko-KR" smtClean="0"/>
              <a:t>start(), stop() </a:t>
            </a:r>
            <a:r>
              <a:rPr lang="ko-KR" altLang="en-US" smtClean="0"/>
              <a:t>메소드의 역할은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어떤 일이 발생하면 스레드가 실행 중지 상태로 가는가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4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스케줄링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1173163"/>
            <a:ext cx="736123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동기화</a:t>
            </a:r>
            <a:r>
              <a:rPr lang="en-US" altLang="ko-KR" smtClean="0"/>
              <a:t>(synchronization): </a:t>
            </a:r>
            <a:r>
              <a:rPr lang="ko-KR" altLang="en-US" smtClean="0"/>
              <a:t>한 번에 하나의 스레드 만이 공유 데이터를 접근할 수 있도록 제어하는 것이 필요</a:t>
            </a:r>
          </a:p>
          <a:p>
            <a:r>
              <a:rPr lang="ko-KR" altLang="en-US" smtClean="0"/>
              <a:t>예제</a:t>
            </a:r>
            <a:r>
              <a:rPr lang="en-US" altLang="ko-KR" smtClean="0"/>
              <a:t>: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6638" y="2076450"/>
            <a:ext cx="7608887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AutoShape 5"/>
          <p:cNvSpPr>
            <a:spLocks/>
          </p:cNvSpPr>
          <p:nvPr/>
        </p:nvSpPr>
        <p:spPr bwMode="auto">
          <a:xfrm>
            <a:off x="396875" y="4406900"/>
            <a:ext cx="1624013" cy="528638"/>
          </a:xfrm>
          <a:prstGeom prst="borderCallout2">
            <a:avLst>
              <a:gd name="adj1" fmla="val 21620"/>
              <a:gd name="adj2" fmla="val 104690"/>
              <a:gd name="adj3" fmla="val 21620"/>
              <a:gd name="adj4" fmla="val 141838"/>
              <a:gd name="adj5" fmla="val -48347"/>
              <a:gd name="adj6" fmla="val 180644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공유되는 데이터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은행 계좌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93800"/>
            <a:ext cx="8793163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사용자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287463"/>
            <a:ext cx="8512175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87463"/>
            <a:ext cx="82423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BankTest</a:t>
            </a:r>
            <a:r>
              <a:rPr lang="ko-KR" altLang="en-US" sz="3600" smtClean="0"/>
              <a:t> 클래스 </a:t>
            </a: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16400"/>
            <a:ext cx="81121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오류가 발생하는 원인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오류가 발생하는 여러 가지의 경우가 있지만 그 중의 하나는 다음과 같다</a:t>
            </a:r>
            <a:r>
              <a:rPr lang="en-US" altLang="ko-KR" smtClean="0"/>
              <a:t>.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2032000"/>
            <a:ext cx="83343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827088" y="4295775"/>
            <a:ext cx="7380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894" name="AutoShape 7"/>
          <p:cNvSpPr>
            <a:spLocks/>
          </p:cNvSpPr>
          <p:nvPr/>
        </p:nvSpPr>
        <p:spPr bwMode="auto">
          <a:xfrm>
            <a:off x="5534025" y="5364163"/>
            <a:ext cx="2424113" cy="695325"/>
          </a:xfrm>
          <a:prstGeom prst="borderCallout1">
            <a:avLst>
              <a:gd name="adj1" fmla="val 16440"/>
              <a:gd name="adj2" fmla="val -3144"/>
              <a:gd name="adj3" fmla="val -149315"/>
              <a:gd name="adj4" fmla="val -1168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스레드 </a:t>
            </a:r>
            <a:r>
              <a:rPr lang="en-US" altLang="ko-KR"/>
              <a:t>one</a:t>
            </a:r>
            <a:r>
              <a:rPr lang="ko-KR" altLang="en-US"/>
              <a:t>의 저금은 없어진다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 문제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36625"/>
            <a:ext cx="8839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6364288" y="2401888"/>
            <a:ext cx="2678112" cy="1944687"/>
          </a:xfrm>
          <a:prstGeom prst="wedgeEllipseCallout">
            <a:avLst>
              <a:gd name="adj1" fmla="val -16273"/>
              <a:gd name="adj2" fmla="val 7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하나의 스레드가 공유 데이터를 사용하면 다른 스레드가 사용하지 못하게 해야 합니다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 메소드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자바가 제공하는 동기화 방법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06600"/>
            <a:ext cx="8636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176463" y="2257425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109788" y="3556000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087563" y="4533900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4" name="AutoShape 8"/>
          <p:cNvSpPr>
            <a:spLocks/>
          </p:cNvSpPr>
          <p:nvPr/>
        </p:nvSpPr>
        <p:spPr bwMode="auto">
          <a:xfrm>
            <a:off x="3127375" y="5518150"/>
            <a:ext cx="2438400" cy="552450"/>
          </a:xfrm>
          <a:prstGeom prst="borderCallout2">
            <a:avLst>
              <a:gd name="adj1" fmla="val 20690"/>
              <a:gd name="adj2" fmla="val -3125"/>
              <a:gd name="adj3" fmla="val 20690"/>
              <a:gd name="adj4" fmla="val -15495"/>
              <a:gd name="adj5" fmla="val -180745"/>
              <a:gd name="adj6" fmla="val -2793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한순간에 하나의 스레드만을 허용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스레드간의 조정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두개의 스레드가 데이터를 주고 받는 경우에 발생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2179638"/>
            <a:ext cx="5621338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</a:t>
            </a:r>
            <a:r>
              <a:rPr lang="ko-KR" altLang="en-US" smtClean="0"/>
              <a:t>의 상태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362075"/>
            <a:ext cx="7278688" cy="3821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93938" y="2019300"/>
            <a:ext cx="1822450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</a:rPr>
              <a:t>① Job Scheduler</a:t>
            </a:r>
            <a:endParaRPr lang="ko-KR" altLang="en-US" sz="1600">
              <a:solidFill>
                <a:srgbClr val="CC0000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90086" y="4203298"/>
            <a:ext cx="2082800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C0000"/>
                </a:solidFill>
              </a:rPr>
              <a:t>④ I/O or event wait</a:t>
            </a:r>
            <a:endParaRPr lang="ko-KR" altLang="en-US" sz="1600" dirty="0">
              <a:solidFill>
                <a:srgbClr val="CC0000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48125" y="2035175"/>
            <a:ext cx="1243013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</a:rPr>
              <a:t>③interrupt</a:t>
            </a:r>
            <a:endParaRPr lang="ko-KR" altLang="en-US" sz="1600">
              <a:solidFill>
                <a:srgbClr val="CC0000"/>
              </a:solidFill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638550" y="3943350"/>
            <a:ext cx="1873250" cy="304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CC0000"/>
                </a:solidFill>
              </a:rPr>
              <a:t>② CPU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en-US" altLang="ko-KR" sz="1400">
                <a:solidFill>
                  <a:srgbClr val="CC0000"/>
                </a:solidFill>
              </a:rPr>
              <a:t>Scheduler</a:t>
            </a:r>
            <a:endParaRPr lang="ko-KR" altLang="en-US" sz="1400">
              <a:solidFill>
                <a:srgbClr val="CC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7388" y="5330825"/>
            <a:ext cx="7959725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① Job scheduler : </a:t>
            </a:r>
            <a:r>
              <a:rPr lang="ko-KR" altLang="en-US" sz="1600" dirty="0" smtClean="0"/>
              <a:t>새로운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가 생기면 </a:t>
            </a:r>
            <a:r>
              <a:rPr lang="en-US" altLang="ko-KR" sz="1600" dirty="0" smtClean="0"/>
              <a:t>ready</a:t>
            </a:r>
            <a:r>
              <a:rPr lang="ko-KR" altLang="en-US" sz="1600" dirty="0" smtClean="0"/>
              <a:t>큐에 삽입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② CPU scheduler : ready</a:t>
            </a:r>
            <a:r>
              <a:rPr lang="ko-KR" altLang="en-US" sz="1600" dirty="0" smtClean="0"/>
              <a:t>큐의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들을 선택하여 </a:t>
            </a:r>
            <a:r>
              <a:rPr lang="en-US" altLang="ko-KR" sz="1600" dirty="0" smtClean="0"/>
              <a:t>running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③ interrupt : running</a:t>
            </a:r>
            <a:r>
              <a:rPr lang="ko-KR" altLang="en-US" sz="1600" dirty="0" smtClean="0"/>
              <a:t>되는 수가 많거나 </a:t>
            </a:r>
            <a:r>
              <a:rPr lang="en-US" altLang="ko-KR" sz="1600" dirty="0" smtClean="0"/>
              <a:t>interrupt</a:t>
            </a:r>
            <a:r>
              <a:rPr lang="ko-KR" altLang="en-US" sz="1600" dirty="0" smtClean="0"/>
              <a:t>가 걸리면 </a:t>
            </a:r>
            <a:r>
              <a:rPr lang="en-US" altLang="ko-KR" sz="1600" dirty="0" smtClean="0"/>
              <a:t>ready</a:t>
            </a:r>
            <a:r>
              <a:rPr lang="ko-KR" altLang="en-US" sz="1600" dirty="0" smtClean="0"/>
              <a:t>큐로 상태를 변경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④ I/O</a:t>
            </a:r>
            <a:r>
              <a:rPr lang="ko-KR" altLang="en-US" sz="1600" dirty="0" smtClean="0"/>
              <a:t>와 같이 대기 시간이 길어지면 </a:t>
            </a:r>
            <a:r>
              <a:rPr lang="en-US" altLang="ko-KR" sz="1600" dirty="0" smtClean="0"/>
              <a:t>waiting</a:t>
            </a:r>
            <a:r>
              <a:rPr lang="ko-KR" altLang="en-US" sz="1600" dirty="0" smtClean="0"/>
              <a:t>상태로 변경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Buffer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생산자와 소비자가 공유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8" y="2141538"/>
            <a:ext cx="84804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 클래스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277938"/>
            <a:ext cx="8456612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소비자 클래스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231900"/>
            <a:ext cx="7969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테스트 클래스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084263"/>
            <a:ext cx="832485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84538"/>
            <a:ext cx="8289925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Freeform 6"/>
          <p:cNvSpPr>
            <a:spLocks/>
          </p:cNvSpPr>
          <p:nvPr/>
        </p:nvSpPr>
        <p:spPr bwMode="auto">
          <a:xfrm>
            <a:off x="-107950" y="4113213"/>
            <a:ext cx="4811713" cy="663575"/>
          </a:xfrm>
          <a:custGeom>
            <a:avLst/>
            <a:gdLst>
              <a:gd name="T0" fmla="*/ 493 w 3031"/>
              <a:gd name="T1" fmla="*/ 42 h 418"/>
              <a:gd name="T2" fmla="*/ 351 w 3031"/>
              <a:gd name="T3" fmla="*/ 321 h 418"/>
              <a:gd name="T4" fmla="*/ 2601 w 3031"/>
              <a:gd name="T5" fmla="*/ 376 h 418"/>
              <a:gd name="T6" fmla="*/ 2683 w 3031"/>
              <a:gd name="T7" fmla="*/ 70 h 418"/>
              <a:gd name="T8" fmla="*/ 493 w 3031"/>
              <a:gd name="T9" fmla="*/ 42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1"/>
              <a:gd name="T16" fmla="*/ 0 h 418"/>
              <a:gd name="T17" fmla="*/ 3031 w 3031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1" h="418">
                <a:moveTo>
                  <a:pt x="493" y="42"/>
                </a:moveTo>
                <a:cubicBezTo>
                  <a:pt x="104" y="84"/>
                  <a:pt x="0" y="265"/>
                  <a:pt x="351" y="321"/>
                </a:cubicBezTo>
                <a:cubicBezTo>
                  <a:pt x="702" y="377"/>
                  <a:pt x="2212" y="418"/>
                  <a:pt x="2601" y="376"/>
                </a:cubicBezTo>
                <a:cubicBezTo>
                  <a:pt x="2990" y="334"/>
                  <a:pt x="3031" y="126"/>
                  <a:pt x="2683" y="70"/>
                </a:cubicBezTo>
                <a:cubicBezTo>
                  <a:pt x="2335" y="14"/>
                  <a:pt x="882" y="0"/>
                  <a:pt x="493" y="42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-176213" y="5192713"/>
            <a:ext cx="4811713" cy="1620837"/>
          </a:xfrm>
          <a:custGeom>
            <a:avLst/>
            <a:gdLst>
              <a:gd name="T0" fmla="*/ 493 w 3031"/>
              <a:gd name="T1" fmla="*/ 42 h 418"/>
              <a:gd name="T2" fmla="*/ 351 w 3031"/>
              <a:gd name="T3" fmla="*/ 321 h 418"/>
              <a:gd name="T4" fmla="*/ 2601 w 3031"/>
              <a:gd name="T5" fmla="*/ 376 h 418"/>
              <a:gd name="T6" fmla="*/ 2683 w 3031"/>
              <a:gd name="T7" fmla="*/ 70 h 418"/>
              <a:gd name="T8" fmla="*/ 493 w 3031"/>
              <a:gd name="T9" fmla="*/ 42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1"/>
              <a:gd name="T16" fmla="*/ 0 h 418"/>
              <a:gd name="T17" fmla="*/ 3031 w 3031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1" h="418">
                <a:moveTo>
                  <a:pt x="493" y="42"/>
                </a:moveTo>
                <a:cubicBezTo>
                  <a:pt x="104" y="84"/>
                  <a:pt x="0" y="265"/>
                  <a:pt x="351" y="321"/>
                </a:cubicBezTo>
                <a:cubicBezTo>
                  <a:pt x="702" y="377"/>
                  <a:pt x="2212" y="418"/>
                  <a:pt x="2601" y="376"/>
                </a:cubicBezTo>
                <a:cubicBezTo>
                  <a:pt x="2990" y="334"/>
                  <a:pt x="3031" y="126"/>
                  <a:pt x="2683" y="70"/>
                </a:cubicBezTo>
                <a:cubicBezTo>
                  <a:pt x="2335" y="14"/>
                  <a:pt x="882" y="0"/>
                  <a:pt x="493" y="42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421188" y="4017963"/>
            <a:ext cx="2097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생산이 너무 빠름 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360863" y="5438775"/>
            <a:ext cx="202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소비가 너무 빠름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wait()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notify()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528763"/>
            <a:ext cx="554037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문제에 적용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6925" y="1004888"/>
            <a:ext cx="49530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 해결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0325"/>
            <a:ext cx="8939213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 해결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63" y="1228725"/>
            <a:ext cx="844073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944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4013" y="3511550"/>
            <a:ext cx="327183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wait()</a:t>
            </a:r>
            <a:r>
              <a:rPr lang="ko-KR" altLang="en-US" smtClean="0"/>
              <a:t>와 </a:t>
            </a:r>
            <a:r>
              <a:rPr lang="en-US" altLang="ko-KR" smtClean="0"/>
              <a:t>notify() </a:t>
            </a:r>
            <a:r>
              <a:rPr lang="ko-KR" altLang="en-US" smtClean="0"/>
              <a:t>메소드는 왜 필요한가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wait()</a:t>
            </a:r>
            <a:r>
              <a:rPr lang="ko-KR" altLang="en-US" smtClean="0"/>
              <a:t>는 어떤 역할을 하는가</a:t>
            </a:r>
            <a:r>
              <a:rPr lang="en-US" altLang="ko-KR" smtClean="0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notify()</a:t>
            </a:r>
            <a:r>
              <a:rPr lang="ko-KR" altLang="en-US" smtClean="0"/>
              <a:t>는 어떤 역할을 하는가</a:t>
            </a:r>
            <a:r>
              <a:rPr lang="en-US" altLang="ko-KR" smtClean="0"/>
              <a:t>? </a:t>
            </a:r>
            <a:endParaRPr lang="ko-KR" alt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018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51203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PCB(process control block)</a:t>
            </a:r>
            <a:endParaRPr lang="ko-KR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0" y="1206500"/>
            <a:ext cx="2781300" cy="4781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168400"/>
            <a:ext cx="5681663" cy="5375275"/>
          </a:xfrm>
        </p:spPr>
        <p:txBody>
          <a:bodyPr/>
          <a:lstStyle/>
          <a:p>
            <a:pPr eaLnBrk="1" hangingPunct="1"/>
            <a:r>
              <a:rPr lang="en-US" altLang="ko-KR" smtClean="0"/>
              <a:t>PCB</a:t>
            </a:r>
          </a:p>
          <a:p>
            <a:pPr lvl="1" eaLnBrk="1" hangingPunct="1"/>
            <a:r>
              <a:rPr lang="ko-KR" altLang="en-US" smtClean="0"/>
              <a:t>특정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에 대한 정보를 가진 데이타 블록</a:t>
            </a:r>
          </a:p>
          <a:p>
            <a:pPr lvl="1" eaLnBrk="1" hangingPunct="1"/>
            <a:r>
              <a:rPr lang="en-US" altLang="ko-KR" dirty="0" smtClean="0"/>
              <a:t>process</a:t>
            </a:r>
            <a:r>
              <a:rPr lang="ko-KR" altLang="en-US" dirty="0" smtClean="0"/>
              <a:t>의 변화하는 모든 정보에 대한 기억장소 역할</a:t>
            </a:r>
          </a:p>
          <a:p>
            <a:pPr lvl="1" eaLnBrk="1" hangingPunct="1"/>
            <a:r>
              <a:rPr lang="ko-KR" altLang="en-US" dirty="0" smtClean="0"/>
              <a:t>요소</a:t>
            </a:r>
          </a:p>
          <a:p>
            <a:pPr lvl="2" eaLnBrk="1" hangingPunct="1"/>
            <a:r>
              <a:rPr lang="en-US" altLang="ko-KR" dirty="0" smtClean="0"/>
              <a:t>process</a:t>
            </a:r>
            <a:r>
              <a:rPr lang="ko-KR" altLang="en-US" dirty="0" smtClean="0"/>
              <a:t>의 상태</a:t>
            </a:r>
          </a:p>
          <a:p>
            <a:pPr lvl="2" eaLnBrk="1" hangingPunct="1"/>
            <a:r>
              <a:rPr lang="en-US" altLang="ko-KR" dirty="0" smtClean="0"/>
              <a:t>PC(program counter)</a:t>
            </a:r>
          </a:p>
          <a:p>
            <a:pPr lvl="2" eaLnBrk="1" hangingPunct="1"/>
            <a:r>
              <a:rPr lang="en-US" altLang="ko-KR" dirty="0" smtClean="0"/>
              <a:t>registers</a:t>
            </a:r>
          </a:p>
          <a:p>
            <a:pPr lvl="2" eaLnBrk="1" hangingPunct="1"/>
            <a:r>
              <a:rPr lang="en-US" altLang="ko-KR" dirty="0" smtClean="0"/>
              <a:t>CPU </a:t>
            </a:r>
            <a:r>
              <a:rPr lang="ko-KR" altLang="en-US" dirty="0" smtClean="0"/>
              <a:t>스케줄링 정보</a:t>
            </a:r>
          </a:p>
          <a:p>
            <a:pPr lvl="2" eaLnBrk="1" hangingPunct="1"/>
            <a:r>
              <a:rPr lang="en-US" altLang="ko-KR" dirty="0" smtClean="0"/>
              <a:t>memory</a:t>
            </a:r>
            <a:r>
              <a:rPr lang="ko-KR" altLang="en-US" dirty="0" smtClean="0"/>
              <a:t>관리 정보</a:t>
            </a:r>
          </a:p>
          <a:p>
            <a:pPr lvl="2" eaLnBrk="1" hangingPunct="1"/>
            <a:r>
              <a:rPr lang="ko-KR" altLang="en-US" dirty="0" smtClean="0"/>
              <a:t>계정</a:t>
            </a:r>
            <a:r>
              <a:rPr lang="en-US" altLang="ko-KR" dirty="0" smtClean="0"/>
              <a:t>(accounting) </a:t>
            </a:r>
            <a:r>
              <a:rPr lang="ko-KR" altLang="en-US" dirty="0" smtClean="0"/>
              <a:t>정보</a:t>
            </a:r>
          </a:p>
          <a:p>
            <a:pPr lvl="3" eaLnBrk="1" hangingPunct="1"/>
            <a:r>
              <a:rPr lang="en-US" altLang="ko-KR" dirty="0" smtClean="0"/>
              <a:t>CPU</a:t>
            </a:r>
            <a:r>
              <a:rPr lang="ko-KR" altLang="en-US" dirty="0" smtClean="0"/>
              <a:t>사용량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번호</a:t>
            </a:r>
          </a:p>
          <a:p>
            <a:pPr lvl="2" eaLnBrk="1" hangingPunct="1"/>
            <a:r>
              <a:rPr lang="ko-KR" altLang="en-US" dirty="0" smtClean="0"/>
              <a:t>입출력 상태정보</a:t>
            </a:r>
          </a:p>
          <a:p>
            <a:pPr lvl="3" eaLnBrk="1" hangingPunct="1"/>
            <a:r>
              <a:rPr lang="en-US" altLang="ko-KR" dirty="0" smtClean="0"/>
              <a:t>I/O</a:t>
            </a:r>
            <a:r>
              <a:rPr lang="ko-KR" altLang="en-US" dirty="0" smtClean="0"/>
              <a:t>요청들</a:t>
            </a:r>
            <a:r>
              <a:rPr lang="en-US" altLang="ko-KR" dirty="0" smtClean="0"/>
              <a:t>, I/O</a:t>
            </a:r>
            <a:r>
              <a:rPr lang="ko-KR" altLang="en-US" dirty="0" smtClean="0"/>
              <a:t>장치들</a:t>
            </a:r>
          </a:p>
          <a:p>
            <a:pPr lvl="3" eaLnBrk="1" hangingPunct="1"/>
            <a:r>
              <a:rPr lang="en-US" altLang="ko-KR" dirty="0" smtClean="0"/>
              <a:t>open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리스트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Context Switch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957263"/>
            <a:ext cx="6238875" cy="4943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27425" y="1066800"/>
            <a:ext cx="2192338" cy="336550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/>
              <a:t>kernel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의 개념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068388"/>
            <a:ext cx="8455025" cy="5395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쓰레드</a:t>
            </a:r>
            <a:r>
              <a:rPr lang="en-US" altLang="ko-KR" smtClean="0"/>
              <a:t>(thread) </a:t>
            </a:r>
            <a:r>
              <a:rPr lang="ko-KR" altLang="en-US" smtClean="0"/>
              <a:t>탄생의 동기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효율을 위해 병행 수행 필요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프로세스의 </a:t>
            </a:r>
            <a:r>
              <a:rPr lang="en-US" altLang="ko-KR" sz="1800" smtClean="0"/>
              <a:t>context switching</a:t>
            </a:r>
            <a:r>
              <a:rPr lang="ko-KR" altLang="en-US" sz="1800" smtClean="0"/>
              <a:t>의 과다한 </a:t>
            </a:r>
            <a:r>
              <a:rPr lang="en-US" altLang="ko-KR" sz="1800" smtClean="0"/>
              <a:t>overhead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smtClean="0">
                <a:solidFill>
                  <a:srgbClr val="CC0000"/>
                </a:solidFill>
              </a:rPr>
              <a:t>context switching</a:t>
            </a:r>
            <a:r>
              <a:rPr lang="ko-KR" altLang="en-US" sz="1800" b="1" smtClean="0">
                <a:solidFill>
                  <a:srgbClr val="CC0000"/>
                </a:solidFill>
              </a:rPr>
              <a:t>의 비용을 줄이면서 자원들을 공유하자는 개념이 바로 </a:t>
            </a:r>
            <a:r>
              <a:rPr lang="en-US" altLang="ko-KR" sz="1800" b="1" smtClean="0">
                <a:solidFill>
                  <a:srgbClr val="CC0000"/>
                </a:solidFill>
              </a:rPr>
              <a:t>thread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정의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lightweight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쓰레드당 별도의 레지스터 셋</a:t>
            </a:r>
            <a:r>
              <a:rPr lang="en-US" altLang="ko-KR" sz="1800" smtClean="0"/>
              <a:t>, PC, stack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그 외 자원들은 공유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3513138"/>
            <a:ext cx="5351463" cy="32019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042150" y="5484813"/>
            <a:ext cx="2063750" cy="1298575"/>
          </a:xfrm>
          <a:prstGeom prst="wedgeRoundRectCallout">
            <a:avLst>
              <a:gd name="adj1" fmla="val -68769"/>
              <a:gd name="adj2" fmla="val -2237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>
                <a:latin typeface="Lucida Console" pitchFamily="49" charset="0"/>
              </a:rPr>
              <a:t>어떤 쓰레드가 </a:t>
            </a:r>
            <a:r>
              <a:rPr lang="en-US" altLang="ko-KR" sz="1400">
                <a:latin typeface="Lucida Console" pitchFamily="49" charset="0"/>
              </a:rPr>
              <a:t>I/O</a:t>
            </a:r>
            <a:r>
              <a:rPr lang="ko-KR" altLang="en-US" sz="1400">
                <a:latin typeface="Lucida Console" pitchFamily="49" charset="0"/>
              </a:rPr>
              <a:t>작업으로 인해 </a:t>
            </a:r>
            <a:r>
              <a:rPr lang="en-US" altLang="ko-KR" sz="1400">
                <a:latin typeface="Lucida Console" pitchFamily="49" charset="0"/>
              </a:rPr>
              <a:t>waiting</a:t>
            </a:r>
            <a:r>
              <a:rPr lang="ko-KR" altLang="en-US" sz="1400">
                <a:latin typeface="Lucida Console" pitchFamily="49" charset="0"/>
              </a:rPr>
              <a:t>상태가 되도 다른 쓰레드는 수행될 수 있다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0" y="2506663"/>
            <a:ext cx="6362700" cy="4262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의 개념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063625"/>
            <a:ext cx="8455025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잇점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응답성</a:t>
            </a:r>
            <a:r>
              <a:rPr lang="en-US" altLang="ko-KR" sz="1800" smtClean="0"/>
              <a:t>(responsiveness)</a:t>
            </a:r>
            <a:r>
              <a:rPr lang="ko-KR" alt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자원공유</a:t>
            </a:r>
            <a:r>
              <a:rPr lang="en-US" altLang="ko-KR" sz="1800" smtClean="0"/>
              <a:t>(resource sharing)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경제성</a:t>
            </a:r>
            <a:r>
              <a:rPr lang="en-US" altLang="ko-KR" sz="1800" smtClean="0"/>
              <a:t>(economy) : thread</a:t>
            </a:r>
            <a:r>
              <a:rPr lang="ko-KR" altLang="en-US" sz="1800" smtClean="0"/>
              <a:t>간의 </a:t>
            </a:r>
            <a:r>
              <a:rPr lang="en-US" altLang="ko-KR" sz="1800" smtClean="0"/>
              <a:t>switching</a:t>
            </a:r>
            <a:r>
              <a:rPr lang="ko-KR" altLang="en-US" sz="1800" smtClean="0"/>
              <a:t>은 비용이 저렴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다중 </a:t>
            </a:r>
            <a:r>
              <a:rPr lang="en-US" altLang="ko-KR" sz="1800" smtClean="0"/>
              <a:t>CPU</a:t>
            </a:r>
            <a:r>
              <a:rPr lang="ko-KR" altLang="en-US" sz="1800" smtClean="0"/>
              <a:t>의 활용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사용 예</a:t>
            </a:r>
            <a:endParaRPr lang="ko-KR" altLang="en-US" sz="180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14413"/>
            <a:ext cx="7772400" cy="4829175"/>
          </a:xfrm>
          <a:noFill/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ko-KR" altLang="en-US" smtClean="0"/>
              <a:t>자바 쓰레드는 </a:t>
            </a:r>
            <a:r>
              <a:rPr lang="en-US" altLang="ko-KR" smtClean="0"/>
              <a:t>JVM</a:t>
            </a:r>
            <a:r>
              <a:rPr lang="ko-KR" altLang="en-US" smtClean="0"/>
              <a:t>에 의해 관리됨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220000"/>
              </a:lnSpc>
            </a:pPr>
            <a:r>
              <a:rPr lang="en-US" altLang="ko-KR" smtClean="0"/>
              <a:t>JVM</a:t>
            </a:r>
            <a:r>
              <a:rPr lang="ko-KR" altLang="en-US" smtClean="0"/>
              <a:t>이 생성된 쓰레드가 </a:t>
            </a:r>
            <a:r>
              <a:rPr lang="en-US" altLang="ko-KR" smtClean="0"/>
              <a:t>main()</a:t>
            </a:r>
            <a:r>
              <a:rPr lang="ko-KR" altLang="en-US" smtClean="0"/>
              <a:t>메소드를 호출</a:t>
            </a:r>
            <a:r>
              <a:rPr lang="en-US" altLang="ko-KR" smtClean="0"/>
              <a:t>/</a:t>
            </a:r>
            <a:r>
              <a:rPr lang="ko-KR" altLang="en-US" smtClean="0"/>
              <a:t>실행</a:t>
            </a:r>
          </a:p>
          <a:p>
            <a:pPr eaLnBrk="1" hangingPunct="1">
              <a:lnSpc>
                <a:spcPct val="220000"/>
              </a:lnSpc>
            </a:pPr>
            <a:r>
              <a:rPr lang="ko-KR" altLang="en-US" smtClean="0"/>
              <a:t>생성 방법</a:t>
            </a:r>
          </a:p>
          <a:p>
            <a:pPr lvl="1" eaLnBrk="1" hangingPunct="1">
              <a:lnSpc>
                <a:spcPct val="220000"/>
              </a:lnSpc>
              <a:buFont typeface="Symbol" pitchFamily="18" charset="2"/>
              <a:buNone/>
            </a:pPr>
            <a:r>
              <a:rPr lang="en-US" altLang="ko-KR" smtClean="0"/>
              <a:t>(1) Thread</a:t>
            </a:r>
            <a:r>
              <a:rPr lang="ko-KR" altLang="en-US" smtClean="0"/>
              <a:t>클래스를 </a:t>
            </a:r>
            <a:r>
              <a:rPr lang="en-US" altLang="ko-KR" smtClean="0"/>
              <a:t>extends</a:t>
            </a:r>
            <a:r>
              <a:rPr lang="ko-KR" altLang="en-US" smtClean="0"/>
              <a:t>하여 클래스 생성</a:t>
            </a:r>
          </a:p>
          <a:p>
            <a:pPr lvl="1" eaLnBrk="1" hangingPunct="1">
              <a:lnSpc>
                <a:spcPct val="220000"/>
              </a:lnSpc>
              <a:buClr>
                <a:srgbClr val="FF5555"/>
              </a:buClr>
              <a:buFont typeface="Symbol" pitchFamily="18" charset="2"/>
              <a:buNone/>
            </a:pPr>
            <a:r>
              <a:rPr lang="en-US" altLang="ko-KR" smtClean="0"/>
              <a:t>(2) Thread</a:t>
            </a:r>
            <a:r>
              <a:rPr lang="ko-KR" altLang="en-US" smtClean="0"/>
              <a:t>클래스의 하위클래스가 될 수 없는 경우 </a:t>
            </a:r>
            <a:r>
              <a:rPr lang="en-US" altLang="ko-KR" smtClean="0"/>
              <a:t>Runnable</a:t>
            </a:r>
            <a:r>
              <a:rPr lang="ko-KR" altLang="en-US" smtClean="0"/>
              <a:t>인터페이스를 사용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919</Words>
  <Application>Microsoft Office PowerPoint</Application>
  <PresentationFormat>화면 슬라이드 쇼(4:3)</PresentationFormat>
  <Paragraphs>202</Paragraphs>
  <Slides>49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1_Crayons</vt:lpstr>
      <vt:lpstr>Java Programming  thread</vt:lpstr>
      <vt:lpstr>이번 장에서 학습할 내용</vt:lpstr>
      <vt:lpstr>process의 개념</vt:lpstr>
      <vt:lpstr>process의 상태</vt:lpstr>
      <vt:lpstr>PCB(process control block)</vt:lpstr>
      <vt:lpstr>Context Switch</vt:lpstr>
      <vt:lpstr>thread의 개념</vt:lpstr>
      <vt:lpstr>thread의 개념</vt:lpstr>
      <vt:lpstr>자바 쓰레드</vt:lpstr>
      <vt:lpstr>자바 쓰레드 생성 방법 - 1</vt:lpstr>
      <vt:lpstr>실습 예제 : ThreadTest.java</vt:lpstr>
      <vt:lpstr>자바 쓰레드 생성 방법 – 2</vt:lpstr>
      <vt:lpstr>실습 예제 : RunnableTest.java</vt:lpstr>
      <vt:lpstr>스레드란?</vt:lpstr>
      <vt:lpstr>멀티스레드를 사용하는 이유</vt:lpstr>
      <vt:lpstr>중간 점검 문제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PowerPoint 프레젠테이션</vt:lpstr>
      <vt:lpstr>중간 점검 문제</vt:lpstr>
      <vt:lpstr>스레드 상태</vt:lpstr>
      <vt:lpstr>생성 상태와 실행 가능 상태</vt:lpstr>
      <vt:lpstr>실행 중지 상태</vt:lpstr>
      <vt:lpstr>강제적인 종료</vt:lpstr>
      <vt:lpstr>중간 점검 문제</vt:lpstr>
      <vt:lpstr>스레드 스케줄링</vt:lpstr>
      <vt:lpstr>동기화</vt:lpstr>
      <vt:lpstr>은행 계좌</vt:lpstr>
      <vt:lpstr>사용자</vt:lpstr>
      <vt:lpstr>BankTest 클래스 </vt:lpstr>
      <vt:lpstr>오류가 발생하는 원인</vt:lpstr>
      <vt:lpstr>동기화 문제</vt:lpstr>
      <vt:lpstr>동기화 메소드</vt:lpstr>
      <vt:lpstr>스레드간의 조정</vt:lpstr>
      <vt:lpstr>Buffer 클래스 </vt:lpstr>
      <vt:lpstr>생산자 클래스</vt:lpstr>
      <vt:lpstr>소비자 클래스</vt:lpstr>
      <vt:lpstr>테스트 클래스</vt:lpstr>
      <vt:lpstr>wait()와 notify()</vt:lpstr>
      <vt:lpstr>생산자/소비자 문제에 적용</vt:lpstr>
      <vt:lpstr>생산자/소비자 문제 해결</vt:lpstr>
      <vt:lpstr>생산자/소비자 문제 해결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470</cp:revision>
  <dcterms:created xsi:type="dcterms:W3CDTF">2007-06-29T06:43:39Z</dcterms:created>
  <dcterms:modified xsi:type="dcterms:W3CDTF">2013-09-04T07:20:58Z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