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43"/>
  </p:notesMasterIdLst>
  <p:handoutMasterIdLst>
    <p:handoutMasterId r:id="rId44"/>
  </p:handoutMasterIdLst>
  <p:sldIdLst>
    <p:sldId id="632" r:id="rId2"/>
    <p:sldId id="592" r:id="rId3"/>
    <p:sldId id="593" r:id="rId4"/>
    <p:sldId id="594" r:id="rId5"/>
    <p:sldId id="595" r:id="rId6"/>
    <p:sldId id="596" r:id="rId7"/>
    <p:sldId id="597" r:id="rId8"/>
    <p:sldId id="598" r:id="rId9"/>
    <p:sldId id="600" r:id="rId10"/>
    <p:sldId id="601" r:id="rId11"/>
    <p:sldId id="602" r:id="rId12"/>
    <p:sldId id="603" r:id="rId13"/>
    <p:sldId id="604" r:id="rId14"/>
    <p:sldId id="605" r:id="rId15"/>
    <p:sldId id="606" r:id="rId16"/>
    <p:sldId id="607" r:id="rId17"/>
    <p:sldId id="608" r:id="rId18"/>
    <p:sldId id="609" r:id="rId19"/>
    <p:sldId id="610" r:id="rId20"/>
    <p:sldId id="611" r:id="rId21"/>
    <p:sldId id="612" r:id="rId22"/>
    <p:sldId id="614" r:id="rId23"/>
    <p:sldId id="616" r:id="rId24"/>
    <p:sldId id="615" r:id="rId25"/>
    <p:sldId id="617" r:id="rId26"/>
    <p:sldId id="618" r:id="rId27"/>
    <p:sldId id="619" r:id="rId28"/>
    <p:sldId id="620" r:id="rId29"/>
    <p:sldId id="613" r:id="rId30"/>
    <p:sldId id="621" r:id="rId31"/>
    <p:sldId id="622" r:id="rId32"/>
    <p:sldId id="623" r:id="rId33"/>
    <p:sldId id="624" r:id="rId34"/>
    <p:sldId id="625" r:id="rId35"/>
    <p:sldId id="626" r:id="rId36"/>
    <p:sldId id="627" r:id="rId37"/>
    <p:sldId id="628" r:id="rId38"/>
    <p:sldId id="629" r:id="rId39"/>
    <p:sldId id="630" r:id="rId40"/>
    <p:sldId id="631" r:id="rId41"/>
    <p:sldId id="565" r:id="rId42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굴림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굴림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굴림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굴림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굴림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omic Sans MS" pitchFamily="66" charset="0"/>
        <a:ea typeface="굴림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omic Sans MS" pitchFamily="66" charset="0"/>
        <a:ea typeface="굴림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omic Sans MS" pitchFamily="66" charset="0"/>
        <a:ea typeface="굴림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omic Sans MS" pitchFamily="66" charset="0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7A31D"/>
    <a:srgbClr val="FF9999"/>
    <a:srgbClr val="FFFF99"/>
    <a:srgbClr val="FFFFCC"/>
    <a:srgbClr val="9C9BA3"/>
    <a:srgbClr val="996633"/>
    <a:srgbClr val="66CC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8" autoAdjust="0"/>
    <p:restoredTop sz="93514" autoAdjust="0"/>
  </p:normalViewPr>
  <p:slideViewPr>
    <p:cSldViewPr snapToGrid="0">
      <p:cViewPr varScale="1">
        <p:scale>
          <a:sx n="75" d="100"/>
          <a:sy n="75" d="100"/>
        </p:scale>
        <p:origin x="-65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-2508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87F0C01D-F9A8-4D7A-AEAA-35D6850C1D6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20287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3" rIns="99048" bIns="49523" numCol="1" anchor="t" anchorCtr="0" compatLnSpc="1">
            <a:prstTxWarp prst="textNoShape">
              <a:avLst/>
            </a:prstTxWarp>
          </a:bodyPr>
          <a:lstStyle>
            <a:lvl1pPr defTabSz="989669" eaLnBrk="1" hangingPunct="1">
              <a:defRPr sz="13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3" rIns="99048" bIns="49523" numCol="1" anchor="t" anchorCtr="0" compatLnSpc="1">
            <a:prstTxWarp prst="textNoShape">
              <a:avLst/>
            </a:prstTxWarp>
          </a:bodyPr>
          <a:lstStyle>
            <a:lvl1pPr algn="r" defTabSz="989669" eaLnBrk="1" hangingPunct="1">
              <a:defRPr sz="13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3" rIns="99048" bIns="495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3" rIns="99048" bIns="49523" numCol="1" anchor="b" anchorCtr="0" compatLnSpc="1">
            <a:prstTxWarp prst="textNoShape">
              <a:avLst/>
            </a:prstTxWarp>
          </a:bodyPr>
          <a:lstStyle>
            <a:lvl1pPr defTabSz="989669" eaLnBrk="1" hangingPunct="1">
              <a:defRPr sz="13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3" rIns="99048" bIns="49523" numCol="1" anchor="b" anchorCtr="0" compatLnSpc="1">
            <a:prstTxWarp prst="textNoShape">
              <a:avLst/>
            </a:prstTxWarp>
          </a:bodyPr>
          <a:lstStyle>
            <a:lvl1pPr algn="r" defTabSz="989669" eaLnBrk="1" hangingPunct="1">
              <a:defRPr sz="13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7F0A2DF8-0AC7-4A63-829B-C47EECAC1A6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833691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7425"/>
            <a:fld id="{0935A518-5589-4096-ACCD-E5F660AEE665}" type="slidenum">
              <a:rPr lang="en-US" altLang="ko-KR" smtClean="0">
                <a:latin typeface="Arial" charset="0"/>
                <a:ea typeface="굴림" charset="-127"/>
              </a:rPr>
              <a:pPr defTabSz="987425"/>
              <a:t>1</a:t>
            </a:fld>
            <a:endParaRPr lang="en-US" altLang="ko-KR" smtClean="0">
              <a:latin typeface="Arial" charset="0"/>
              <a:ea typeface="굴림" charset="-127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1750" cy="3835400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4AFA34-5DC6-44EE-BABD-DB6833364F8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358927-5B3C-405F-B69E-844CECFB725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10A66F-7990-4855-AD59-6B6CC4EF9C1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9977B9-AD8C-48D0-851A-C4E9701E70D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5D8C5B-8141-4091-872B-99546401B53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39923C-E6BB-4542-A6CC-3C45FDCD720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68B0BE-C317-46A1-BDB9-6CBB96D3166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CC249F-9B22-4D89-8B9C-41B14376972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90D9E-DCD5-4C47-BD7D-27F74CDC01F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B42CC0-B39D-4680-A8A7-C658F494E16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52E40A-AEB4-4DC7-9B00-6374005E7ED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6697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FC8A4FA3-B27F-474E-A7EF-5343DA5BBE4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7"/>
          <p:cNvPicPr>
            <a:picLocks noChangeAspect="1" noChangeArrowheads="1"/>
          </p:cNvPicPr>
          <p:nvPr userDrawn="1"/>
        </p:nvPicPr>
        <p:blipFill>
          <a:blip r:embed="rId13" cstate="print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rgbClr val="0070C0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rgbClr val="C00000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rgbClr val="27A31D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30338"/>
            <a:ext cx="7772400" cy="2170112"/>
          </a:xfrm>
        </p:spPr>
        <p:txBody>
          <a:bodyPr/>
          <a:lstStyle/>
          <a:p>
            <a:pPr eaLnBrk="1" hangingPunct="1"/>
            <a:r>
              <a:rPr lang="en-US" altLang="ko-KR" sz="4300" dirty="0" smtClean="0"/>
              <a:t>Java Programming</a:t>
            </a:r>
            <a:br>
              <a:rPr lang="en-US" altLang="ko-KR" sz="4300" dirty="0" smtClean="0"/>
            </a:br>
            <a:r>
              <a:rPr lang="en-US" altLang="ko-KR" sz="4300" dirty="0" smtClean="0"/>
              <a:t/>
            </a:r>
            <a:br>
              <a:rPr lang="en-US" altLang="ko-KR" sz="4300" dirty="0" smtClean="0"/>
            </a:br>
            <a:r>
              <a:rPr lang="ko-KR" altLang="en-US" sz="3600" dirty="0" smtClean="0"/>
              <a:t>자바프로그래밍 기초</a:t>
            </a:r>
            <a:endParaRPr lang="ko-KR" altLang="en-US" sz="3600" dirty="0" smtClean="0">
              <a:solidFill>
                <a:srgbClr val="D03491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70000"/>
              </a:lnSpc>
            </a:pPr>
            <a:endParaRPr lang="en-US" altLang="ko-KR" sz="1800" b="1" dirty="0" smtClean="0">
              <a:latin typeface="Times New Roman" pitchFamily="18" charset="0"/>
            </a:endParaRPr>
          </a:p>
          <a:p>
            <a:pPr eaLnBrk="1" hangingPunct="1">
              <a:lnSpc>
                <a:spcPct val="70000"/>
              </a:lnSpc>
            </a:pPr>
            <a:endParaRPr lang="en-US" altLang="ko-KR" sz="1800" b="1" dirty="0" smtClean="0">
              <a:latin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7000" y="6540500"/>
            <a:ext cx="3684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본 자료는 </a:t>
            </a:r>
            <a:r>
              <a:rPr lang="ko-KR" altLang="en-US" sz="1000" dirty="0" err="1" smtClean="0"/>
              <a:t>인피니티북스의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Power Java</a:t>
            </a:r>
            <a:r>
              <a:rPr lang="ko-KR" altLang="en-US" sz="1000" dirty="0" smtClean="0"/>
              <a:t>의 자료를 각색한 것임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용어 설명</a:t>
            </a:r>
          </a:p>
        </p:txBody>
      </p:sp>
      <p:pic>
        <p:nvPicPr>
          <p:cNvPr id="1126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7425" y="1624013"/>
            <a:ext cx="7673975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8" name="Line 5"/>
          <p:cNvSpPr>
            <a:spLocks noChangeShapeType="1"/>
          </p:cNvSpPr>
          <p:nvPr/>
        </p:nvSpPr>
        <p:spPr bwMode="auto">
          <a:xfrm>
            <a:off x="3454400" y="3694113"/>
            <a:ext cx="160338" cy="18097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269" name="Line 6"/>
          <p:cNvSpPr>
            <a:spLocks noChangeShapeType="1"/>
          </p:cNvSpPr>
          <p:nvPr/>
        </p:nvSpPr>
        <p:spPr bwMode="auto">
          <a:xfrm>
            <a:off x="3411538" y="3694113"/>
            <a:ext cx="339725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문장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b="1" smtClean="0"/>
              <a:t>문장</a:t>
            </a:r>
            <a:r>
              <a:rPr lang="en-US" altLang="ko-KR" b="1" smtClean="0"/>
              <a:t>(statement)</a:t>
            </a:r>
            <a:r>
              <a:rPr lang="ko-KR" altLang="en-US" smtClean="0"/>
              <a:t>은 사용자가 컴퓨터에게 작업을 지시하는 단위이다</a:t>
            </a:r>
            <a:r>
              <a:rPr lang="en-US" altLang="ko-KR" smtClean="0"/>
              <a:t>. </a:t>
            </a:r>
          </a:p>
          <a:p>
            <a:pPr eaLnBrk="1" hangingPunct="1"/>
            <a:r>
              <a:rPr lang="ko-KR" altLang="en-US" smtClean="0"/>
              <a:t>문장들은 메소드 안에 들어 있다</a:t>
            </a:r>
            <a:r>
              <a:rPr lang="en-US" altLang="ko-KR" smtClean="0"/>
              <a:t>. </a:t>
            </a:r>
          </a:p>
          <a:p>
            <a:pPr eaLnBrk="1" hangingPunct="1"/>
            <a:r>
              <a:rPr lang="ko-KR" altLang="en-US" smtClean="0"/>
              <a:t>보통 프로그램의 한 줄이 하나의 문장이 된다</a:t>
            </a:r>
            <a:r>
              <a:rPr lang="en-US" altLang="ko-KR" smtClean="0"/>
              <a:t>. </a:t>
            </a:r>
          </a:p>
          <a:p>
            <a:pPr eaLnBrk="1" hangingPunct="1"/>
            <a:r>
              <a:rPr lang="ko-KR" altLang="en-US" smtClean="0"/>
              <a:t>문장의 끝은 항상 세미콜론</a:t>
            </a:r>
            <a:r>
              <a:rPr lang="en-US" altLang="ko-KR" smtClean="0"/>
              <a:t>(;)</a:t>
            </a:r>
            <a:r>
              <a:rPr lang="ko-KR" altLang="en-US" smtClean="0"/>
              <a:t>으로 끝나게 된다</a:t>
            </a:r>
            <a:r>
              <a:rPr lang="en-US" altLang="ko-KR" smtClean="0"/>
              <a:t>. </a:t>
            </a:r>
          </a:p>
        </p:txBody>
      </p:sp>
      <p:sp>
        <p:nvSpPr>
          <p:cNvPr id="12292" name="AutoShape 5"/>
          <p:cNvSpPr>
            <a:spLocks noChangeArrowheads="1"/>
          </p:cNvSpPr>
          <p:nvPr/>
        </p:nvSpPr>
        <p:spPr bwMode="auto">
          <a:xfrm>
            <a:off x="1879600" y="3513138"/>
            <a:ext cx="4346575" cy="2409825"/>
          </a:xfrm>
          <a:prstGeom prst="cube">
            <a:avLst>
              <a:gd name="adj" fmla="val 45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12293" name="Text Box 7"/>
          <p:cNvSpPr txBox="1">
            <a:spLocks noChangeArrowheads="1"/>
          </p:cNvSpPr>
          <p:nvPr/>
        </p:nvSpPr>
        <p:spPr bwMode="auto">
          <a:xfrm>
            <a:off x="1798638" y="3595688"/>
            <a:ext cx="12747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/>
              <a:t>… main(…) </a:t>
            </a:r>
          </a:p>
        </p:txBody>
      </p:sp>
      <p:sp>
        <p:nvSpPr>
          <p:cNvPr id="12294" name="Text Box 8"/>
          <p:cNvSpPr txBox="1">
            <a:spLocks noChangeArrowheads="1"/>
          </p:cNvSpPr>
          <p:nvPr/>
        </p:nvSpPr>
        <p:spPr bwMode="auto">
          <a:xfrm>
            <a:off x="2166938" y="4205288"/>
            <a:ext cx="36195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/>
              <a:t>문장</a:t>
            </a:r>
            <a:r>
              <a:rPr lang="en-US" altLang="ko-KR"/>
              <a:t>;</a:t>
            </a:r>
          </a:p>
          <a:p>
            <a:r>
              <a:rPr lang="ko-KR" altLang="en-US"/>
              <a:t>문장</a:t>
            </a:r>
            <a:r>
              <a:rPr lang="en-US" altLang="ko-KR"/>
              <a:t>;</a:t>
            </a:r>
          </a:p>
          <a:p>
            <a:r>
              <a:rPr lang="ko-KR" altLang="en-US"/>
              <a:t>문장</a:t>
            </a:r>
            <a:r>
              <a:rPr lang="en-US" altLang="ko-KR"/>
              <a:t>;</a:t>
            </a:r>
          </a:p>
          <a:p>
            <a:r>
              <a:rPr lang="en-US" altLang="ko-KR"/>
              <a:t>….</a:t>
            </a:r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990725" y="3871913"/>
            <a:ext cx="2682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/>
              <a:t>{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032000" y="5481638"/>
            <a:ext cx="2682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/>
              <a:t>}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문장은 순차적으로 실행</a:t>
            </a:r>
          </a:p>
        </p:txBody>
      </p:sp>
      <p:pic>
        <p:nvPicPr>
          <p:cNvPr id="1331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9763" y="1528763"/>
            <a:ext cx="8196262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중간 점검 문제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 eaLnBrk="1" hangingPunct="1">
              <a:buFont typeface="Symbol" pitchFamily="18" charset="2"/>
              <a:buNone/>
            </a:pPr>
            <a:r>
              <a:rPr lang="en-US" altLang="ko-KR" smtClean="0"/>
              <a:t>1. </a:t>
            </a:r>
            <a:r>
              <a:rPr lang="ko-KR" altLang="en-US" smtClean="0"/>
              <a:t>자바 프로그램의 개발 단위는 </a:t>
            </a:r>
            <a:r>
              <a:rPr lang="en-US" altLang="ko-KR" smtClean="0"/>
              <a:t>___________</a:t>
            </a:r>
            <a:r>
              <a:rPr lang="ko-KR" altLang="en-US" smtClean="0"/>
              <a:t>이다</a:t>
            </a:r>
            <a:r>
              <a:rPr lang="en-US" altLang="ko-KR" smtClean="0"/>
              <a:t>. </a:t>
            </a:r>
          </a:p>
          <a:p>
            <a:pPr marL="381000" indent="-381000" eaLnBrk="1" hangingPunct="1">
              <a:buFont typeface="Symbol" pitchFamily="18" charset="2"/>
              <a:buNone/>
            </a:pPr>
            <a:r>
              <a:rPr lang="en-US" altLang="ko-KR" smtClean="0"/>
              <a:t>2. ___________</a:t>
            </a:r>
            <a:r>
              <a:rPr lang="ko-KR" altLang="en-US" smtClean="0"/>
              <a:t>은 프로그램에 대한 설명이다</a:t>
            </a:r>
            <a:r>
              <a:rPr lang="en-US" altLang="ko-KR" smtClean="0"/>
              <a:t>. </a:t>
            </a:r>
          </a:p>
          <a:p>
            <a:pPr marL="381000" indent="-381000" eaLnBrk="1" hangingPunct="1">
              <a:buFont typeface="Symbol" pitchFamily="18" charset="2"/>
              <a:buNone/>
            </a:pPr>
            <a:r>
              <a:rPr lang="en-US" altLang="ko-KR" smtClean="0"/>
              <a:t>3. </a:t>
            </a:r>
            <a:r>
              <a:rPr lang="ko-KR" altLang="en-US" smtClean="0"/>
              <a:t>입력을 받아서 작업을 수행하고 결과를 내보내는 작은 기계로 생각할 수 있는 것은 </a:t>
            </a:r>
            <a:r>
              <a:rPr lang="en-US" altLang="ko-KR" smtClean="0"/>
              <a:t>__________</a:t>
            </a:r>
            <a:r>
              <a:rPr lang="ko-KR" altLang="en-US" smtClean="0"/>
              <a:t>이다</a:t>
            </a:r>
            <a:r>
              <a:rPr lang="en-US" altLang="ko-KR" smtClean="0"/>
              <a:t>. </a:t>
            </a:r>
          </a:p>
          <a:p>
            <a:pPr marL="381000" indent="-381000" eaLnBrk="1" hangingPunct="1">
              <a:buFont typeface="Symbol" pitchFamily="18" charset="2"/>
              <a:buNone/>
            </a:pPr>
            <a:r>
              <a:rPr lang="en-US" altLang="ko-KR" smtClean="0"/>
              <a:t>4. </a:t>
            </a:r>
            <a:r>
              <a:rPr lang="ko-KR" altLang="en-US" smtClean="0"/>
              <a:t>모든 자바 소스 파일의 확장자는 </a:t>
            </a:r>
            <a:r>
              <a:rPr lang="en-US" altLang="ko-KR" smtClean="0"/>
              <a:t>___________</a:t>
            </a:r>
            <a:r>
              <a:rPr lang="ko-KR" altLang="en-US" smtClean="0"/>
              <a:t>이다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19050" y="3127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4341" name="_x88072008" descr="EMB000007b403b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7975" y="331788"/>
            <a:ext cx="639763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smtClean="0"/>
              <a:t>Add </a:t>
            </a:r>
            <a:r>
              <a:rPr lang="ko-KR" altLang="en-US" sz="3600" smtClean="0"/>
              <a:t>예제 </a:t>
            </a:r>
          </a:p>
        </p:txBody>
      </p:sp>
      <p:pic>
        <p:nvPicPr>
          <p:cNvPr id="1536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1713" y="1104900"/>
            <a:ext cx="7386637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4" name="Text Box 5"/>
          <p:cNvSpPr txBox="1">
            <a:spLocks noChangeArrowheads="1"/>
          </p:cNvSpPr>
          <p:nvPr/>
        </p:nvSpPr>
        <p:spPr bwMode="auto">
          <a:xfrm>
            <a:off x="6940550" y="2014538"/>
            <a:ext cx="539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1400">
                <a:solidFill>
                  <a:schemeClr val="tx2"/>
                </a:solidFill>
                <a:ea typeface="HY엽서L" pitchFamily="18" charset="-127"/>
              </a:rPr>
              <a:t>변수</a:t>
            </a:r>
          </a:p>
        </p:txBody>
      </p:sp>
      <p:sp>
        <p:nvSpPr>
          <p:cNvPr id="15365" name="Line 6"/>
          <p:cNvSpPr>
            <a:spLocks noChangeShapeType="1"/>
          </p:cNvSpPr>
          <p:nvPr/>
        </p:nvSpPr>
        <p:spPr bwMode="auto">
          <a:xfrm flipH="1">
            <a:off x="6226175" y="2184400"/>
            <a:ext cx="762000" cy="428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5366" name="Line 7"/>
          <p:cNvSpPr>
            <a:spLocks noChangeShapeType="1"/>
          </p:cNvSpPr>
          <p:nvPr/>
        </p:nvSpPr>
        <p:spPr bwMode="auto">
          <a:xfrm flipH="1">
            <a:off x="6299200" y="2263775"/>
            <a:ext cx="739775" cy="66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5367" name="Line 8"/>
          <p:cNvSpPr>
            <a:spLocks noChangeShapeType="1"/>
          </p:cNvSpPr>
          <p:nvPr/>
        </p:nvSpPr>
        <p:spPr bwMode="auto">
          <a:xfrm flipH="1">
            <a:off x="6596063" y="2314575"/>
            <a:ext cx="558800" cy="928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변수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b="1" smtClean="0"/>
              <a:t>변수</a:t>
            </a:r>
            <a:r>
              <a:rPr lang="en-US" altLang="ko-KR" b="1" smtClean="0"/>
              <a:t>(variable)</a:t>
            </a:r>
            <a:r>
              <a:rPr lang="ko-KR" altLang="en-US" smtClean="0"/>
              <a:t>란 프로그램이 사용하는 데이터를 일시적으로 저장할 목적으로 사용하는 메모리 공간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14550" y="2301875"/>
            <a:ext cx="4857750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변수에도 여러 가지 타입이 있다</a:t>
            </a:r>
            <a:r>
              <a:rPr lang="en-US" altLang="ko-KR" sz="3600" smtClean="0"/>
              <a:t>.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변수는 타입과 이름을 가지고 있다</a:t>
            </a:r>
            <a:r>
              <a:rPr lang="en-US" altLang="ko-KR" smtClean="0"/>
              <a:t>.</a:t>
            </a:r>
          </a:p>
        </p:txBody>
      </p:sp>
      <p:pic>
        <p:nvPicPr>
          <p:cNvPr id="1741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875" y="2386013"/>
            <a:ext cx="7486650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상수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b="1" smtClean="0"/>
              <a:t>상수</a:t>
            </a:r>
            <a:r>
              <a:rPr lang="en-US" altLang="ko-KR" b="1" smtClean="0"/>
              <a:t>(constant)</a:t>
            </a:r>
            <a:r>
              <a:rPr lang="ko-KR" altLang="en-US" smtClean="0"/>
              <a:t>란 그 값이 프로그램이 실행하는 동안 변하지 않는 수</a:t>
            </a:r>
          </a:p>
          <a:p>
            <a:pPr eaLnBrk="1" hangingPunct="1"/>
            <a:r>
              <a:rPr lang="en-US" altLang="ko-KR" smtClean="0"/>
              <a:t>(</a:t>
            </a:r>
            <a:r>
              <a:rPr lang="ko-KR" altLang="en-US" smtClean="0"/>
              <a:t>예</a:t>
            </a:r>
            <a:r>
              <a:rPr lang="en-US" altLang="ko-KR" smtClean="0"/>
              <a:t>) 3.14, 1000, “Hello World!”</a:t>
            </a:r>
            <a:endParaRPr lang="ko-KR" altLang="en-US" smtClean="0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38250" y="1747838"/>
            <a:ext cx="6813550" cy="386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변수의 초기화 </a:t>
            </a:r>
          </a:p>
        </p:txBody>
      </p:sp>
      <p:pic>
        <p:nvPicPr>
          <p:cNvPr id="19459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0850" y="1404938"/>
            <a:ext cx="8523288" cy="159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수식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수식</a:t>
            </a:r>
            <a:r>
              <a:rPr lang="en-US" altLang="ko-KR" smtClean="0"/>
              <a:t>(expression): </a:t>
            </a:r>
            <a:r>
              <a:rPr lang="ko-KR" altLang="en-US" smtClean="0"/>
              <a:t>피연산자와 연산자로 이루어진다</a:t>
            </a:r>
            <a:r>
              <a:rPr lang="en-US" altLang="ko-KR" smtClean="0"/>
              <a:t>.</a:t>
            </a:r>
          </a:p>
          <a:p>
            <a:pPr eaLnBrk="1" hangingPunct="1"/>
            <a:r>
              <a:rPr lang="ko-KR" altLang="en-US" smtClean="0"/>
              <a:t>수식의 결과값을 가진다</a:t>
            </a:r>
            <a:r>
              <a:rPr lang="en-US" altLang="ko-KR" smtClean="0"/>
              <a:t>. 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963613" y="2492375"/>
            <a:ext cx="1412875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ko-KR"/>
              <a:t>x = 100;</a:t>
            </a:r>
          </a:p>
          <a:p>
            <a:r>
              <a:rPr lang="en-US" altLang="ko-KR"/>
              <a:t>y = 200;</a:t>
            </a:r>
          </a:p>
          <a:p>
            <a:r>
              <a:rPr lang="en-US" altLang="ko-KR"/>
              <a:t>sum = x + y;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이번 장에서 학습할 내용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 eaLnBrk="1" hangingPunct="1"/>
            <a:r>
              <a:rPr lang="ko-KR" altLang="en-US" smtClean="0"/>
              <a:t>자바 프로그램에 대한 기초 사항을 학습</a:t>
            </a:r>
          </a:p>
          <a:p>
            <a:pPr marL="381000" indent="-381000" eaLnBrk="1" hangingPunct="1"/>
            <a:r>
              <a:rPr lang="ko-KR" altLang="en-US" smtClean="0"/>
              <a:t>자세한 내용들은 추후에</a:t>
            </a:r>
            <a:r>
              <a:rPr lang="en-US" altLang="ko-KR" smtClean="0"/>
              <a:t>….</a:t>
            </a:r>
          </a:p>
          <a:p>
            <a:pPr marL="381000" indent="-381000" eaLnBrk="1" hangingPunct="1"/>
            <a:endParaRPr lang="ko-KR" altLang="en-US" smtClean="0"/>
          </a:p>
          <a:p>
            <a:pPr marL="381000" indent="-381000" eaLnBrk="1" hangingPunct="1"/>
            <a:endParaRPr lang="ko-KR" altLang="en-US" smtClean="0"/>
          </a:p>
        </p:txBody>
      </p:sp>
      <p:sp>
        <p:nvSpPr>
          <p:cNvPr id="3076" name="Rectangle 15"/>
          <p:cNvSpPr>
            <a:spLocks noChangeArrowheads="1"/>
          </p:cNvSpPr>
          <p:nvPr/>
        </p:nvSpPr>
        <p:spPr bwMode="auto">
          <a:xfrm>
            <a:off x="0" y="17224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7000" y="6540500"/>
            <a:ext cx="37802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본 자료는 </a:t>
            </a:r>
            <a:r>
              <a:rPr lang="ko-KR" altLang="en-US" sz="1000" dirty="0" err="1" smtClean="0"/>
              <a:t>인피니트북스의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Power Java</a:t>
            </a:r>
            <a:r>
              <a:rPr lang="ko-KR" altLang="en-US" sz="1000" dirty="0" smtClean="0"/>
              <a:t>의 자료를 각색한 것임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대입 연산자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대입 연산자 </a:t>
            </a:r>
            <a:r>
              <a:rPr lang="en-US" altLang="ko-KR" smtClean="0"/>
              <a:t>== </a:t>
            </a:r>
            <a:r>
              <a:rPr lang="ko-KR" altLang="en-US" smtClean="0"/>
              <a:t>할당 연산자 </a:t>
            </a:r>
            <a:r>
              <a:rPr lang="en-US" altLang="ko-KR" smtClean="0"/>
              <a:t>== </a:t>
            </a:r>
            <a:r>
              <a:rPr lang="ko-KR" altLang="en-US" smtClean="0"/>
              <a:t>배정 연산자</a:t>
            </a:r>
          </a:p>
          <a:p>
            <a:pPr eaLnBrk="1" hangingPunct="1"/>
            <a:r>
              <a:rPr lang="ko-KR" altLang="en-US" smtClean="0"/>
              <a:t>변수에 값을 저장하는 연산자</a:t>
            </a:r>
          </a:p>
          <a:p>
            <a:pPr eaLnBrk="1" hangingPunct="1"/>
            <a:r>
              <a:rPr lang="en-US" altLang="ko-KR" smtClean="0"/>
              <a:t>(</a:t>
            </a:r>
            <a:r>
              <a:rPr lang="ko-KR" altLang="en-US" smtClean="0"/>
              <a:t>예</a:t>
            </a:r>
            <a:r>
              <a:rPr lang="en-US" altLang="ko-KR" smtClean="0"/>
              <a:t>) x = 100;</a:t>
            </a:r>
            <a:endParaRPr lang="ko-KR" altLang="en-US" smtClean="0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7388" y="2363788"/>
            <a:ext cx="736282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산술 연산자</a:t>
            </a:r>
          </a:p>
        </p:txBody>
      </p:sp>
      <p:pic>
        <p:nvPicPr>
          <p:cNvPr id="2253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63" y="1123950"/>
            <a:ext cx="8345487" cy="240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산술 연산의 과정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(</a:t>
            </a:r>
            <a:r>
              <a:rPr lang="ko-KR" altLang="en-US" smtClean="0"/>
              <a:t>예</a:t>
            </a:r>
            <a:r>
              <a:rPr lang="en-US" altLang="ko-KR" smtClean="0"/>
              <a:t>) sum = x + y;</a:t>
            </a: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125" y="2022475"/>
            <a:ext cx="8886825" cy="285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중간 점검 문제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 eaLnBrk="1" hangingPunct="1">
              <a:buFont typeface="Symbol" pitchFamily="18" charset="2"/>
              <a:buNone/>
            </a:pPr>
            <a:r>
              <a:rPr lang="en-US" altLang="ko-KR" smtClean="0"/>
              <a:t>1. </a:t>
            </a:r>
            <a:r>
              <a:rPr lang="ko-KR" altLang="en-US" smtClean="0"/>
              <a:t>프로그램에서 데이터를 저장하는 공간은 </a:t>
            </a:r>
            <a:r>
              <a:rPr lang="en-US" altLang="ko-KR" smtClean="0"/>
              <a:t>____________</a:t>
            </a:r>
            <a:r>
              <a:rPr lang="ko-KR" altLang="en-US" smtClean="0"/>
              <a:t>이다</a:t>
            </a:r>
            <a:r>
              <a:rPr lang="en-US" altLang="ko-KR" smtClean="0"/>
              <a:t>. </a:t>
            </a:r>
          </a:p>
          <a:p>
            <a:pPr marL="381000" indent="-381000" eaLnBrk="1" hangingPunct="1">
              <a:buFont typeface="Symbol" pitchFamily="18" charset="2"/>
              <a:buNone/>
            </a:pPr>
            <a:r>
              <a:rPr lang="en-US" altLang="ko-KR" smtClean="0"/>
              <a:t>2. </a:t>
            </a:r>
            <a:r>
              <a:rPr lang="ko-KR" altLang="en-US" smtClean="0"/>
              <a:t>변수에 값을 저장하는 연산을 </a:t>
            </a:r>
            <a:r>
              <a:rPr lang="en-US" altLang="ko-KR" smtClean="0"/>
              <a:t>_____________</a:t>
            </a:r>
            <a:r>
              <a:rPr lang="ko-KR" altLang="en-US" smtClean="0"/>
              <a:t>이라고 한다</a:t>
            </a:r>
            <a:r>
              <a:rPr lang="en-US" altLang="ko-KR" smtClean="0"/>
              <a:t>. </a:t>
            </a:r>
          </a:p>
          <a:p>
            <a:pPr marL="381000" indent="-381000" eaLnBrk="1" hangingPunct="1">
              <a:buFont typeface="Symbol" pitchFamily="18" charset="2"/>
              <a:buNone/>
            </a:pPr>
            <a:r>
              <a:rPr lang="en-US" altLang="ko-KR" smtClean="0"/>
              <a:t>3. </a:t>
            </a:r>
            <a:r>
              <a:rPr lang="ko-KR" altLang="en-US" smtClean="0"/>
              <a:t>실행 도중에 값이 변하지 않는 수를 </a:t>
            </a:r>
            <a:r>
              <a:rPr lang="en-US" altLang="ko-KR" smtClean="0"/>
              <a:t>___________</a:t>
            </a:r>
            <a:r>
              <a:rPr lang="ko-KR" altLang="en-US" smtClean="0"/>
              <a:t>이라고 한다</a:t>
            </a:r>
            <a:r>
              <a:rPr lang="en-US" altLang="ko-KR" smtClean="0"/>
              <a:t>. </a:t>
            </a:r>
            <a:endParaRPr lang="ko-KR" altLang="en-US" smtClean="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19050" y="3127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4581" name="_x88072008" descr="EMB000007b403b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7975" y="331788"/>
            <a:ext cx="639763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smtClean="0"/>
              <a:t>Add2 </a:t>
            </a:r>
            <a:r>
              <a:rPr lang="ko-KR" altLang="en-US" sz="3600" smtClean="0"/>
              <a:t>예제 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사용자로부터 두 개의 정수를 받아서 더하는 문제</a:t>
            </a:r>
          </a:p>
          <a:p>
            <a:pPr eaLnBrk="1" hangingPunct="1"/>
            <a:endParaRPr lang="ko-KR" altLang="en-US" smtClean="0"/>
          </a:p>
          <a:p>
            <a:pPr eaLnBrk="1" hangingPunct="1"/>
            <a:endParaRPr lang="ko-KR" altLang="en-US" smtClean="0"/>
          </a:p>
          <a:p>
            <a:pPr eaLnBrk="1" hangingPunct="1"/>
            <a:endParaRPr lang="ko-KR" altLang="en-US" smtClean="0"/>
          </a:p>
          <a:p>
            <a:pPr eaLnBrk="1" hangingPunct="1"/>
            <a:endParaRPr lang="ko-KR" altLang="en-US" smtClean="0"/>
          </a:p>
          <a:p>
            <a:pPr eaLnBrk="1" hangingPunct="1"/>
            <a:endParaRPr lang="ko-KR" altLang="en-US" smtClean="0"/>
          </a:p>
          <a:p>
            <a:pPr eaLnBrk="1" hangingPunct="1"/>
            <a:endParaRPr lang="ko-KR" altLang="en-US" smtClean="0"/>
          </a:p>
          <a:p>
            <a:pPr eaLnBrk="1" hangingPunct="1"/>
            <a:r>
              <a:rPr lang="ko-KR" altLang="en-US" smtClean="0"/>
              <a:t>사용자로부터 숫자를 받을 수 있어야 한다</a:t>
            </a:r>
            <a:r>
              <a:rPr lang="en-US" altLang="ko-KR" smtClean="0"/>
              <a:t>. </a:t>
            </a:r>
          </a:p>
        </p:txBody>
      </p:sp>
      <p:pic>
        <p:nvPicPr>
          <p:cNvPr id="25604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7688" y="2025650"/>
            <a:ext cx="8424862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7738" y="93663"/>
            <a:ext cx="7202487" cy="666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smtClean="0"/>
              <a:t>import </a:t>
            </a:r>
            <a:r>
              <a:rPr lang="ko-KR" altLang="en-US" sz="3600" smtClean="0"/>
              <a:t>문장 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u="sng" smtClean="0">
                <a:solidFill>
                  <a:schemeClr val="tx2"/>
                </a:solidFill>
              </a:rPr>
              <a:t>import</a:t>
            </a:r>
            <a:r>
              <a:rPr lang="en-US" altLang="ko-KR" u="sng" smtClean="0"/>
              <a:t> java.util.Scanner; // Scanner </a:t>
            </a:r>
            <a:r>
              <a:rPr lang="ko-KR" altLang="en-US" u="sng" smtClean="0"/>
              <a:t>클래스 포함</a:t>
            </a:r>
          </a:p>
          <a:p>
            <a:pPr eaLnBrk="1" hangingPunct="1"/>
            <a:endParaRPr lang="en-US" altLang="ko-KR" smtClean="0"/>
          </a:p>
          <a:p>
            <a:pPr eaLnBrk="1" hangingPunct="1"/>
            <a:endParaRPr lang="en-US" altLang="ko-KR" smtClean="0"/>
          </a:p>
          <a:p>
            <a:pPr eaLnBrk="1" hangingPunct="1"/>
            <a:r>
              <a:rPr lang="en-US" altLang="ko-KR" smtClean="0"/>
              <a:t>Scanner </a:t>
            </a:r>
            <a:r>
              <a:rPr lang="ko-KR" altLang="en-US" smtClean="0"/>
              <a:t>클래스를 포함시키는 문장</a:t>
            </a:r>
          </a:p>
          <a:p>
            <a:pPr eaLnBrk="1" hangingPunct="1"/>
            <a:r>
              <a:rPr lang="en-US" altLang="ko-KR" smtClean="0"/>
              <a:t>Scanner</a:t>
            </a:r>
            <a:r>
              <a:rPr lang="ko-KR" altLang="en-US" smtClean="0"/>
              <a:t>는 자바 클래스 라이브러리</a:t>
            </a:r>
            <a:r>
              <a:rPr lang="en-US" altLang="ko-KR" smtClean="0"/>
              <a:t>(Java Class Library)</a:t>
            </a:r>
            <a:r>
              <a:rPr lang="ko-KR" altLang="en-US" smtClean="0"/>
              <a:t>의 일종</a:t>
            </a:r>
          </a:p>
          <a:p>
            <a:pPr eaLnBrk="1" hangingPunct="1"/>
            <a:r>
              <a:rPr lang="en-US" altLang="ko-KR" smtClean="0"/>
              <a:t>Scanner</a:t>
            </a:r>
            <a:r>
              <a:rPr lang="ko-KR" altLang="en-US" smtClean="0"/>
              <a:t>는 입력을 받을 때 사용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객체 생성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84363"/>
            <a:ext cx="8212138" cy="4152900"/>
          </a:xfrm>
        </p:spPr>
        <p:txBody>
          <a:bodyPr/>
          <a:lstStyle/>
          <a:p>
            <a:pPr eaLnBrk="1" hangingPunct="1"/>
            <a:r>
              <a:rPr lang="en-US" altLang="ko-KR" smtClean="0"/>
              <a:t>input</a:t>
            </a:r>
            <a:r>
              <a:rPr lang="ko-KR" altLang="en-US" smtClean="0"/>
              <a:t>은 타입이 </a:t>
            </a:r>
            <a:r>
              <a:rPr lang="en-US" altLang="ko-KR" smtClean="0"/>
              <a:t>Scanner</a:t>
            </a:r>
            <a:r>
              <a:rPr lang="ko-KR" altLang="en-US" smtClean="0"/>
              <a:t>인 변수</a:t>
            </a:r>
          </a:p>
          <a:p>
            <a:pPr eaLnBrk="1" hangingPunct="1"/>
            <a:r>
              <a:rPr lang="en-US" altLang="ko-KR" smtClean="0"/>
              <a:t>new Scanner(System.in)</a:t>
            </a:r>
            <a:r>
              <a:rPr lang="ko-KR" altLang="en-US" smtClean="0"/>
              <a:t>은 </a:t>
            </a:r>
            <a:r>
              <a:rPr lang="en-US" altLang="ko-KR" smtClean="0"/>
              <a:t>Scanner </a:t>
            </a:r>
            <a:r>
              <a:rPr lang="ko-KR" altLang="en-US" smtClean="0"/>
              <a:t>클래스의 객체</a:t>
            </a:r>
            <a:r>
              <a:rPr lang="en-US" altLang="ko-KR" smtClean="0"/>
              <a:t>(object)</a:t>
            </a:r>
            <a:r>
              <a:rPr lang="ko-KR" altLang="en-US" smtClean="0"/>
              <a:t>를 생성</a:t>
            </a:r>
          </a:p>
          <a:p>
            <a:pPr eaLnBrk="1" hangingPunct="1"/>
            <a:r>
              <a:rPr lang="en-US" altLang="ko-KR" smtClean="0"/>
              <a:t>input</a:t>
            </a:r>
            <a:r>
              <a:rPr lang="ko-KR" altLang="en-US" smtClean="0"/>
              <a:t>은 생성된 객체를 가리킨다</a:t>
            </a:r>
            <a:r>
              <a:rPr lang="en-US" altLang="ko-KR" smtClean="0"/>
              <a:t>.</a:t>
            </a:r>
          </a:p>
          <a:p>
            <a:pPr eaLnBrk="1" hangingPunct="1"/>
            <a:r>
              <a:rPr lang="ko-KR" altLang="en-US" smtClean="0"/>
              <a:t>상세한 설명은 차후에</a:t>
            </a:r>
            <a:r>
              <a:rPr lang="en-US" altLang="ko-KR" smtClean="0"/>
              <a:t>….</a:t>
            </a:r>
          </a:p>
          <a:p>
            <a:pPr eaLnBrk="1" hangingPunct="1"/>
            <a:r>
              <a:rPr lang="ko-KR" altLang="en-US" smtClean="0"/>
              <a:t>일단 입력을 받으려면 이 문장이 필요하다고 알아두자</a:t>
            </a:r>
            <a:r>
              <a:rPr lang="en-US" altLang="ko-KR" smtClean="0"/>
              <a:t>.</a:t>
            </a: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73163"/>
            <a:ext cx="90582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7" name="Freeform 7"/>
          <p:cNvSpPr>
            <a:spLocks/>
          </p:cNvSpPr>
          <p:nvPr/>
        </p:nvSpPr>
        <p:spPr bwMode="auto">
          <a:xfrm>
            <a:off x="4225925" y="4195763"/>
            <a:ext cx="2103438" cy="1779587"/>
          </a:xfrm>
          <a:custGeom>
            <a:avLst/>
            <a:gdLst>
              <a:gd name="T0" fmla="*/ 571500 w 1325"/>
              <a:gd name="T1" fmla="*/ 317500 h 1121"/>
              <a:gd name="T2" fmla="*/ 55563 w 1325"/>
              <a:gd name="T3" fmla="*/ 542925 h 1121"/>
              <a:gd name="T4" fmla="*/ 236538 w 1325"/>
              <a:gd name="T5" fmla="*/ 847725 h 1121"/>
              <a:gd name="T6" fmla="*/ 142875 w 1325"/>
              <a:gd name="T7" fmla="*/ 1312862 h 1121"/>
              <a:gd name="T8" fmla="*/ 650875 w 1325"/>
              <a:gd name="T9" fmla="*/ 1465262 h 1121"/>
              <a:gd name="T10" fmla="*/ 955675 w 1325"/>
              <a:gd name="T11" fmla="*/ 1762125 h 1121"/>
              <a:gd name="T12" fmla="*/ 1339850 w 1325"/>
              <a:gd name="T13" fmla="*/ 1566862 h 1121"/>
              <a:gd name="T14" fmla="*/ 1963738 w 1325"/>
              <a:gd name="T15" fmla="*/ 1341437 h 1121"/>
              <a:gd name="T16" fmla="*/ 1703388 w 1325"/>
              <a:gd name="T17" fmla="*/ 927100 h 1121"/>
              <a:gd name="T18" fmla="*/ 2081213 w 1325"/>
              <a:gd name="T19" fmla="*/ 593725 h 1121"/>
              <a:gd name="T20" fmla="*/ 1841501 w 1325"/>
              <a:gd name="T21" fmla="*/ 246062 h 1121"/>
              <a:gd name="T22" fmla="*/ 1319213 w 1325"/>
              <a:gd name="T23" fmla="*/ 390525 h 1121"/>
              <a:gd name="T24" fmla="*/ 1166813 w 1325"/>
              <a:gd name="T25" fmla="*/ 122237 h 1121"/>
              <a:gd name="T26" fmla="*/ 622300 w 1325"/>
              <a:gd name="T27" fmla="*/ 28575 h 1121"/>
              <a:gd name="T28" fmla="*/ 571500 w 1325"/>
              <a:gd name="T29" fmla="*/ 317500 h 1121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325"/>
              <a:gd name="T46" fmla="*/ 0 h 1121"/>
              <a:gd name="T47" fmla="*/ 1325 w 1325"/>
              <a:gd name="T48" fmla="*/ 1121 h 1121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325" h="1121">
                <a:moveTo>
                  <a:pt x="360" y="200"/>
                </a:moveTo>
                <a:cubicBezTo>
                  <a:pt x="301" y="254"/>
                  <a:pt x="70" y="286"/>
                  <a:pt x="35" y="342"/>
                </a:cubicBezTo>
                <a:cubicBezTo>
                  <a:pt x="0" y="398"/>
                  <a:pt x="140" y="453"/>
                  <a:pt x="149" y="534"/>
                </a:cubicBezTo>
                <a:cubicBezTo>
                  <a:pt x="158" y="615"/>
                  <a:pt x="47" y="762"/>
                  <a:pt x="90" y="827"/>
                </a:cubicBezTo>
                <a:cubicBezTo>
                  <a:pt x="133" y="892"/>
                  <a:pt x="325" y="876"/>
                  <a:pt x="410" y="923"/>
                </a:cubicBezTo>
                <a:cubicBezTo>
                  <a:pt x="495" y="970"/>
                  <a:pt x="530" y="1099"/>
                  <a:pt x="602" y="1110"/>
                </a:cubicBezTo>
                <a:cubicBezTo>
                  <a:pt x="674" y="1121"/>
                  <a:pt x="738" y="1031"/>
                  <a:pt x="844" y="987"/>
                </a:cubicBezTo>
                <a:cubicBezTo>
                  <a:pt x="950" y="943"/>
                  <a:pt x="1199" y="912"/>
                  <a:pt x="1237" y="845"/>
                </a:cubicBezTo>
                <a:cubicBezTo>
                  <a:pt x="1275" y="778"/>
                  <a:pt x="1061" y="662"/>
                  <a:pt x="1073" y="584"/>
                </a:cubicBezTo>
                <a:cubicBezTo>
                  <a:pt x="1085" y="506"/>
                  <a:pt x="1297" y="445"/>
                  <a:pt x="1311" y="374"/>
                </a:cubicBezTo>
                <a:cubicBezTo>
                  <a:pt x="1325" y="303"/>
                  <a:pt x="1240" y="176"/>
                  <a:pt x="1160" y="155"/>
                </a:cubicBezTo>
                <a:cubicBezTo>
                  <a:pt x="1080" y="134"/>
                  <a:pt x="902" y="259"/>
                  <a:pt x="831" y="246"/>
                </a:cubicBezTo>
                <a:cubicBezTo>
                  <a:pt x="760" y="233"/>
                  <a:pt x="808" y="115"/>
                  <a:pt x="735" y="77"/>
                </a:cubicBezTo>
                <a:cubicBezTo>
                  <a:pt x="662" y="39"/>
                  <a:pt x="458" y="0"/>
                  <a:pt x="392" y="18"/>
                </a:cubicBezTo>
                <a:cubicBezTo>
                  <a:pt x="326" y="36"/>
                  <a:pt x="419" y="146"/>
                  <a:pt x="360" y="20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8678" name="Text Box 8"/>
          <p:cNvSpPr txBox="1">
            <a:spLocks noChangeArrowheads="1"/>
          </p:cNvSpPr>
          <p:nvPr/>
        </p:nvSpPr>
        <p:spPr bwMode="auto">
          <a:xfrm>
            <a:off x="4618038" y="5961063"/>
            <a:ext cx="1320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400"/>
              <a:t>Scanner </a:t>
            </a:r>
            <a:r>
              <a:rPr lang="ko-KR" altLang="en-US" sz="1400"/>
              <a:t>객체 </a:t>
            </a:r>
          </a:p>
        </p:txBody>
      </p:sp>
      <p:pic>
        <p:nvPicPr>
          <p:cNvPr id="28679" name="Picture 1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0225" y="5022850"/>
            <a:ext cx="1292225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0" name="Freeform 20"/>
          <p:cNvSpPr>
            <a:spLocks/>
          </p:cNvSpPr>
          <p:nvPr/>
        </p:nvSpPr>
        <p:spPr bwMode="auto">
          <a:xfrm>
            <a:off x="2446338" y="4775200"/>
            <a:ext cx="1778000" cy="587375"/>
          </a:xfrm>
          <a:custGeom>
            <a:avLst/>
            <a:gdLst>
              <a:gd name="T0" fmla="*/ 0 w 1120"/>
              <a:gd name="T1" fmla="*/ 587375 h 370"/>
              <a:gd name="T2" fmla="*/ 790575 w 1120"/>
              <a:gd name="T3" fmla="*/ 195262 h 370"/>
              <a:gd name="T4" fmla="*/ 1778000 w 1120"/>
              <a:gd name="T5" fmla="*/ 0 h 370"/>
              <a:gd name="T6" fmla="*/ 0 60000 65536"/>
              <a:gd name="T7" fmla="*/ 0 60000 65536"/>
              <a:gd name="T8" fmla="*/ 0 60000 65536"/>
              <a:gd name="T9" fmla="*/ 0 w 1120"/>
              <a:gd name="T10" fmla="*/ 0 h 370"/>
              <a:gd name="T11" fmla="*/ 1120 w 1120"/>
              <a:gd name="T12" fmla="*/ 370 h 37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20" h="370">
                <a:moveTo>
                  <a:pt x="0" y="370"/>
                </a:moveTo>
                <a:cubicBezTo>
                  <a:pt x="155" y="277"/>
                  <a:pt x="311" y="185"/>
                  <a:pt x="498" y="123"/>
                </a:cubicBezTo>
                <a:cubicBezTo>
                  <a:pt x="685" y="61"/>
                  <a:pt x="902" y="30"/>
                  <a:pt x="1120" y="0"/>
                </a:cubicBezTo>
              </a:path>
            </a:pathLst>
          </a:custGeom>
          <a:noFill/>
          <a:ln w="9525">
            <a:solidFill>
              <a:schemeClr val="tx2"/>
            </a:solidFill>
            <a:round/>
            <a:headEnd type="oval" w="med" len="med"/>
            <a:tailEnd type="arrow" w="lg" len="lg"/>
          </a:ln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사용자로부터 입력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660525"/>
            <a:ext cx="8212137" cy="4152900"/>
          </a:xfrm>
        </p:spPr>
        <p:txBody>
          <a:bodyPr/>
          <a:lstStyle/>
          <a:p>
            <a:pPr eaLnBrk="1" hangingPunct="1"/>
            <a:r>
              <a:rPr lang="en-US" altLang="ko-KR" smtClean="0"/>
              <a:t>Scanner </a:t>
            </a:r>
            <a:r>
              <a:rPr lang="ko-KR" altLang="en-US" smtClean="0"/>
              <a:t>객체인 </a:t>
            </a:r>
            <a:r>
              <a:rPr lang="en-US" altLang="ko-KR" smtClean="0"/>
              <a:t>input</a:t>
            </a:r>
            <a:r>
              <a:rPr lang="ko-KR" altLang="en-US" smtClean="0"/>
              <a:t>을 이용하여 사용자로부터 정수를 읽어 들이는 문장</a:t>
            </a:r>
          </a:p>
          <a:p>
            <a:pPr eaLnBrk="1" hangingPunct="1"/>
            <a:r>
              <a:rPr lang="en-US" altLang="ko-KR" smtClean="0"/>
              <a:t>input</a:t>
            </a:r>
            <a:r>
              <a:rPr lang="ko-KR" altLang="en-US" smtClean="0"/>
              <a:t>을 통하여 </a:t>
            </a:r>
            <a:r>
              <a:rPr lang="en-US" altLang="ko-KR" smtClean="0"/>
              <a:t>nextInt()</a:t>
            </a:r>
            <a:r>
              <a:rPr lang="ko-KR" altLang="en-US" smtClean="0"/>
              <a:t>라고 하는 메소드를 호출하게 된다</a:t>
            </a:r>
            <a:r>
              <a:rPr lang="en-US" altLang="ko-KR" smtClean="0"/>
              <a:t>.</a:t>
            </a:r>
          </a:p>
          <a:p>
            <a:pPr eaLnBrk="1" hangingPunct="1"/>
            <a:r>
              <a:rPr lang="en-US" altLang="ko-KR" smtClean="0"/>
              <a:t>nextInt()</a:t>
            </a:r>
            <a:r>
              <a:rPr lang="ko-KR" altLang="en-US" smtClean="0"/>
              <a:t>에서 반환된 값은 변수 </a:t>
            </a:r>
            <a:r>
              <a:rPr lang="en-US" altLang="ko-KR" smtClean="0"/>
              <a:t>x</a:t>
            </a:r>
            <a:r>
              <a:rPr lang="ko-KR" altLang="en-US" smtClean="0"/>
              <a:t>에 대입된다</a:t>
            </a:r>
            <a:r>
              <a:rPr lang="en-US" altLang="ko-KR" smtClean="0"/>
              <a:t>. </a:t>
            </a:r>
          </a:p>
          <a:p>
            <a:pPr eaLnBrk="1" hangingPunct="1"/>
            <a:r>
              <a:rPr lang="ko-KR" altLang="en-US" smtClean="0"/>
              <a:t>추후에 자세히</a:t>
            </a:r>
            <a:r>
              <a:rPr lang="en-US" altLang="ko-KR" smtClean="0"/>
              <a:t>….</a:t>
            </a: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5" y="1184275"/>
            <a:ext cx="89725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1" name="Freeform 5"/>
          <p:cNvSpPr>
            <a:spLocks/>
          </p:cNvSpPr>
          <p:nvPr/>
        </p:nvSpPr>
        <p:spPr bwMode="auto">
          <a:xfrm>
            <a:off x="5597525" y="4108450"/>
            <a:ext cx="2103438" cy="1779588"/>
          </a:xfrm>
          <a:custGeom>
            <a:avLst/>
            <a:gdLst>
              <a:gd name="T0" fmla="*/ 571500 w 1325"/>
              <a:gd name="T1" fmla="*/ 317500 h 1121"/>
              <a:gd name="T2" fmla="*/ 55563 w 1325"/>
              <a:gd name="T3" fmla="*/ 542925 h 1121"/>
              <a:gd name="T4" fmla="*/ 236538 w 1325"/>
              <a:gd name="T5" fmla="*/ 847725 h 1121"/>
              <a:gd name="T6" fmla="*/ 142875 w 1325"/>
              <a:gd name="T7" fmla="*/ 1312863 h 1121"/>
              <a:gd name="T8" fmla="*/ 650875 w 1325"/>
              <a:gd name="T9" fmla="*/ 1465263 h 1121"/>
              <a:gd name="T10" fmla="*/ 955675 w 1325"/>
              <a:gd name="T11" fmla="*/ 1762126 h 1121"/>
              <a:gd name="T12" fmla="*/ 1339850 w 1325"/>
              <a:gd name="T13" fmla="*/ 1566863 h 1121"/>
              <a:gd name="T14" fmla="*/ 1963738 w 1325"/>
              <a:gd name="T15" fmla="*/ 1341438 h 1121"/>
              <a:gd name="T16" fmla="*/ 1703388 w 1325"/>
              <a:gd name="T17" fmla="*/ 927100 h 1121"/>
              <a:gd name="T18" fmla="*/ 2081213 w 1325"/>
              <a:gd name="T19" fmla="*/ 593725 h 1121"/>
              <a:gd name="T20" fmla="*/ 1841501 w 1325"/>
              <a:gd name="T21" fmla="*/ 246063 h 1121"/>
              <a:gd name="T22" fmla="*/ 1319213 w 1325"/>
              <a:gd name="T23" fmla="*/ 390525 h 1121"/>
              <a:gd name="T24" fmla="*/ 1166813 w 1325"/>
              <a:gd name="T25" fmla="*/ 122238 h 1121"/>
              <a:gd name="T26" fmla="*/ 622300 w 1325"/>
              <a:gd name="T27" fmla="*/ 28575 h 1121"/>
              <a:gd name="T28" fmla="*/ 571500 w 1325"/>
              <a:gd name="T29" fmla="*/ 317500 h 1121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325"/>
              <a:gd name="T46" fmla="*/ 0 h 1121"/>
              <a:gd name="T47" fmla="*/ 1325 w 1325"/>
              <a:gd name="T48" fmla="*/ 1121 h 1121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325" h="1121">
                <a:moveTo>
                  <a:pt x="360" y="200"/>
                </a:moveTo>
                <a:cubicBezTo>
                  <a:pt x="301" y="254"/>
                  <a:pt x="70" y="286"/>
                  <a:pt x="35" y="342"/>
                </a:cubicBezTo>
                <a:cubicBezTo>
                  <a:pt x="0" y="398"/>
                  <a:pt x="140" y="453"/>
                  <a:pt x="149" y="534"/>
                </a:cubicBezTo>
                <a:cubicBezTo>
                  <a:pt x="158" y="615"/>
                  <a:pt x="47" y="762"/>
                  <a:pt x="90" y="827"/>
                </a:cubicBezTo>
                <a:cubicBezTo>
                  <a:pt x="133" y="892"/>
                  <a:pt x="325" y="876"/>
                  <a:pt x="410" y="923"/>
                </a:cubicBezTo>
                <a:cubicBezTo>
                  <a:pt x="495" y="970"/>
                  <a:pt x="530" y="1099"/>
                  <a:pt x="602" y="1110"/>
                </a:cubicBezTo>
                <a:cubicBezTo>
                  <a:pt x="674" y="1121"/>
                  <a:pt x="738" y="1031"/>
                  <a:pt x="844" y="987"/>
                </a:cubicBezTo>
                <a:cubicBezTo>
                  <a:pt x="950" y="943"/>
                  <a:pt x="1199" y="912"/>
                  <a:pt x="1237" y="845"/>
                </a:cubicBezTo>
                <a:cubicBezTo>
                  <a:pt x="1275" y="778"/>
                  <a:pt x="1061" y="662"/>
                  <a:pt x="1073" y="584"/>
                </a:cubicBezTo>
                <a:cubicBezTo>
                  <a:pt x="1085" y="506"/>
                  <a:pt x="1297" y="445"/>
                  <a:pt x="1311" y="374"/>
                </a:cubicBezTo>
                <a:cubicBezTo>
                  <a:pt x="1325" y="303"/>
                  <a:pt x="1240" y="176"/>
                  <a:pt x="1160" y="155"/>
                </a:cubicBezTo>
                <a:cubicBezTo>
                  <a:pt x="1080" y="134"/>
                  <a:pt x="902" y="259"/>
                  <a:pt x="831" y="246"/>
                </a:cubicBezTo>
                <a:cubicBezTo>
                  <a:pt x="760" y="233"/>
                  <a:pt x="808" y="115"/>
                  <a:pt x="735" y="77"/>
                </a:cubicBezTo>
                <a:cubicBezTo>
                  <a:pt x="662" y="39"/>
                  <a:pt x="458" y="0"/>
                  <a:pt x="392" y="18"/>
                </a:cubicBezTo>
                <a:cubicBezTo>
                  <a:pt x="326" y="36"/>
                  <a:pt x="419" y="146"/>
                  <a:pt x="360" y="20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5989638" y="5873750"/>
            <a:ext cx="1320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400"/>
              <a:t>Scanner </a:t>
            </a:r>
            <a:r>
              <a:rPr lang="ko-KR" altLang="en-US" sz="1400"/>
              <a:t>객체 </a:t>
            </a:r>
          </a:p>
        </p:txBody>
      </p:sp>
      <p:pic>
        <p:nvPicPr>
          <p:cNvPr id="2970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71825" y="4935538"/>
            <a:ext cx="1292225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4" name="Freeform 8"/>
          <p:cNvSpPr>
            <a:spLocks/>
          </p:cNvSpPr>
          <p:nvPr/>
        </p:nvSpPr>
        <p:spPr bwMode="auto">
          <a:xfrm>
            <a:off x="3817938" y="4687888"/>
            <a:ext cx="1778000" cy="587375"/>
          </a:xfrm>
          <a:custGeom>
            <a:avLst/>
            <a:gdLst>
              <a:gd name="T0" fmla="*/ 0 w 1120"/>
              <a:gd name="T1" fmla="*/ 587375 h 370"/>
              <a:gd name="T2" fmla="*/ 790575 w 1120"/>
              <a:gd name="T3" fmla="*/ 195262 h 370"/>
              <a:gd name="T4" fmla="*/ 1778000 w 1120"/>
              <a:gd name="T5" fmla="*/ 0 h 370"/>
              <a:gd name="T6" fmla="*/ 0 60000 65536"/>
              <a:gd name="T7" fmla="*/ 0 60000 65536"/>
              <a:gd name="T8" fmla="*/ 0 60000 65536"/>
              <a:gd name="T9" fmla="*/ 0 w 1120"/>
              <a:gd name="T10" fmla="*/ 0 h 370"/>
              <a:gd name="T11" fmla="*/ 1120 w 1120"/>
              <a:gd name="T12" fmla="*/ 370 h 37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20" h="370">
                <a:moveTo>
                  <a:pt x="0" y="370"/>
                </a:moveTo>
                <a:cubicBezTo>
                  <a:pt x="155" y="277"/>
                  <a:pt x="311" y="185"/>
                  <a:pt x="498" y="123"/>
                </a:cubicBezTo>
                <a:cubicBezTo>
                  <a:pt x="685" y="61"/>
                  <a:pt x="902" y="30"/>
                  <a:pt x="1120" y="0"/>
                </a:cubicBezTo>
              </a:path>
            </a:pathLst>
          </a:custGeom>
          <a:noFill/>
          <a:ln w="9525">
            <a:solidFill>
              <a:schemeClr val="tx2"/>
            </a:solidFill>
            <a:round/>
            <a:headEnd type="oval" w="med" len="med"/>
            <a:tailEnd type="arrow" w="lg" len="lg"/>
          </a:ln>
        </p:spPr>
        <p:txBody>
          <a:bodyPr/>
          <a:lstStyle/>
          <a:p>
            <a:endParaRPr lang="ko-KR" altLang="en-US"/>
          </a:p>
        </p:txBody>
      </p:sp>
      <p:pic>
        <p:nvPicPr>
          <p:cNvPr id="29705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65325" y="4075113"/>
            <a:ext cx="1203325" cy="88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6" name="Freeform 10"/>
          <p:cNvSpPr>
            <a:spLocks/>
          </p:cNvSpPr>
          <p:nvPr/>
        </p:nvSpPr>
        <p:spPr bwMode="auto">
          <a:xfrm>
            <a:off x="2706688" y="3740150"/>
            <a:ext cx="3832225" cy="998538"/>
          </a:xfrm>
          <a:custGeom>
            <a:avLst/>
            <a:gdLst>
              <a:gd name="T0" fmla="*/ 3832225 w 2414"/>
              <a:gd name="T1" fmla="*/ 998538 h 629"/>
              <a:gd name="T2" fmla="*/ 1966912 w 2414"/>
              <a:gd name="T3" fmla="*/ 84138 h 629"/>
              <a:gd name="T4" fmla="*/ 0 w 2414"/>
              <a:gd name="T5" fmla="*/ 498475 h 629"/>
              <a:gd name="T6" fmla="*/ 0 60000 65536"/>
              <a:gd name="T7" fmla="*/ 0 60000 65536"/>
              <a:gd name="T8" fmla="*/ 0 60000 65536"/>
              <a:gd name="T9" fmla="*/ 0 w 2414"/>
              <a:gd name="T10" fmla="*/ 0 h 629"/>
              <a:gd name="T11" fmla="*/ 2414 w 2414"/>
              <a:gd name="T12" fmla="*/ 629 h 6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14" h="629">
                <a:moveTo>
                  <a:pt x="2414" y="629"/>
                </a:moveTo>
                <a:cubicBezTo>
                  <a:pt x="2027" y="367"/>
                  <a:pt x="1641" y="106"/>
                  <a:pt x="1239" y="53"/>
                </a:cubicBezTo>
                <a:cubicBezTo>
                  <a:pt x="837" y="0"/>
                  <a:pt x="418" y="157"/>
                  <a:pt x="0" y="314"/>
                </a:cubicBezTo>
              </a:path>
            </a:pathLst>
          </a:custGeom>
          <a:noFill/>
          <a:ln w="9525" cap="flat" cmpd="sng">
            <a:solidFill>
              <a:schemeClr val="tx2"/>
            </a:solidFill>
            <a:prstDash val="solid"/>
            <a:round/>
            <a:headEnd type="oval" w="med" len="med"/>
            <a:tailEnd type="arrow" w="lg" len="lg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6581775" y="4600575"/>
            <a:ext cx="690563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>
                <a:latin typeface="Trebuchet MS" pitchFamily="34" charset="0"/>
              </a:rPr>
              <a:t>nextInt()</a:t>
            </a:r>
          </a:p>
        </p:txBody>
      </p:sp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2374900" y="4217988"/>
            <a:ext cx="3429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200">
                <a:latin typeface="Trebuchet MS" pitchFamily="34" charset="0"/>
              </a:rPr>
              <a:t>10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smtClean="0"/>
              <a:t>print() </a:t>
            </a:r>
            <a:r>
              <a:rPr lang="ko-KR" altLang="en-US" sz="3600" smtClean="0"/>
              <a:t>출력 메소드 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52588"/>
            <a:ext cx="8212138" cy="3833812"/>
          </a:xfrm>
        </p:spPr>
        <p:txBody>
          <a:bodyPr/>
          <a:lstStyle/>
          <a:p>
            <a:pPr eaLnBrk="1" hangingPunct="1"/>
            <a:r>
              <a:rPr lang="en-US" altLang="ko-KR" smtClean="0"/>
              <a:t>println()</a:t>
            </a:r>
            <a:r>
              <a:rPr lang="ko-KR" altLang="en-US" smtClean="0"/>
              <a:t>은 문자열을 출력한 후에 줄을 바꾸는 메소드</a:t>
            </a:r>
          </a:p>
          <a:p>
            <a:pPr eaLnBrk="1" hangingPunct="1"/>
            <a:r>
              <a:rPr lang="en-US" altLang="ko-KR" smtClean="0"/>
              <a:t>print()</a:t>
            </a:r>
            <a:r>
              <a:rPr lang="ko-KR" altLang="en-US" smtClean="0"/>
              <a:t>는 문자열 출력 후에 줄을 바꾸지 않는 메소드 </a:t>
            </a:r>
            <a:endParaRPr lang="en-US" altLang="ko-KR" smtClean="0"/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350" y="1235075"/>
            <a:ext cx="90106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5" name="Picture 5" descr="MCj0434843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7075" y="2986088"/>
            <a:ext cx="3317875" cy="331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6" name="Text Box 6"/>
          <p:cNvSpPr txBox="1">
            <a:spLocks noChangeArrowheads="1"/>
          </p:cNvSpPr>
          <p:nvPr/>
        </p:nvSpPr>
        <p:spPr bwMode="auto">
          <a:xfrm rot="-593635">
            <a:off x="1330325" y="3444875"/>
            <a:ext cx="20447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첫번째 숫자를 입력하시오</a:t>
            </a:r>
            <a:r>
              <a:rPr lang="en-US" altLang="ko-KR" sz="1200">
                <a:solidFill>
                  <a:schemeClr val="bg1"/>
                </a:solidFill>
              </a:rPr>
              <a:t>: 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 rot="-918018">
            <a:off x="3259138" y="3354388"/>
            <a:ext cx="60325" cy="1365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smtClean="0"/>
              <a:t>HelloWorld.java </a:t>
            </a:r>
            <a:r>
              <a:rPr lang="ko-KR" altLang="en-US" sz="3600" smtClean="0"/>
              <a:t>프로그램</a:t>
            </a:r>
          </a:p>
        </p:txBody>
      </p:sp>
      <p:pic>
        <p:nvPicPr>
          <p:cNvPr id="409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7075" y="1838325"/>
            <a:ext cx="7567613" cy="338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중간 점검 문제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 eaLnBrk="1" hangingPunct="1">
              <a:buFont typeface="Symbol" pitchFamily="18" charset="2"/>
              <a:buNone/>
            </a:pPr>
            <a:r>
              <a:rPr lang="en-US" altLang="ko-KR" smtClean="0"/>
              <a:t>1. </a:t>
            </a:r>
            <a:r>
              <a:rPr lang="ko-KR" altLang="en-US" smtClean="0"/>
              <a:t>자바 프로그램의 개발 단위는 </a:t>
            </a:r>
            <a:r>
              <a:rPr lang="en-US" altLang="ko-KR" smtClean="0"/>
              <a:t>___________</a:t>
            </a:r>
            <a:r>
              <a:rPr lang="ko-KR" altLang="en-US" smtClean="0"/>
              <a:t>이다</a:t>
            </a:r>
            <a:r>
              <a:rPr lang="en-US" altLang="ko-KR" smtClean="0"/>
              <a:t>. </a:t>
            </a:r>
          </a:p>
          <a:p>
            <a:pPr marL="381000" indent="-381000" eaLnBrk="1" hangingPunct="1">
              <a:buFont typeface="Symbol" pitchFamily="18" charset="2"/>
              <a:buNone/>
            </a:pPr>
            <a:r>
              <a:rPr lang="en-US" altLang="ko-KR" smtClean="0"/>
              <a:t>2. ___________</a:t>
            </a:r>
            <a:r>
              <a:rPr lang="ko-KR" altLang="en-US" smtClean="0"/>
              <a:t>은 프로그램에 대한 설명이다</a:t>
            </a:r>
            <a:r>
              <a:rPr lang="en-US" altLang="ko-KR" smtClean="0"/>
              <a:t>. </a:t>
            </a:r>
          </a:p>
          <a:p>
            <a:pPr marL="381000" indent="-381000" eaLnBrk="1" hangingPunct="1">
              <a:buFont typeface="Symbol" pitchFamily="18" charset="2"/>
              <a:buNone/>
            </a:pPr>
            <a:r>
              <a:rPr lang="en-US" altLang="ko-KR" smtClean="0"/>
              <a:t>3. </a:t>
            </a:r>
            <a:r>
              <a:rPr lang="ko-KR" altLang="en-US" smtClean="0"/>
              <a:t>입력을 받아서 작업을 수행하고 결과를 내보내는 작은 기계로 생각할 수 있는 것은 </a:t>
            </a:r>
            <a:r>
              <a:rPr lang="en-US" altLang="ko-KR" smtClean="0"/>
              <a:t>__________</a:t>
            </a:r>
            <a:r>
              <a:rPr lang="ko-KR" altLang="en-US" smtClean="0"/>
              <a:t>이다</a:t>
            </a:r>
            <a:r>
              <a:rPr lang="en-US" altLang="ko-KR" smtClean="0"/>
              <a:t>. </a:t>
            </a:r>
          </a:p>
          <a:p>
            <a:pPr marL="381000" indent="-381000" eaLnBrk="1" hangingPunct="1">
              <a:buFont typeface="Symbol" pitchFamily="18" charset="2"/>
              <a:buNone/>
            </a:pPr>
            <a:r>
              <a:rPr lang="en-US" altLang="ko-KR" smtClean="0"/>
              <a:t>4. </a:t>
            </a:r>
            <a:r>
              <a:rPr lang="ko-KR" altLang="en-US" smtClean="0"/>
              <a:t>모든 자바 소스 파일의 확장자는 </a:t>
            </a:r>
            <a:r>
              <a:rPr lang="en-US" altLang="ko-KR" smtClean="0"/>
              <a:t>___________</a:t>
            </a:r>
            <a:r>
              <a:rPr lang="ko-KR" altLang="en-US" smtClean="0"/>
              <a:t>이다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19050" y="3127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1749" name="_x88072008" descr="EMB000007b403b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7975" y="331788"/>
            <a:ext cx="639763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연봉 계산 문제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10</a:t>
            </a:r>
            <a:r>
              <a:rPr lang="ko-KR" altLang="en-US" smtClean="0"/>
              <a:t>년 동안 월급을 모두 저금할 경우</a:t>
            </a:r>
            <a:r>
              <a:rPr lang="en-US" altLang="ko-KR" smtClean="0"/>
              <a:t>, </a:t>
            </a:r>
            <a:r>
              <a:rPr lang="ko-KR" altLang="en-US" smtClean="0"/>
              <a:t>얼마나 모을 수 있을까</a:t>
            </a:r>
            <a:r>
              <a:rPr lang="en-US" altLang="ko-KR" smtClean="0"/>
              <a:t>?</a:t>
            </a:r>
          </a:p>
        </p:txBody>
      </p:sp>
      <p:sp>
        <p:nvSpPr>
          <p:cNvPr id="32772" name="Rectangle 5"/>
          <p:cNvSpPr>
            <a:spLocks noChangeArrowheads="1"/>
          </p:cNvSpPr>
          <p:nvPr/>
        </p:nvSpPr>
        <p:spPr bwMode="auto">
          <a:xfrm>
            <a:off x="0" y="2816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2773" name="_x84855392" descr="EMB000005ec10c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2025" y="1947863"/>
            <a:ext cx="1292225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0588" y="3430588"/>
            <a:ext cx="7443787" cy="120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9238" y="173038"/>
            <a:ext cx="8715375" cy="599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원의 면적 구하기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사용자로부터 원의 반지름을 입력받고 이 원의 면적을 구한 다음</a:t>
            </a:r>
            <a:r>
              <a:rPr lang="en-US" altLang="ko-KR" smtClean="0"/>
              <a:t>, </a:t>
            </a:r>
            <a:r>
              <a:rPr lang="ko-KR" altLang="en-US" smtClean="0"/>
              <a:t>화면에 출력한다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sp>
        <p:nvSpPr>
          <p:cNvPr id="34820" name="Rectangle 5"/>
          <p:cNvSpPr>
            <a:spLocks noChangeArrowheads="1"/>
          </p:cNvSpPr>
          <p:nvPr/>
        </p:nvSpPr>
        <p:spPr bwMode="auto">
          <a:xfrm>
            <a:off x="0" y="26304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4821" name="_x84789256" descr="EMB000005ec10c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79788" y="1947863"/>
            <a:ext cx="1503362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250" y="3821113"/>
            <a:ext cx="904875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원의 면적 구하기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ko-KR" altLang="en-US" smtClean="0"/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2413" y="1125538"/>
            <a:ext cx="8507412" cy="5014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중간 점검 문제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 eaLnBrk="1" hangingPunct="1">
              <a:buFont typeface="Symbol" pitchFamily="18" charset="2"/>
              <a:buNone/>
            </a:pPr>
            <a:r>
              <a:rPr lang="en-US" altLang="ko-KR" smtClean="0"/>
              <a:t>1. </a:t>
            </a:r>
            <a:r>
              <a:rPr lang="ko-KR" altLang="en-US" smtClean="0"/>
              <a:t>사용자가 입력하는 원화를 달러화로 계산하는 프로그램은 작성하여 보자</a:t>
            </a:r>
            <a:r>
              <a:rPr lang="en-US" altLang="ko-KR" smtClean="0"/>
              <a:t>. </a:t>
            </a:r>
            <a:r>
              <a:rPr lang="ko-KR" altLang="en-US" smtClean="0"/>
              <a:t>달러에 대한 원화 환율</a:t>
            </a:r>
            <a:r>
              <a:rPr lang="en-US" altLang="ko-KR" smtClean="0"/>
              <a:t>(</a:t>
            </a:r>
            <a:r>
              <a:rPr lang="ko-KR" altLang="en-US" smtClean="0"/>
              <a:t>예를 들어 </a:t>
            </a:r>
            <a:r>
              <a:rPr lang="en-US" altLang="ko-KR" smtClean="0"/>
              <a:t>1</a:t>
            </a:r>
            <a:r>
              <a:rPr lang="ko-KR" altLang="en-US" smtClean="0"/>
              <a:t>달러는 </a:t>
            </a:r>
            <a:r>
              <a:rPr lang="en-US" altLang="ko-KR" smtClean="0"/>
              <a:t>1392.83</a:t>
            </a:r>
            <a:r>
              <a:rPr lang="ko-KR" altLang="en-US" smtClean="0"/>
              <a:t>원</a:t>
            </a:r>
            <a:r>
              <a:rPr lang="en-US" altLang="ko-KR" smtClean="0"/>
              <a:t>)</a:t>
            </a:r>
            <a:r>
              <a:rPr lang="ko-KR" altLang="en-US" smtClean="0"/>
              <a:t>은 실수형 변수에 저장하고 사용자로부터는 받는 원화는 정수 변수에 저장한다</a:t>
            </a:r>
            <a:r>
              <a:rPr lang="en-US" altLang="ko-KR" smtClean="0"/>
              <a:t>. </a:t>
            </a:r>
            <a:r>
              <a:rPr lang="ko-KR" altLang="en-US" smtClean="0"/>
              <a:t>원화를 환율로 나누어서 사용자가 입력한 원화가 몇 달러에 해당하는지를 계산한다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19050" y="3127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6869" name="_x88072008" descr="EMB000007b403b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7975" y="331788"/>
            <a:ext cx="639763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오류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컴파일 오류</a:t>
            </a:r>
            <a:r>
              <a:rPr lang="en-US" altLang="ko-KR" smtClean="0"/>
              <a:t>(compile-error)</a:t>
            </a:r>
          </a:p>
          <a:p>
            <a:pPr eaLnBrk="1" hangingPunct="1"/>
            <a:r>
              <a:rPr lang="ko-KR" altLang="en-US" smtClean="0"/>
              <a:t>실행 오류</a:t>
            </a:r>
            <a:r>
              <a:rPr lang="en-US" altLang="ko-KR" smtClean="0"/>
              <a:t>(run-time error)</a:t>
            </a:r>
          </a:p>
          <a:p>
            <a:pPr eaLnBrk="1" hangingPunct="1"/>
            <a:r>
              <a:rPr lang="ko-KR" altLang="en-US" smtClean="0"/>
              <a:t>논리 오류</a:t>
            </a:r>
            <a:r>
              <a:rPr lang="en-US" altLang="ko-KR" smtClean="0"/>
              <a:t>(logical error)</a:t>
            </a:r>
            <a:endParaRPr lang="en-US" altLang="ko-KR" b="1" smtClean="0"/>
          </a:p>
        </p:txBody>
      </p:sp>
      <p:pic>
        <p:nvPicPr>
          <p:cNvPr id="37892" name="Picture 4" descr="MCj0441513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5925" y="1455738"/>
            <a:ext cx="1914525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컴파일 오류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b="1" smtClean="0"/>
              <a:t>컴파일 오류</a:t>
            </a:r>
            <a:r>
              <a:rPr lang="ko-KR" altLang="en-US" smtClean="0"/>
              <a:t>는 컴파일시에 발견되는 오류</a:t>
            </a:r>
          </a:p>
          <a:p>
            <a:pPr eaLnBrk="1" hangingPunct="1"/>
            <a:r>
              <a:rPr lang="ko-KR" altLang="en-US" smtClean="0"/>
              <a:t>문법 규칙에 따르지 않으면 </a:t>
            </a:r>
            <a:r>
              <a:rPr lang="ko-KR" altLang="en-US" b="1" smtClean="0"/>
              <a:t>구문 오류</a:t>
            </a:r>
            <a:r>
              <a:rPr lang="en-US" altLang="ko-KR" b="1" smtClean="0"/>
              <a:t>(syntax error)</a:t>
            </a:r>
          </a:p>
          <a:p>
            <a:pPr eaLnBrk="1" hangingPunct="1"/>
            <a:r>
              <a:rPr lang="ko-KR" altLang="en-US" smtClean="0"/>
              <a:t>계산식에서 호환이 되지 않는 서로 다른 타입의 데이터가 포함된 계산을 시도하는 경우에는 </a:t>
            </a:r>
            <a:r>
              <a:rPr lang="ko-KR" altLang="en-US" b="1" smtClean="0"/>
              <a:t>의미 오류</a:t>
            </a:r>
            <a:r>
              <a:rPr lang="en-US" altLang="ko-KR" b="1" smtClean="0"/>
              <a:t>(semantic error)</a:t>
            </a:r>
            <a:endParaRPr lang="ko-KR" altLang="en-US" smtClean="0"/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실행 오류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실행 오류는 프로그램이 실행되는 도중에 발생하는 오류</a:t>
            </a:r>
          </a:p>
          <a:p>
            <a:pPr lvl="1" eaLnBrk="1" hangingPunct="1"/>
            <a:r>
              <a:rPr lang="en-US" altLang="ko-KR" smtClean="0"/>
              <a:t>(</a:t>
            </a:r>
            <a:r>
              <a:rPr lang="ko-KR" altLang="en-US" smtClean="0"/>
              <a:t>예</a:t>
            </a:r>
            <a:r>
              <a:rPr lang="en-US" altLang="ko-KR" smtClean="0"/>
              <a:t>)</a:t>
            </a:r>
            <a:r>
              <a:rPr lang="ko-KR" altLang="en-US" smtClean="0"/>
              <a:t> </a:t>
            </a:r>
            <a:r>
              <a:rPr lang="en-US" altLang="ko-KR" smtClean="0"/>
              <a:t>0</a:t>
            </a:r>
            <a:r>
              <a:rPr lang="ko-KR" altLang="en-US" smtClean="0"/>
              <a:t>으로 나누려고 시도</a:t>
            </a:r>
          </a:p>
          <a:p>
            <a:pPr eaLnBrk="1" hangingPunct="1"/>
            <a:r>
              <a:rPr lang="ko-KR" altLang="en-US" smtClean="0"/>
              <a:t>자바에서는 많은 실행 오류들을 예외</a:t>
            </a:r>
            <a:r>
              <a:rPr lang="en-US" altLang="ko-KR" smtClean="0"/>
              <a:t>(exception)</a:t>
            </a:r>
            <a:r>
              <a:rPr lang="ko-KR" altLang="en-US" smtClean="0"/>
              <a:t>를 사용하여 처리</a:t>
            </a:r>
          </a:p>
        </p:txBody>
      </p:sp>
      <p:pic>
        <p:nvPicPr>
          <p:cNvPr id="39940" name="Picture 4" descr="MCj0390714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0613" y="3082925"/>
            <a:ext cx="1798637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논리 오류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b="1" smtClean="0"/>
              <a:t>논리 </a:t>
            </a:r>
            <a:r>
              <a:rPr lang="ko-KR" altLang="en-US" smtClean="0"/>
              <a:t>오류는 컴파일되고 실행도 되지만 의도하지 않는 결과를 발생하는 경우</a:t>
            </a:r>
          </a:p>
          <a:p>
            <a:pPr eaLnBrk="1" hangingPunct="1"/>
            <a:r>
              <a:rPr lang="en-US" altLang="ko-KR" smtClean="0"/>
              <a:t>(</a:t>
            </a:r>
            <a:r>
              <a:rPr lang="ko-KR" altLang="en-US" smtClean="0"/>
              <a:t>예</a:t>
            </a:r>
            <a:r>
              <a:rPr lang="en-US" altLang="ko-KR" smtClean="0"/>
              <a:t>) </a:t>
            </a:r>
            <a:r>
              <a:rPr lang="ko-KR" altLang="en-US" smtClean="0"/>
              <a:t>값이 예상과는 다르게 잘못 계산되는 경우</a:t>
            </a:r>
          </a:p>
          <a:p>
            <a:pPr eaLnBrk="1" hangingPunct="1"/>
            <a:r>
              <a:rPr lang="ko-KR" altLang="en-US" b="1" smtClean="0"/>
              <a:t>디버깅</a:t>
            </a:r>
            <a:r>
              <a:rPr lang="en-US" altLang="ko-KR" b="1" smtClean="0"/>
              <a:t>(debugging): </a:t>
            </a:r>
            <a:r>
              <a:rPr lang="ko-KR" altLang="en-US" b="1" smtClean="0"/>
              <a:t>논리 오류를 </a:t>
            </a:r>
            <a:r>
              <a:rPr lang="ko-KR" altLang="en-US" smtClean="0"/>
              <a:t>찾고 고치는 과정</a:t>
            </a:r>
            <a:r>
              <a:rPr lang="en-US" altLang="ko-KR" smtClean="0"/>
              <a:t> </a:t>
            </a:r>
            <a:endParaRPr lang="ko-KR" altLang="en-US" smtClean="0"/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1088" y="3044825"/>
            <a:ext cx="4440237" cy="316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주석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주석</a:t>
            </a:r>
            <a:r>
              <a:rPr lang="en-US" altLang="ko-KR" smtClean="0"/>
              <a:t>(comment): </a:t>
            </a:r>
            <a:r>
              <a:rPr lang="ko-KR" altLang="en-US" smtClean="0"/>
              <a:t>프로그램에 대한 설명을 적어 넣은 것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5325" y="2109788"/>
            <a:ext cx="8039100" cy="232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중간 점검 문제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 eaLnBrk="1" hangingPunct="1">
              <a:buFont typeface="Symbol" pitchFamily="18" charset="2"/>
              <a:buNone/>
            </a:pPr>
            <a:r>
              <a:rPr lang="en-US" altLang="ko-KR" smtClean="0"/>
              <a:t>1. </a:t>
            </a:r>
            <a:r>
              <a:rPr lang="ko-KR" altLang="en-US" smtClean="0"/>
              <a:t>컴파일시에 오류가 없는데도 원하는 결과가 나오지 않는다면 </a:t>
            </a:r>
            <a:r>
              <a:rPr lang="en-US" altLang="ko-KR" smtClean="0"/>
              <a:t>_________</a:t>
            </a:r>
            <a:r>
              <a:rPr lang="ko-KR" altLang="en-US" smtClean="0"/>
              <a:t>오류가 있는 것이다</a:t>
            </a:r>
            <a:r>
              <a:rPr lang="en-US" altLang="ko-KR" smtClean="0"/>
              <a:t>. </a:t>
            </a:r>
          </a:p>
          <a:p>
            <a:pPr marL="381000" indent="-381000" eaLnBrk="1" hangingPunct="1">
              <a:buFont typeface="Symbol" pitchFamily="18" charset="2"/>
              <a:buNone/>
            </a:pPr>
            <a:r>
              <a:rPr lang="en-US" altLang="ko-KR" smtClean="0"/>
              <a:t>2. </a:t>
            </a:r>
            <a:r>
              <a:rPr lang="ko-KR" altLang="en-US" smtClean="0"/>
              <a:t>만약 실행 도중에 </a:t>
            </a:r>
            <a:r>
              <a:rPr lang="en-US" altLang="ko-KR" smtClean="0"/>
              <a:t>0</a:t>
            </a:r>
            <a:r>
              <a:rPr lang="ko-KR" altLang="en-US" smtClean="0"/>
              <a:t>으로 나누었다면 </a:t>
            </a:r>
            <a:r>
              <a:rPr lang="en-US" altLang="ko-KR" smtClean="0"/>
              <a:t>_____________</a:t>
            </a:r>
            <a:r>
              <a:rPr lang="ko-KR" altLang="en-US" smtClean="0"/>
              <a:t>오류가 발생한다</a:t>
            </a:r>
            <a:r>
              <a:rPr lang="en-US" altLang="ko-KR" smtClean="0"/>
              <a:t>. </a:t>
            </a:r>
            <a:endParaRPr lang="ko-KR" altLang="en-US" smtClean="0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19050" y="3127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1989" name="_x88072008" descr="EMB000007b403b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7975" y="331788"/>
            <a:ext cx="639763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/>
          <a:lstStyle/>
          <a:p>
            <a:pPr eaLnBrk="1" hangingPunct="1"/>
            <a:r>
              <a:rPr lang="en-US" altLang="ko-KR" sz="3600" smtClean="0"/>
              <a:t>Q &amp; A</a:t>
            </a:r>
          </a:p>
        </p:txBody>
      </p:sp>
      <p:pic>
        <p:nvPicPr>
          <p:cNvPr id="43011" name="Picture 3" descr="MCj0240699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2" name="Picture 4" descr="MCj0416502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smtClean="0"/>
              <a:t>3</a:t>
            </a:r>
            <a:r>
              <a:rPr lang="ko-KR" altLang="en-US" sz="3600" smtClean="0"/>
              <a:t>가지 타입의 주석</a:t>
            </a:r>
          </a:p>
        </p:txBody>
      </p:sp>
      <p:pic>
        <p:nvPicPr>
          <p:cNvPr id="614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225" y="1562100"/>
            <a:ext cx="8243888" cy="293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클래스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클래스</a:t>
            </a:r>
            <a:r>
              <a:rPr lang="en-US" altLang="ko-KR" smtClean="0"/>
              <a:t>(class): </a:t>
            </a:r>
            <a:r>
              <a:rPr lang="ko-KR" altLang="en-US" smtClean="0"/>
              <a:t>객체를 만드는 설계도</a:t>
            </a:r>
            <a:r>
              <a:rPr lang="en-US" altLang="ko-KR" smtClean="0"/>
              <a:t>(</a:t>
            </a:r>
            <a:r>
              <a:rPr lang="ko-KR" altLang="en-US" smtClean="0"/>
              <a:t>추후에 학습</a:t>
            </a:r>
            <a:r>
              <a:rPr lang="en-US" altLang="ko-KR" smtClean="0"/>
              <a:t>)</a:t>
            </a:r>
          </a:p>
          <a:p>
            <a:pPr eaLnBrk="1" hangingPunct="1"/>
            <a:r>
              <a:rPr lang="ko-KR" altLang="en-US" smtClean="0"/>
              <a:t>자바 프로그램은 클래스들로 구성된다</a:t>
            </a:r>
            <a:r>
              <a:rPr lang="en-US" altLang="ko-KR" smtClean="0"/>
              <a:t>. </a:t>
            </a:r>
            <a:endParaRPr lang="ko-KR" altLang="en-US" smtClean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5475" y="2344738"/>
            <a:ext cx="7947025" cy="2589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클래스 정의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662363"/>
            <a:ext cx="8212138" cy="1824037"/>
          </a:xfrm>
        </p:spPr>
        <p:txBody>
          <a:bodyPr/>
          <a:lstStyle/>
          <a:p>
            <a:pPr eaLnBrk="1" hangingPunct="1"/>
            <a:r>
              <a:rPr lang="en-US" altLang="ko-KR" smtClean="0"/>
              <a:t>public </a:t>
            </a:r>
            <a:r>
              <a:rPr lang="ko-KR" altLang="en-US" smtClean="0"/>
              <a:t>키워드는 </a:t>
            </a:r>
            <a:r>
              <a:rPr lang="en-US" altLang="ko-KR" smtClean="0"/>
              <a:t>Hello </a:t>
            </a:r>
            <a:r>
              <a:rPr lang="ko-KR" altLang="en-US" smtClean="0"/>
              <a:t>클래스가 다른 클래스에서도 사용가능함을 나타낸다</a:t>
            </a:r>
            <a:r>
              <a:rPr lang="en-US" altLang="ko-KR" smtClean="0"/>
              <a:t>. </a:t>
            </a:r>
            <a:endParaRPr lang="ko-KR" altLang="en-US" smtClean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0225" y="1304925"/>
            <a:ext cx="8305800" cy="229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메소드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클래스 </a:t>
            </a:r>
            <a:r>
              <a:rPr lang="en-US" altLang="ko-KR" smtClean="0"/>
              <a:t>= </a:t>
            </a:r>
            <a:r>
              <a:rPr lang="ko-KR" altLang="en-US" smtClean="0"/>
              <a:t>필드</a:t>
            </a:r>
            <a:r>
              <a:rPr lang="en-US" altLang="ko-KR" smtClean="0"/>
              <a:t>(</a:t>
            </a:r>
            <a:r>
              <a:rPr lang="ko-KR" altLang="en-US" smtClean="0"/>
              <a:t>변수</a:t>
            </a:r>
            <a:r>
              <a:rPr lang="en-US" altLang="ko-KR" smtClean="0"/>
              <a:t>) + </a:t>
            </a:r>
            <a:r>
              <a:rPr lang="ko-KR" altLang="en-US" smtClean="0"/>
              <a:t>메소드</a:t>
            </a:r>
            <a:r>
              <a:rPr lang="en-US" altLang="ko-KR" smtClean="0"/>
              <a:t>(</a:t>
            </a:r>
            <a:r>
              <a:rPr lang="ko-KR" altLang="en-US" smtClean="0"/>
              <a:t>함수</a:t>
            </a:r>
            <a:r>
              <a:rPr lang="en-US" altLang="ko-KR" smtClean="0"/>
              <a:t>) </a:t>
            </a:r>
          </a:p>
          <a:p>
            <a:pPr eaLnBrk="1" hangingPunct="1"/>
            <a:r>
              <a:rPr lang="ko-KR" altLang="en-US" smtClean="0"/>
              <a:t>메소드</a:t>
            </a:r>
            <a:r>
              <a:rPr lang="en-US" altLang="ko-KR" smtClean="0"/>
              <a:t>(method)</a:t>
            </a:r>
            <a:r>
              <a:rPr lang="ko-KR" altLang="en-US" smtClean="0"/>
              <a:t>는 메소드는 입력을 받아서 작업을 수행하고 결과를 내보내는 작은 기계</a:t>
            </a:r>
          </a:p>
          <a:p>
            <a:pPr eaLnBrk="1" hangingPunct="1"/>
            <a:r>
              <a:rPr lang="ko-KR" altLang="en-US" smtClean="0"/>
              <a:t>메소드는 안에 들어 있는 문장들을 차례대로 실행한 후에 작업의 결과를 외부로 반환</a:t>
            </a:r>
          </a:p>
        </p:txBody>
      </p:sp>
      <p:pic>
        <p:nvPicPr>
          <p:cNvPr id="9220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12825" y="2640013"/>
            <a:ext cx="7356475" cy="3878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메소드의 정의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08025" y="3932238"/>
            <a:ext cx="8212138" cy="15462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ko-KR" sz="1800" smtClean="0"/>
              <a:t>public: </a:t>
            </a:r>
            <a:r>
              <a:rPr lang="ko-KR" altLang="en-US" sz="1800" smtClean="0"/>
              <a:t>누구나 이용할 수 있음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800" smtClean="0"/>
              <a:t>static: </a:t>
            </a:r>
            <a:r>
              <a:rPr lang="ko-KR" altLang="en-US" sz="1800" smtClean="0"/>
              <a:t>정적 메소드</a:t>
            </a:r>
            <a:r>
              <a:rPr lang="en-US" altLang="ko-KR" sz="1800" smtClean="0"/>
              <a:t>(9</a:t>
            </a:r>
            <a:r>
              <a:rPr lang="ko-KR" altLang="en-US" sz="1800" smtClean="0"/>
              <a:t>장 부근에서 학습</a:t>
            </a:r>
            <a:r>
              <a:rPr lang="en-US" altLang="ko-KR" sz="1800" smtClean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800" smtClean="0"/>
              <a:t>void: </a:t>
            </a:r>
            <a:r>
              <a:rPr lang="ko-KR" altLang="en-US" sz="1800" smtClean="0"/>
              <a:t>반환값이 없음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800" smtClean="0"/>
              <a:t>Main: </a:t>
            </a:r>
            <a:r>
              <a:rPr lang="ko-KR" altLang="en-US" sz="1800" smtClean="0"/>
              <a:t>메소드 이름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800" smtClean="0"/>
              <a:t>String args[]: </a:t>
            </a:r>
            <a:r>
              <a:rPr lang="ko-KR" altLang="en-US" sz="1800" smtClean="0"/>
              <a:t>매개 변수</a:t>
            </a:r>
            <a:r>
              <a:rPr lang="en-US" altLang="ko-KR" sz="1800" smtClean="0"/>
              <a:t>(</a:t>
            </a:r>
            <a:r>
              <a:rPr lang="ko-KR" altLang="en-US" sz="1800" smtClean="0"/>
              <a:t>메소드가 외부에서 받는 데이터</a:t>
            </a:r>
            <a:r>
              <a:rPr lang="en-US" altLang="ko-KR" sz="1800" smtClean="0"/>
              <a:t>)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1063" y="1573213"/>
            <a:ext cx="8072437" cy="228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Trebuchet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3880</TotalTime>
  <Words>836</Words>
  <Application>Microsoft Office PowerPoint</Application>
  <PresentationFormat>화면 슬라이드 쇼(4:3)</PresentationFormat>
  <Paragraphs>139</Paragraphs>
  <Slides>41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2" baseType="lpstr">
      <vt:lpstr>1_Crayons</vt:lpstr>
      <vt:lpstr>Java Programming  자바프로그래밍 기초</vt:lpstr>
      <vt:lpstr>이번 장에서 학습할 내용</vt:lpstr>
      <vt:lpstr>HelloWorld.java 프로그램</vt:lpstr>
      <vt:lpstr>주석 </vt:lpstr>
      <vt:lpstr>3가지 타입의 주석</vt:lpstr>
      <vt:lpstr>클래스</vt:lpstr>
      <vt:lpstr>클래스 정의</vt:lpstr>
      <vt:lpstr>메소드</vt:lpstr>
      <vt:lpstr>메소드의 정의</vt:lpstr>
      <vt:lpstr>용어 설명</vt:lpstr>
      <vt:lpstr>문장</vt:lpstr>
      <vt:lpstr>문장은 순차적으로 실행</vt:lpstr>
      <vt:lpstr>중간 점검 문제</vt:lpstr>
      <vt:lpstr>Add 예제 </vt:lpstr>
      <vt:lpstr>변수</vt:lpstr>
      <vt:lpstr>변수에도 여러 가지 타입이 있다.</vt:lpstr>
      <vt:lpstr>상수</vt:lpstr>
      <vt:lpstr>변수의 초기화 </vt:lpstr>
      <vt:lpstr>수식</vt:lpstr>
      <vt:lpstr>대입 연산자</vt:lpstr>
      <vt:lpstr>산술 연산자</vt:lpstr>
      <vt:lpstr>산술 연산의 과정</vt:lpstr>
      <vt:lpstr>중간 점검 문제</vt:lpstr>
      <vt:lpstr>Add2 예제 </vt:lpstr>
      <vt:lpstr>PowerPoint 프레젠테이션</vt:lpstr>
      <vt:lpstr>import 문장 </vt:lpstr>
      <vt:lpstr>객체 생성</vt:lpstr>
      <vt:lpstr>사용자로부터 입력</vt:lpstr>
      <vt:lpstr>print() 출력 메소드 </vt:lpstr>
      <vt:lpstr>중간 점검 문제</vt:lpstr>
      <vt:lpstr>연봉 계산 문제</vt:lpstr>
      <vt:lpstr>PowerPoint 프레젠테이션</vt:lpstr>
      <vt:lpstr>원의 면적 구하기</vt:lpstr>
      <vt:lpstr>원의 면적 구하기</vt:lpstr>
      <vt:lpstr>중간 점검 문제</vt:lpstr>
      <vt:lpstr>오류</vt:lpstr>
      <vt:lpstr>컴파일 오류</vt:lpstr>
      <vt:lpstr>실행 오류</vt:lpstr>
      <vt:lpstr>논리 오류</vt:lpstr>
      <vt:lpstr>중간 점검 문제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Wonik Choi</cp:lastModifiedBy>
  <cp:revision>445</cp:revision>
  <dcterms:created xsi:type="dcterms:W3CDTF">2007-06-29T06:43:39Z</dcterms:created>
  <dcterms:modified xsi:type="dcterms:W3CDTF">2013-09-04T07:07:57Z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