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52"/>
  </p:notesMasterIdLst>
  <p:handoutMasterIdLst>
    <p:handoutMasterId r:id="rId53"/>
  </p:handoutMasterIdLst>
  <p:sldIdLst>
    <p:sldId id="632" r:id="rId2"/>
    <p:sldId id="633" r:id="rId3"/>
    <p:sldId id="634" r:id="rId4"/>
    <p:sldId id="635" r:id="rId5"/>
    <p:sldId id="636" r:id="rId6"/>
    <p:sldId id="637" r:id="rId7"/>
    <p:sldId id="638" r:id="rId8"/>
    <p:sldId id="639" r:id="rId9"/>
    <p:sldId id="640" r:id="rId10"/>
    <p:sldId id="641" r:id="rId11"/>
    <p:sldId id="642" r:id="rId12"/>
    <p:sldId id="643" r:id="rId13"/>
    <p:sldId id="644" r:id="rId14"/>
    <p:sldId id="645" r:id="rId15"/>
    <p:sldId id="646" r:id="rId16"/>
    <p:sldId id="647" r:id="rId17"/>
    <p:sldId id="648" r:id="rId18"/>
    <p:sldId id="649" r:id="rId19"/>
    <p:sldId id="650" r:id="rId20"/>
    <p:sldId id="651" r:id="rId21"/>
    <p:sldId id="652" r:id="rId22"/>
    <p:sldId id="653" r:id="rId23"/>
    <p:sldId id="654" r:id="rId24"/>
    <p:sldId id="655" r:id="rId25"/>
    <p:sldId id="656" r:id="rId26"/>
    <p:sldId id="657" r:id="rId27"/>
    <p:sldId id="658" r:id="rId28"/>
    <p:sldId id="659" r:id="rId29"/>
    <p:sldId id="660" r:id="rId30"/>
    <p:sldId id="661" r:id="rId31"/>
    <p:sldId id="662" r:id="rId32"/>
    <p:sldId id="663" r:id="rId33"/>
    <p:sldId id="664" r:id="rId34"/>
    <p:sldId id="665" r:id="rId35"/>
    <p:sldId id="666" r:id="rId36"/>
    <p:sldId id="667" r:id="rId37"/>
    <p:sldId id="668" r:id="rId38"/>
    <p:sldId id="669" r:id="rId39"/>
    <p:sldId id="670" r:id="rId40"/>
    <p:sldId id="671" r:id="rId41"/>
    <p:sldId id="672" r:id="rId42"/>
    <p:sldId id="673" r:id="rId43"/>
    <p:sldId id="674" r:id="rId44"/>
    <p:sldId id="675" r:id="rId45"/>
    <p:sldId id="676" r:id="rId46"/>
    <p:sldId id="677" r:id="rId47"/>
    <p:sldId id="678" r:id="rId48"/>
    <p:sldId id="679" r:id="rId49"/>
    <p:sldId id="680" r:id="rId50"/>
    <p:sldId id="681" r:id="rId51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7A31D"/>
    <a:srgbClr val="FF9999"/>
    <a:srgbClr val="FFFF99"/>
    <a:srgbClr val="FFFFCC"/>
    <a:srgbClr val="9C9BA3"/>
    <a:srgbClr val="996633"/>
    <a:srgbClr val="66CC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8" autoAdjust="0"/>
    <p:restoredTop sz="93514" autoAdjust="0"/>
  </p:normalViewPr>
  <p:slideViewPr>
    <p:cSldViewPr snapToGrid="0">
      <p:cViewPr varScale="1">
        <p:scale>
          <a:sx n="75" d="100"/>
          <a:sy n="75" d="100"/>
        </p:scale>
        <p:origin x="-6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9163C763-9952-4402-940C-5C98633EF9C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8267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t" anchorCtr="0" compatLnSpc="1">
            <a:prstTxWarp prst="textNoShape">
              <a:avLst/>
            </a:prstTxWarp>
          </a:bodyPr>
          <a:lstStyle>
            <a:lvl1pPr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t" anchorCtr="0" compatLnSpc="1">
            <a:prstTxWarp prst="textNoShape">
              <a:avLst/>
            </a:prstTxWarp>
          </a:bodyPr>
          <a:lstStyle>
            <a:lvl1pPr algn="r"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b" anchorCtr="0" compatLnSpc="1">
            <a:prstTxWarp prst="textNoShape">
              <a:avLst/>
            </a:prstTxWarp>
          </a:bodyPr>
          <a:lstStyle>
            <a:lvl1pPr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b" anchorCtr="0" compatLnSpc="1">
            <a:prstTxWarp prst="textNoShape">
              <a:avLst/>
            </a:prstTxWarp>
          </a:bodyPr>
          <a:lstStyle>
            <a:lvl1pPr algn="r"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82796207-D641-41D9-AA5D-9BF7B806167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1661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BBE81506-EF92-4F78-9AD9-A987A2A1DD4F}" type="slidenum">
              <a:rPr lang="en-US" altLang="ko-KR" smtClean="0">
                <a:latin typeface="Arial" charset="0"/>
              </a:rPr>
              <a:pPr defTabSz="987425"/>
              <a:t>1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1750" cy="38354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B1CA-BE8D-422C-8690-2712FB5F42E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D4BB9-42A6-4FB9-8895-CA84392185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AF7D2-C99F-4B61-B3D7-94244ED6365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1A858-61CD-41FA-842C-31698613257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36C11-8335-4389-9CC0-82099EAC86C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10FED-8E9F-41CD-94BB-6D625CC5DAC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2C76C-58A7-4A75-8E8B-87062BC57E7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B929F-69DA-4F52-8371-A9C5086403C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E30CE-2D74-4F5A-B2C3-ADD017819E4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CD3A9-E130-4B65-B69C-732A9C2139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6CB9D-473B-4131-B8B7-2EADEEE87E5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8718BAD6-A177-4DD2-B462-8B49EB6A981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7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rgbClr val="0070C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rgbClr val="C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rgbClr val="27A31D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30338"/>
            <a:ext cx="7772400" cy="2170112"/>
          </a:xfrm>
        </p:spPr>
        <p:txBody>
          <a:bodyPr/>
          <a:lstStyle/>
          <a:p>
            <a:pPr eaLnBrk="1" hangingPunct="1"/>
            <a:r>
              <a:rPr lang="en-US" altLang="ko-KR" sz="4300" dirty="0"/>
              <a:t>Java Programming</a:t>
            </a:r>
            <a:br>
              <a:rPr lang="en-US" altLang="ko-KR" sz="4300" dirty="0"/>
            </a:br>
            <a:r>
              <a:rPr lang="en-US" altLang="ko-KR" sz="4300" dirty="0" smtClean="0"/>
              <a:t/>
            </a:r>
            <a:br>
              <a:rPr lang="en-US" altLang="ko-KR" sz="4300" dirty="0" smtClean="0"/>
            </a:br>
            <a:r>
              <a:rPr lang="ko-KR" altLang="en-US" sz="3600" dirty="0" smtClean="0"/>
              <a:t>변수</a:t>
            </a:r>
            <a:r>
              <a:rPr lang="en-US" altLang="ko-KR" sz="3600" dirty="0" smtClean="0"/>
              <a:t>, </a:t>
            </a:r>
            <a:r>
              <a:rPr lang="ko-KR" altLang="en-US" sz="3600" dirty="0" smtClean="0"/>
              <a:t>연산자</a:t>
            </a:r>
            <a:r>
              <a:rPr lang="en-US" altLang="ko-KR" sz="3600" dirty="0" smtClean="0"/>
              <a:t>, </a:t>
            </a:r>
            <a:r>
              <a:rPr lang="ko-KR" altLang="en-US" sz="3600" dirty="0" smtClean="0"/>
              <a:t>수식</a:t>
            </a:r>
            <a:endParaRPr lang="ko-KR" altLang="en-US" sz="3600" dirty="0" smtClean="0">
              <a:solidFill>
                <a:srgbClr val="D03491"/>
              </a:solidFill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7000" y="6540500"/>
            <a:ext cx="3684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본 자료는 </a:t>
            </a:r>
            <a:r>
              <a:rPr lang="ko-KR" altLang="en-US" sz="1000" dirty="0" err="1" smtClean="0"/>
              <a:t>인피니티북스의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Power Java</a:t>
            </a:r>
            <a:r>
              <a:rPr lang="ko-KR" altLang="en-US" sz="1000" dirty="0" smtClean="0"/>
              <a:t>의 자료를 각색한 것임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변수에 새로운 값이 대입되면 기존의 값은 어떻게 되는가</a:t>
            </a:r>
            <a:r>
              <a:rPr lang="en-US" altLang="ko-KR" smtClean="0"/>
              <a:t>?</a:t>
            </a:r>
          </a:p>
          <a:p>
            <a:pPr marL="381000" indent="-381000">
              <a:buFont typeface="Symbol" pitchFamily="18" charset="2"/>
              <a:buNone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2. days</a:t>
            </a:r>
            <a:r>
              <a:rPr lang="ko-KR" altLang="en-US" smtClean="0"/>
              <a:t>와 </a:t>
            </a:r>
            <a:r>
              <a:rPr lang="en-US" altLang="ko-KR" smtClean="0"/>
              <a:t>Days</a:t>
            </a:r>
            <a:r>
              <a:rPr lang="ko-KR" altLang="en-US" smtClean="0"/>
              <a:t>는 동일한 변수인가 아닌가</a:t>
            </a:r>
            <a:r>
              <a:rPr lang="en-US" altLang="ko-KR" smtClean="0"/>
              <a:t>?</a:t>
            </a:r>
          </a:p>
          <a:p>
            <a:pPr marL="381000" indent="-381000">
              <a:buFont typeface="Symbol" pitchFamily="18" charset="2"/>
              <a:buNone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3. </a:t>
            </a:r>
            <a:r>
              <a:rPr lang="ko-KR" altLang="en-US" smtClean="0"/>
              <a:t>다음 중에서 올바르지 않은 변수이름은</a:t>
            </a:r>
            <a:r>
              <a:rPr lang="en-US" altLang="ko-KR" smtClean="0"/>
              <a:t>?</a:t>
            </a:r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    x, 8items, march09, sales_report, theProfit2009, #ofPlayer</a:t>
            </a:r>
            <a:endParaRPr lang="ko-KR" altLang="en-US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1269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기초형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08075"/>
            <a:ext cx="911542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정수형</a:t>
            </a:r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int</a:t>
            </a:r>
            <a:r>
              <a:rPr lang="ko-KR" altLang="en-US"/>
              <a:t>는 </a:t>
            </a:r>
            <a:r>
              <a:rPr lang="en-US" altLang="ko-KR"/>
              <a:t>32</a:t>
            </a:r>
            <a:r>
              <a:rPr lang="ko-KR" altLang="en-US"/>
              <a:t>비트를 이용하여 약 </a:t>
            </a:r>
            <a:r>
              <a:rPr lang="en-US" altLang="ko-KR"/>
              <a:t>-21</a:t>
            </a:r>
            <a:r>
              <a:rPr lang="ko-KR" altLang="en-US"/>
              <a:t>억에서 </a:t>
            </a:r>
            <a:r>
              <a:rPr lang="en-US" altLang="ko-KR"/>
              <a:t>21</a:t>
            </a:r>
            <a:r>
              <a:rPr lang="ko-KR" altLang="en-US"/>
              <a:t>억 정도의 정수를 표현</a:t>
            </a:r>
            <a:r>
              <a:rPr lang="en-US" altLang="ko-KR"/>
              <a:t> </a:t>
            </a:r>
          </a:p>
          <a:p>
            <a:pPr>
              <a:defRPr/>
            </a:pPr>
            <a:r>
              <a:rPr lang="en-US" altLang="ko-KR"/>
              <a:t>long</a:t>
            </a:r>
            <a:r>
              <a:rPr lang="ko-KR" altLang="en-US"/>
              <a:t>은 </a:t>
            </a:r>
            <a:r>
              <a:rPr lang="en-US" altLang="ko-KR"/>
              <a:t>64</a:t>
            </a:r>
            <a:r>
              <a:rPr lang="ko-KR" altLang="en-US"/>
              <a:t>비트를 이용</a:t>
            </a:r>
          </a:p>
          <a:p>
            <a:pPr>
              <a:defRPr/>
            </a:pPr>
            <a:r>
              <a:rPr lang="en-US" altLang="ko-KR"/>
              <a:t>short</a:t>
            </a:r>
            <a:r>
              <a:rPr lang="ko-KR" altLang="en-US"/>
              <a:t>는 </a:t>
            </a:r>
            <a:r>
              <a:rPr lang="en-US" altLang="ko-KR"/>
              <a:t>16</a:t>
            </a:r>
            <a:r>
              <a:rPr lang="ko-KR" altLang="en-US"/>
              <a:t>비트를 이용하여 </a:t>
            </a:r>
            <a:r>
              <a:rPr lang="en-US" altLang="ko-KR"/>
              <a:t>-32,768</a:t>
            </a:r>
            <a:r>
              <a:rPr lang="ko-KR" altLang="en-US"/>
              <a:t>에서 </a:t>
            </a:r>
            <a:r>
              <a:rPr lang="en-US" altLang="ko-KR"/>
              <a:t>+32767</a:t>
            </a:r>
            <a:r>
              <a:rPr lang="ko-KR" altLang="en-US"/>
              <a:t>사이의 정수를 표현</a:t>
            </a:r>
          </a:p>
          <a:p>
            <a:pPr>
              <a:defRPr/>
            </a:pPr>
            <a:r>
              <a:rPr lang="en-US" altLang="ko-KR"/>
              <a:t>byte</a:t>
            </a:r>
            <a:r>
              <a:rPr lang="ko-KR" altLang="en-US"/>
              <a:t>는 </a:t>
            </a:r>
            <a:r>
              <a:rPr lang="en-US" altLang="ko-KR"/>
              <a:t>8</a:t>
            </a:r>
            <a:r>
              <a:rPr lang="ko-KR" altLang="en-US"/>
              <a:t>비트 정수로서 </a:t>
            </a:r>
            <a:r>
              <a:rPr lang="en-US" altLang="ko-KR"/>
              <a:t>-128</a:t>
            </a:r>
            <a:r>
              <a:rPr lang="ko-KR" altLang="en-US"/>
              <a:t>에서 </a:t>
            </a:r>
            <a:r>
              <a:rPr lang="en-US" altLang="ko-KR"/>
              <a:t>+127</a:t>
            </a:r>
            <a:r>
              <a:rPr lang="ko-KR" altLang="en-US"/>
              <a:t>까지의 정수를 표현</a:t>
            </a:r>
            <a:r>
              <a:rPr lang="en-US" altLang="ko-KR"/>
              <a:t> 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buFont typeface="Symbol" pitchFamily="18" charset="2"/>
              <a:buNone/>
              <a:defRPr/>
            </a:pPr>
            <a:r>
              <a:rPr lang="en-US" altLang="ko-KR"/>
              <a:t>(Q) </a:t>
            </a:r>
            <a:r>
              <a:rPr lang="ko-KR" altLang="en-US"/>
              <a:t>만약 다음과 같이 정수형의 변수에 범위를 벗어나는 값을 대입하면 어떻게 될까</a:t>
            </a:r>
            <a:r>
              <a:rPr lang="en-US" altLang="ko-KR"/>
              <a:t>? </a:t>
            </a:r>
            <a:endParaRPr lang="en-US" altLang="ko-KR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Symbol" pitchFamily="18" charset="2"/>
              <a:buNone/>
              <a:defRPr/>
            </a:pPr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en-US" altLang="ko-KR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byte</a:t>
            </a:r>
            <a:r>
              <a:rPr lang="en-US" altLang="ko-KR">
                <a:solidFill>
                  <a:schemeClr val="tx2"/>
                </a:solidFill>
              </a:rPr>
              <a:t> number = 300;// </a:t>
            </a:r>
            <a:r>
              <a:rPr lang="ko-KR" altLang="en-US">
                <a:solidFill>
                  <a:schemeClr val="tx2"/>
                </a:solidFill>
              </a:rPr>
              <a:t>오류</a:t>
            </a:r>
            <a:r>
              <a:rPr lang="en-US" altLang="ko-KR">
                <a:solidFill>
                  <a:schemeClr val="tx2"/>
                </a:solidFill>
              </a:rPr>
              <a:t>!!</a:t>
            </a:r>
          </a:p>
          <a:p>
            <a:pPr>
              <a:buFont typeface="Symbol" pitchFamily="18" charset="2"/>
              <a:buNone/>
              <a:defRPr/>
            </a:pPr>
            <a:endParaRPr lang="ko-KR" altLang="en-US"/>
          </a:p>
          <a:p>
            <a:pPr>
              <a:buFont typeface="Symbol" pitchFamily="18" charset="2"/>
              <a:buNone/>
              <a:defRPr/>
            </a:pPr>
            <a:r>
              <a:rPr lang="en-US" altLang="ko-KR"/>
              <a:t>(A) </a:t>
            </a:r>
            <a:r>
              <a:rPr lang="ko-KR" altLang="en-US"/>
              <a:t>컴파일 오류가 발생한다</a:t>
            </a:r>
            <a:r>
              <a:rPr lang="en-US" altLang="ko-KR"/>
              <a:t>. </a:t>
            </a:r>
            <a:endParaRPr lang="ko-KR" altLang="en-US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정수형 상수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상수 또는 리터럴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t>(literal)</a:t>
            </a:r>
            <a:r>
              <a:rPr lang="ko-KR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이란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t>, x = 100;</a:t>
            </a:r>
            <a:r>
              <a:rPr lang="ko-KR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에서 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t>100</a:t>
            </a:r>
            <a:r>
              <a:rPr lang="ko-KR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과 같이 소스 코드에 쓰여 있는 값</a:t>
            </a:r>
          </a:p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ko-KR" altLang="en-US"/>
              <a:t>여러 진법 사용 가능</a:t>
            </a:r>
          </a:p>
          <a:p>
            <a:pPr lvl="1">
              <a:defRPr/>
            </a:pPr>
            <a:r>
              <a:rPr lang="en-US" altLang="ko-KR"/>
              <a:t>10</a:t>
            </a:r>
            <a:r>
              <a:rPr lang="ko-KR" altLang="en-US"/>
              <a:t>진수</a:t>
            </a:r>
            <a:r>
              <a:rPr lang="en-US" altLang="ko-KR"/>
              <a:t>(Decimal): 14, 16, 17</a:t>
            </a:r>
          </a:p>
          <a:p>
            <a:pPr lvl="1">
              <a:defRPr/>
            </a:pPr>
            <a:r>
              <a:rPr lang="en-US" altLang="ko-KR"/>
              <a:t>8</a:t>
            </a:r>
            <a:r>
              <a:rPr lang="ko-KR" altLang="en-US"/>
              <a:t>진수</a:t>
            </a:r>
            <a:r>
              <a:rPr lang="en-US" altLang="ko-KR"/>
              <a:t>(Octal): 016, 018, 019</a:t>
            </a:r>
          </a:p>
          <a:p>
            <a:pPr lvl="1">
              <a:defRPr/>
            </a:pPr>
            <a:r>
              <a:rPr lang="en-US" altLang="ko-KR"/>
              <a:t>16</a:t>
            </a:r>
            <a:r>
              <a:rPr lang="ko-KR" altLang="en-US"/>
              <a:t>진수</a:t>
            </a:r>
            <a:r>
              <a:rPr lang="en-US" altLang="ko-KR"/>
              <a:t>(hexadecimal):0xe, 0x10, 0x11</a:t>
            </a:r>
            <a:endParaRPr lang="ko-KR" altLang="en-US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예제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2038"/>
            <a:ext cx="91440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기호 상수</a:t>
            </a:r>
          </a:p>
        </p:txBody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상수에 이름을 주어서 변수처럼 사용</a:t>
            </a:r>
            <a:endParaRPr lang="en-US" altLang="ko-KR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ko-KR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Symbol" pitchFamily="18" charset="2"/>
              <a:buNone/>
              <a:defRPr/>
            </a:pPr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ko-KR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final</a:t>
            </a:r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</a:rPr>
              <a:t> double</a:t>
            </a:r>
            <a:r>
              <a:rPr lang="en-US" altLang="ko-KR"/>
              <a:t> PI = 3.141592;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숫자보다 이해하기 쉽고</a:t>
            </a:r>
            <a:r>
              <a:rPr lang="en-US" altLang="ko-KR"/>
              <a:t>, </a:t>
            </a:r>
            <a:r>
              <a:rPr lang="ko-KR" altLang="en-US"/>
              <a:t>값의 변경이 용이하다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논리형</a:t>
            </a: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논리형</a:t>
            </a:r>
            <a:r>
              <a:rPr lang="en-US" altLang="ko-KR"/>
              <a:t>(boolean type)</a:t>
            </a:r>
            <a:r>
              <a:rPr lang="ko-KR" altLang="en-US"/>
              <a:t>은 </a:t>
            </a:r>
            <a:r>
              <a:rPr lang="en-US" altLang="ko-KR"/>
              <a:t>true </a:t>
            </a:r>
            <a:r>
              <a:rPr lang="ko-KR" altLang="en-US"/>
              <a:t>아니면 </a:t>
            </a:r>
            <a:r>
              <a:rPr lang="en-US" altLang="ko-KR"/>
              <a:t>false</a:t>
            </a:r>
            <a:r>
              <a:rPr lang="ko-KR" altLang="en-US"/>
              <a:t>만을 가질 수 있다</a:t>
            </a:r>
            <a:r>
              <a:rPr lang="en-US" altLang="ko-KR"/>
              <a:t>. 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buFont typeface="Symbol" pitchFamily="18" charset="2"/>
              <a:buNone/>
              <a:defRPr/>
            </a:pPr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ko-KR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boolean</a:t>
            </a:r>
            <a:r>
              <a:rPr lang="en-US" altLang="ko-KR"/>
              <a:t> condition =</a:t>
            </a:r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</a:rPr>
              <a:t> true</a:t>
            </a:r>
            <a:r>
              <a:rPr lang="en-US" altLang="ko-KR"/>
              <a:t>;</a:t>
            </a:r>
          </a:p>
          <a:p>
            <a:pPr>
              <a:defRPr/>
            </a:pPr>
            <a:endParaRPr lang="ko-KR" altLang="en-US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62325"/>
            <a:ext cx="91344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실수형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float</a:t>
            </a:r>
            <a:r>
              <a:rPr lang="ko-KR" altLang="en-US" smtClean="0"/>
              <a:t>는 </a:t>
            </a:r>
            <a:r>
              <a:rPr lang="en-US" altLang="ko-KR" smtClean="0"/>
              <a:t>32</a:t>
            </a:r>
            <a:r>
              <a:rPr lang="ko-KR" altLang="en-US" smtClean="0"/>
              <a:t>비트를 이용하여 실수를 표현</a:t>
            </a:r>
          </a:p>
          <a:p>
            <a:r>
              <a:rPr lang="en-US" altLang="ko-KR" smtClean="0"/>
              <a:t>double</a:t>
            </a:r>
            <a:r>
              <a:rPr lang="ko-KR" altLang="en-US" smtClean="0"/>
              <a:t>은 </a:t>
            </a:r>
            <a:r>
              <a:rPr lang="en-US" altLang="ko-KR" smtClean="0"/>
              <a:t>64</a:t>
            </a:r>
            <a:r>
              <a:rPr lang="ko-KR" altLang="en-US" smtClean="0"/>
              <a:t>비트를 이용하여 실수를 표현</a:t>
            </a:r>
            <a:endParaRPr lang="en-US" altLang="ko-KR" smtClean="0"/>
          </a:p>
          <a:p>
            <a:endParaRPr lang="ko-KR" altLang="en-US" smtClean="0"/>
          </a:p>
          <a:p>
            <a:r>
              <a:rPr lang="en-US" altLang="ko-KR" smtClean="0"/>
              <a:t>float</a:t>
            </a:r>
            <a:r>
              <a:rPr lang="ko-KR" altLang="en-US" smtClean="0"/>
              <a:t>는 약 </a:t>
            </a:r>
            <a:r>
              <a:rPr lang="en-US" altLang="ko-KR" smtClean="0"/>
              <a:t>7</a:t>
            </a:r>
            <a:r>
              <a:rPr lang="ko-KR" altLang="en-US" smtClean="0"/>
              <a:t>개 정도의 유효 숫자</a:t>
            </a:r>
          </a:p>
          <a:p>
            <a:r>
              <a:rPr lang="en-US" altLang="ko-KR" smtClean="0"/>
              <a:t>double</a:t>
            </a:r>
            <a:r>
              <a:rPr lang="ko-KR" altLang="en-US" smtClean="0"/>
              <a:t>은 약 </a:t>
            </a:r>
            <a:r>
              <a:rPr lang="en-US" altLang="ko-KR" smtClean="0"/>
              <a:t>15</a:t>
            </a:r>
            <a:r>
              <a:rPr lang="ko-KR" altLang="en-US" smtClean="0"/>
              <a:t>개 정도의 유효 숫자</a:t>
            </a:r>
          </a:p>
          <a:p>
            <a:r>
              <a:rPr lang="ko-KR" altLang="en-US" smtClean="0"/>
              <a:t>대부분의 경우에는 </a:t>
            </a:r>
            <a:r>
              <a:rPr lang="en-US" altLang="ko-KR" smtClean="0"/>
              <a:t>double</a:t>
            </a:r>
            <a:r>
              <a:rPr lang="ko-KR" altLang="en-US" smtClean="0"/>
              <a:t>을 사용하는 것이 바람직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특수한 실수값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양의 무한대</a:t>
            </a:r>
            <a:r>
              <a:rPr lang="en-US" altLang="ko-KR" smtClean="0"/>
              <a:t>(positive infinity): </a:t>
            </a:r>
            <a:r>
              <a:rPr lang="ko-KR" altLang="en-US" smtClean="0"/>
              <a:t>오버플로우</a:t>
            </a:r>
          </a:p>
          <a:p>
            <a:r>
              <a:rPr lang="ko-KR" altLang="en-US" smtClean="0"/>
              <a:t>음의 무한대</a:t>
            </a:r>
            <a:r>
              <a:rPr lang="en-US" altLang="ko-KR" smtClean="0"/>
              <a:t>(negative infinity): </a:t>
            </a:r>
            <a:r>
              <a:rPr lang="ko-KR" altLang="en-US" smtClean="0"/>
              <a:t>언더플로우</a:t>
            </a:r>
          </a:p>
          <a:p>
            <a:r>
              <a:rPr lang="en-US" altLang="ko-KR" smtClean="0"/>
              <a:t>NaN(Not a Number): </a:t>
            </a:r>
            <a:r>
              <a:rPr lang="ko-KR" altLang="en-US" smtClean="0"/>
              <a:t>유효하지 않은 연산</a:t>
            </a:r>
          </a:p>
          <a:p>
            <a:endParaRPr lang="ko-KR" altLang="en-US" smtClean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예제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95350"/>
            <a:ext cx="9220200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이번 장에서 학습할 내용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/>
            <a:r>
              <a:rPr lang="ko-KR" altLang="en-US" smtClean="0"/>
              <a:t>변수 선언</a:t>
            </a:r>
          </a:p>
          <a:p>
            <a:pPr marL="381000" indent="-381000"/>
            <a:r>
              <a:rPr lang="ko-KR" altLang="en-US" smtClean="0"/>
              <a:t>기초 자료형과 참조 자료형</a:t>
            </a:r>
          </a:p>
          <a:p>
            <a:pPr marL="381000" indent="-381000"/>
            <a:r>
              <a:rPr lang="ko-KR" altLang="en-US" smtClean="0"/>
              <a:t>각종 연산자</a:t>
            </a:r>
          </a:p>
          <a:p>
            <a:pPr marL="381000" indent="-381000"/>
            <a:r>
              <a:rPr lang="ko-KR" altLang="en-US" smtClean="0"/>
              <a:t>수식의 계산</a:t>
            </a:r>
          </a:p>
        </p:txBody>
      </p:sp>
      <p:sp>
        <p:nvSpPr>
          <p:cNvPr id="3076" name="Rectangle 15"/>
          <p:cNvSpPr>
            <a:spLocks noChangeArrowheads="1"/>
          </p:cNvSpPr>
          <p:nvPr/>
        </p:nvSpPr>
        <p:spPr bwMode="auto">
          <a:xfrm>
            <a:off x="0" y="1722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실수형 상수</a:t>
            </a:r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713" y="1293813"/>
            <a:ext cx="7569200" cy="504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5170488" y="1958975"/>
            <a:ext cx="1982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double</a:t>
            </a:r>
            <a:r>
              <a:rPr lang="ko-KR" altLang="en-US" sz="1400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형 상수</a:t>
            </a:r>
            <a:r>
              <a:rPr lang="en-US" altLang="ko-KR" sz="1400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(64</a:t>
            </a:r>
            <a:r>
              <a:rPr lang="ko-KR" altLang="en-US" sz="1400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비트</a:t>
            </a:r>
            <a:r>
              <a:rPr lang="en-US" altLang="ko-KR" sz="1400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)</a:t>
            </a:r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5197475" y="2312988"/>
            <a:ext cx="1820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float</a:t>
            </a:r>
            <a:r>
              <a:rPr lang="ko-KR" altLang="en-US" sz="1400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형 상수</a:t>
            </a:r>
            <a:r>
              <a:rPr lang="en-US" altLang="ko-KR" sz="1400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(32</a:t>
            </a:r>
            <a:r>
              <a:rPr lang="ko-KR" altLang="en-US" sz="1400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비트</a:t>
            </a:r>
            <a:r>
              <a:rPr lang="en-US" altLang="ko-KR" sz="1400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)</a:t>
            </a:r>
          </a:p>
        </p:txBody>
      </p:sp>
      <p:sp>
        <p:nvSpPr>
          <p:cNvPr id="21510" name="Line 7"/>
          <p:cNvSpPr>
            <a:spLocks noChangeShapeType="1"/>
          </p:cNvSpPr>
          <p:nvPr/>
        </p:nvSpPr>
        <p:spPr bwMode="auto">
          <a:xfrm flipH="1">
            <a:off x="3694113" y="2119313"/>
            <a:ext cx="1574800" cy="1381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511" name="Line 8"/>
          <p:cNvSpPr>
            <a:spLocks noChangeShapeType="1"/>
          </p:cNvSpPr>
          <p:nvPr/>
        </p:nvSpPr>
        <p:spPr bwMode="auto">
          <a:xfrm flipH="1">
            <a:off x="3751263" y="2489200"/>
            <a:ext cx="1554162" cy="222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512" name="Text Box 9"/>
          <p:cNvSpPr txBox="1">
            <a:spLocks noChangeArrowheads="1"/>
          </p:cNvSpPr>
          <p:nvPr/>
        </p:nvSpPr>
        <p:spPr bwMode="auto">
          <a:xfrm>
            <a:off x="5260975" y="2706688"/>
            <a:ext cx="1073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400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지수표기법</a:t>
            </a:r>
            <a:endParaRPr lang="en-US" altLang="ko-KR" sz="1400">
              <a:solidFill>
                <a:schemeClr val="tx2"/>
              </a:solidFill>
              <a:latin typeface="Trebuchet MS" pitchFamily="34" charset="0"/>
              <a:ea typeface="HY엽서L" pitchFamily="18" charset="-127"/>
            </a:endParaRPr>
          </a:p>
        </p:txBody>
      </p:sp>
      <p:sp>
        <p:nvSpPr>
          <p:cNvPr id="21513" name="Line 10"/>
          <p:cNvSpPr>
            <a:spLocks noChangeShapeType="1"/>
          </p:cNvSpPr>
          <p:nvPr/>
        </p:nvSpPr>
        <p:spPr bwMode="auto">
          <a:xfrm flipH="1" flipV="1">
            <a:off x="3916363" y="2705100"/>
            <a:ext cx="1452562" cy="1889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문자형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아스크 코드가 아니라 유니 코드</a:t>
            </a:r>
            <a:r>
              <a:rPr lang="en-US" altLang="ko-KR" smtClean="0"/>
              <a:t>(unicode)</a:t>
            </a:r>
            <a:r>
              <a:rPr lang="ko-KR" altLang="en-US" smtClean="0"/>
              <a:t>를 사용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3975" y="1892300"/>
            <a:ext cx="51625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71813"/>
            <a:ext cx="91535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예제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" y="1155700"/>
            <a:ext cx="909637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lnSpc>
                <a:spcPct val="90000"/>
              </a:lnSpc>
              <a:buFont typeface="Symbol" pitchFamily="18" charset="2"/>
              <a:buAutoNum type="arabicPeriod"/>
            </a:pPr>
            <a:r>
              <a:rPr lang="ko-KR" altLang="en-US" smtClean="0"/>
              <a:t>변수가 </a:t>
            </a:r>
            <a:r>
              <a:rPr lang="en-US" altLang="ko-KR" smtClean="0"/>
              <a:t>36</a:t>
            </a:r>
            <a:r>
              <a:rPr lang="ko-KR" altLang="en-US" smtClean="0"/>
              <a:t>에서 </a:t>
            </a:r>
            <a:r>
              <a:rPr lang="en-US" altLang="ko-KR" smtClean="0"/>
              <a:t>5000</a:t>
            </a:r>
            <a:r>
              <a:rPr lang="ko-KR" altLang="en-US" smtClean="0"/>
              <a:t>정도의 값을 저장하여야 하다면 어떤 자료형이 최적인가</a:t>
            </a:r>
            <a:r>
              <a:rPr lang="en-US" altLang="ko-KR" smtClean="0"/>
              <a:t>?</a:t>
            </a:r>
          </a:p>
          <a:p>
            <a:pPr marL="381000" indent="-381000">
              <a:lnSpc>
                <a:spcPct val="90000"/>
              </a:lnSpc>
              <a:buFont typeface="Symbol" pitchFamily="18" charset="2"/>
              <a:buAutoNum type="arabicPeriod"/>
            </a:pPr>
            <a:endParaRPr lang="en-US" altLang="ko-KR" smtClean="0"/>
          </a:p>
          <a:p>
            <a:pPr marL="381000" indent="-381000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변수가 </a:t>
            </a:r>
            <a:r>
              <a:rPr lang="en-US" altLang="ko-KR" smtClean="0"/>
              <a:t>-3000</a:t>
            </a:r>
            <a:r>
              <a:rPr lang="ko-KR" altLang="en-US" smtClean="0"/>
              <a:t>에서 </a:t>
            </a:r>
            <a:r>
              <a:rPr lang="en-US" altLang="ko-KR" smtClean="0"/>
              <a:t>+3000</a:t>
            </a:r>
            <a:r>
              <a:rPr lang="ko-KR" altLang="en-US" smtClean="0"/>
              <a:t>까지의 값을 저장하여야 하다면 어떤 자료형이 최적인가</a:t>
            </a:r>
            <a:r>
              <a:rPr lang="en-US" altLang="ko-KR" smtClean="0"/>
              <a:t>?</a:t>
            </a:r>
          </a:p>
          <a:p>
            <a:pPr marL="381000" indent="-381000">
              <a:lnSpc>
                <a:spcPct val="90000"/>
              </a:lnSpc>
              <a:buFont typeface="Symbol" pitchFamily="18" charset="2"/>
              <a:buNone/>
            </a:pPr>
            <a:endParaRPr lang="en-US" altLang="ko-KR" smtClean="0"/>
          </a:p>
          <a:p>
            <a:pPr marL="381000" indent="-381000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mtClean="0"/>
              <a:t>3. 0.025</a:t>
            </a:r>
            <a:r>
              <a:rPr lang="ko-KR" altLang="en-US" smtClean="0"/>
              <a:t>를 지수 표기법으로 표기하여 보라</a:t>
            </a:r>
            <a:r>
              <a:rPr lang="en-US" altLang="ko-KR" smtClean="0"/>
              <a:t>.</a:t>
            </a:r>
          </a:p>
          <a:p>
            <a:pPr marL="381000" indent="-381000">
              <a:lnSpc>
                <a:spcPct val="90000"/>
              </a:lnSpc>
              <a:buFont typeface="Symbol" pitchFamily="18" charset="2"/>
              <a:buNone/>
            </a:pPr>
            <a:endParaRPr lang="en-US" altLang="ko-KR" smtClean="0"/>
          </a:p>
          <a:p>
            <a:pPr marL="381000" indent="-381000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mtClean="0"/>
              <a:t>4. </a:t>
            </a:r>
            <a:r>
              <a:rPr lang="ko-KR" altLang="en-US" smtClean="0"/>
              <a:t>어떤 리터럴</a:t>
            </a:r>
            <a:r>
              <a:rPr lang="en-US" altLang="ko-KR" smtClean="0"/>
              <a:t>(</a:t>
            </a:r>
            <a:r>
              <a:rPr lang="ko-KR" altLang="en-US" smtClean="0"/>
              <a:t>상수</a:t>
            </a:r>
            <a:r>
              <a:rPr lang="en-US" altLang="ko-KR" smtClean="0"/>
              <a:t>)</a:t>
            </a:r>
            <a:r>
              <a:rPr lang="ko-KR" altLang="en-US" smtClean="0"/>
              <a:t>이 더 많은 메모리 공간을 차지하는가</a:t>
            </a:r>
            <a:r>
              <a:rPr lang="en-US" altLang="ko-KR" smtClean="0"/>
              <a:t>? </a:t>
            </a:r>
          </a:p>
          <a:p>
            <a:pPr marL="381000" indent="-381000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mtClean="0"/>
              <a:t>	28.9 	28.9F</a:t>
            </a:r>
          </a:p>
          <a:p>
            <a:pPr marL="381000" indent="-381000">
              <a:lnSpc>
                <a:spcPct val="90000"/>
              </a:lnSpc>
              <a:buFont typeface="Symbol" pitchFamily="18" charset="2"/>
              <a:buNone/>
            </a:pPr>
            <a:endParaRPr lang="en-US" altLang="ko-KR" smtClean="0"/>
          </a:p>
          <a:p>
            <a:pPr marL="381000" indent="-381000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mtClean="0"/>
              <a:t>5. booelan </a:t>
            </a:r>
            <a:r>
              <a:rPr lang="ko-KR" altLang="en-US" smtClean="0"/>
              <a:t>자료형이 가질 수 있는 값을 전부 쓰시오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4581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연산자와 피연산자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연산자</a:t>
            </a:r>
            <a:r>
              <a:rPr lang="en-US" altLang="ko-KR" smtClean="0"/>
              <a:t>(operator)</a:t>
            </a:r>
            <a:r>
              <a:rPr lang="ko-KR" altLang="en-US" smtClean="0"/>
              <a:t>는 특정한 연산을 나타내는 기호</a:t>
            </a:r>
            <a:endParaRPr lang="en-US" altLang="ko-KR" smtClean="0"/>
          </a:p>
          <a:p>
            <a:r>
              <a:rPr lang="ko-KR" altLang="en-US" smtClean="0"/>
              <a:t>피연산자</a:t>
            </a:r>
            <a:r>
              <a:rPr lang="en-US" altLang="ko-KR" smtClean="0"/>
              <a:t>(operand)</a:t>
            </a:r>
            <a:r>
              <a:rPr lang="ko-KR" altLang="en-US" smtClean="0"/>
              <a:t>는 연산의 대상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7550" y="2452688"/>
            <a:ext cx="45148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자바에서 지원하는 연산자</a:t>
            </a:r>
          </a:p>
        </p:txBody>
      </p: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1713" y="1260475"/>
            <a:ext cx="7054850" cy="454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수식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수식이란 상수나 변수</a:t>
            </a:r>
            <a:r>
              <a:rPr lang="en-US" altLang="ko-KR" smtClean="0"/>
              <a:t>, </a:t>
            </a:r>
            <a:r>
              <a:rPr lang="ko-KR" altLang="en-US" smtClean="0"/>
              <a:t>함수와 같은 피연산자들과 연산자의 조합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063" y="2205038"/>
            <a:ext cx="76581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대입 연산자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대입 연산자</a:t>
            </a:r>
            <a:r>
              <a:rPr lang="en-US" altLang="ko-KR" smtClean="0"/>
              <a:t>(=)</a:t>
            </a:r>
            <a:r>
              <a:rPr lang="ko-KR" altLang="en-US" smtClean="0"/>
              <a:t>는 왼쪽 변수에 오른쪽 수식의 값을 계산하여 저장</a:t>
            </a:r>
          </a:p>
          <a:p>
            <a:r>
              <a:rPr lang="ko-KR" altLang="en-US" smtClean="0"/>
              <a:t>대입 연산자 </a:t>
            </a:r>
            <a:r>
              <a:rPr lang="en-US" altLang="ko-KR" smtClean="0"/>
              <a:t>== </a:t>
            </a:r>
            <a:r>
              <a:rPr lang="ko-KR" altLang="en-US" smtClean="0"/>
              <a:t>할당 연산자 </a:t>
            </a:r>
            <a:r>
              <a:rPr lang="en-US" altLang="ko-KR" smtClean="0"/>
              <a:t>== </a:t>
            </a:r>
            <a:r>
              <a:rPr lang="ko-KR" altLang="en-US" smtClean="0"/>
              <a:t>배정 연산자라고도 한다</a:t>
            </a:r>
            <a:r>
              <a:rPr lang="en-US" altLang="ko-KR" smtClean="0"/>
              <a:t>. </a:t>
            </a:r>
          </a:p>
          <a:p>
            <a:endParaRPr lang="en-US" altLang="ko-KR" smtClean="0"/>
          </a:p>
          <a:p>
            <a:pPr>
              <a:buFont typeface="Symbol" pitchFamily="18" charset="2"/>
              <a:buNone/>
            </a:pPr>
            <a:r>
              <a:rPr lang="en-US" altLang="ko-KR" smtClean="0"/>
              <a:t>	x = 10; // </a:t>
            </a:r>
            <a:r>
              <a:rPr lang="ko-KR" altLang="en-US" smtClean="0"/>
              <a:t>상수 </a:t>
            </a:r>
            <a:r>
              <a:rPr lang="en-US" altLang="ko-KR" smtClean="0"/>
              <a:t>10</a:t>
            </a:r>
            <a:r>
              <a:rPr lang="ko-KR" altLang="en-US" smtClean="0"/>
              <a:t>을 변수 </a:t>
            </a:r>
            <a:r>
              <a:rPr lang="en-US" altLang="ko-KR" smtClean="0"/>
              <a:t>x</a:t>
            </a:r>
            <a:r>
              <a:rPr lang="ko-KR" altLang="en-US" smtClean="0"/>
              <a:t>에 대입한다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6163" y="3319463"/>
            <a:ext cx="39624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산술 연산자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25" y="1330325"/>
            <a:ext cx="87534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1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088" y="169863"/>
            <a:ext cx="8788400" cy="624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57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8475" y="873125"/>
            <a:ext cx="1524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변수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smtClean="0"/>
              <a:t>변수</a:t>
            </a:r>
            <a:r>
              <a:rPr lang="en-US" altLang="ko-KR" b="1" smtClean="0"/>
              <a:t>(variable)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데이터 값들이 저장되는 메모리 공간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7025" y="2063750"/>
            <a:ext cx="51244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+ </a:t>
            </a:r>
            <a:r>
              <a:rPr lang="ko-KR" altLang="en-US" sz="3600" smtClean="0"/>
              <a:t>연산자는 문자열을 결합</a:t>
            </a: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788" y="1714500"/>
            <a:ext cx="8618537" cy="360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단항 연산자</a:t>
            </a:r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25" y="1485900"/>
            <a:ext cx="71437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예제</a:t>
            </a:r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722438"/>
            <a:ext cx="900112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복합 대입 연산자</a:t>
            </a:r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5838" y="1982788"/>
            <a:ext cx="39338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관계 연산자</a:t>
            </a:r>
          </a:p>
        </p:txBody>
      </p:sp>
      <p:pic>
        <p:nvPicPr>
          <p:cNvPr id="35843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7175" y="1479550"/>
            <a:ext cx="5832475" cy="2949575"/>
          </a:xfrm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2750" y="130175"/>
            <a:ext cx="5895975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논리 연산자</a:t>
            </a:r>
          </a:p>
        </p:txBody>
      </p:sp>
      <p:pic>
        <p:nvPicPr>
          <p:cNvPr id="3789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" y="1335088"/>
            <a:ext cx="91344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0" y="2603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7893" name="_x84087480" descr="EMB000004c433d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8863" y="2911475"/>
            <a:ext cx="3402012" cy="303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예제</a:t>
            </a:r>
          </a:p>
        </p:txBody>
      </p:sp>
      <p:pic>
        <p:nvPicPr>
          <p:cNvPr id="3891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5425" y="1211263"/>
            <a:ext cx="58483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삼항 연산자</a:t>
            </a: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871663"/>
            <a:ext cx="8212138" cy="3614737"/>
          </a:xfrm>
        </p:spPr>
        <p:txBody>
          <a:bodyPr/>
          <a:lstStyle/>
          <a:p>
            <a:r>
              <a:rPr lang="en-US" altLang="ko-KR" smtClean="0"/>
              <a:t>condition</a:t>
            </a:r>
            <a:r>
              <a:rPr lang="ko-KR" altLang="en-US" smtClean="0"/>
              <a:t>이 참이면 </a:t>
            </a:r>
            <a:r>
              <a:rPr lang="en-US" altLang="ko-KR" smtClean="0"/>
              <a:t>exp1</a:t>
            </a:r>
            <a:r>
              <a:rPr lang="ko-KR" altLang="en-US" smtClean="0"/>
              <a:t>이 선택되고 그렇지 않으면 </a:t>
            </a:r>
            <a:r>
              <a:rPr lang="en-US" altLang="ko-KR" smtClean="0"/>
              <a:t>exp2</a:t>
            </a:r>
            <a:r>
              <a:rPr lang="ko-KR" altLang="en-US" smtClean="0"/>
              <a:t>가 선택된다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max_value = (x &gt; y) x : y;// </a:t>
            </a:r>
            <a:r>
              <a:rPr lang="ko-KR" altLang="en-US" smtClean="0"/>
              <a:t>최대값 계산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815975" y="1382713"/>
            <a:ext cx="7948613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i="1"/>
              <a:t>condition ? exp1 : exp2</a:t>
            </a:r>
            <a:endParaRPr lang="ko-KR" altLang="en-US" i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0964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5158" name="Rectangle 6"/>
          <p:cNvSpPr>
            <a:spLocks noChangeArrowheads="1"/>
          </p:cNvSpPr>
          <p:nvPr/>
        </p:nvSpPr>
        <p:spPr bwMode="auto">
          <a:xfrm>
            <a:off x="1096963" y="1349375"/>
            <a:ext cx="7416800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4">
              <a:defRPr/>
            </a:pPr>
            <a:r>
              <a:rPr kumimoji="1" lang="en-US" altLang="ko-KR">
                <a:latin typeface="Trebuchet MS" pitchFamily="34" charset="0"/>
              </a:rPr>
              <a:t>1. </a:t>
            </a:r>
            <a:r>
              <a:rPr kumimoji="1" lang="ko-KR" altLang="en-US">
                <a:latin typeface="Trebuchet MS" pitchFamily="34" charset="0"/>
              </a:rPr>
              <a:t>다음의 각 변수의 값을 적어보라</a:t>
            </a:r>
            <a:r>
              <a:rPr kumimoji="1" lang="en-US" altLang="ko-KR">
                <a:latin typeface="Trebuchet MS" pitchFamily="34" charset="0"/>
              </a:rPr>
              <a:t>.</a:t>
            </a:r>
            <a:endParaRPr kumimoji="1" lang="en-US" altLang="ko-KR" b="1">
              <a:latin typeface="Trebuchet MS" pitchFamily="34" charset="0"/>
            </a:endParaRPr>
          </a:p>
          <a:p>
            <a:pPr lvl="4">
              <a:defRPr/>
            </a:pPr>
            <a:r>
              <a:rPr kumimoji="1" lang="en-US" altLang="ko-KR" b="1">
                <a:latin typeface="Trebuchet MS" pitchFamily="34" charset="0"/>
              </a:rPr>
              <a:t>	int</a:t>
            </a:r>
            <a:r>
              <a:rPr kumimoji="1" lang="en-US" altLang="ko-KR">
                <a:latin typeface="Trebuchet MS" pitchFamily="34" charset="0"/>
              </a:rPr>
              <a:t> x = 1;</a:t>
            </a:r>
            <a:endParaRPr kumimoji="1" lang="en-US" altLang="ko-KR" b="1">
              <a:latin typeface="Trebuchet MS" pitchFamily="34" charset="0"/>
            </a:endParaRPr>
          </a:p>
          <a:p>
            <a:pPr lvl="4">
              <a:defRPr/>
            </a:pPr>
            <a:r>
              <a:rPr kumimoji="1" lang="en-US" altLang="ko-KR" b="1">
                <a:latin typeface="Trebuchet MS" pitchFamily="34" charset="0"/>
              </a:rPr>
              <a:t>	int</a:t>
            </a:r>
            <a:r>
              <a:rPr kumimoji="1" lang="en-US" altLang="ko-KR">
                <a:latin typeface="Trebuchet MS" pitchFamily="34" charset="0"/>
              </a:rPr>
              <a:t> y = 1;</a:t>
            </a:r>
            <a:endParaRPr kumimoji="1" lang="en-US" altLang="ko-KR" b="1">
              <a:latin typeface="Trebuchet MS" pitchFamily="34" charset="0"/>
            </a:endParaRPr>
          </a:p>
          <a:p>
            <a:pPr lvl="4">
              <a:defRPr/>
            </a:pPr>
            <a:r>
              <a:rPr kumimoji="1" lang="en-US" altLang="ko-KR" b="1">
                <a:latin typeface="Trebuchet MS" pitchFamily="34" charset="0"/>
              </a:rPr>
              <a:t>	int</a:t>
            </a:r>
            <a:r>
              <a:rPr kumimoji="1" lang="en-US" altLang="ko-KR">
                <a:latin typeface="Trebuchet MS" pitchFamily="34" charset="0"/>
              </a:rPr>
              <a:t> a = ++x * 2;</a:t>
            </a:r>
            <a:r>
              <a:rPr kumimoji="1"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// a</a:t>
            </a:r>
            <a:r>
              <a:rPr kumimoji="1"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의 값은 </a:t>
            </a:r>
            <a:r>
              <a:rPr kumimoji="1"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___________</a:t>
            </a:r>
            <a:endParaRPr kumimoji="1" lang="en-US" altLang="ko-KR" b="1">
              <a:latin typeface="Trebuchet MS" pitchFamily="34" charset="0"/>
            </a:endParaRPr>
          </a:p>
          <a:p>
            <a:pPr lvl="4">
              <a:defRPr/>
            </a:pPr>
            <a:r>
              <a:rPr kumimoji="1" lang="en-US" altLang="ko-KR" b="1">
                <a:latin typeface="Trebuchet MS" pitchFamily="34" charset="0"/>
              </a:rPr>
              <a:t>	int</a:t>
            </a:r>
            <a:r>
              <a:rPr kumimoji="1" lang="en-US" altLang="ko-KR">
                <a:latin typeface="Trebuchet MS" pitchFamily="34" charset="0"/>
              </a:rPr>
              <a:t> b = y++ * 2; </a:t>
            </a:r>
            <a:r>
              <a:rPr kumimoji="1"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// b</a:t>
            </a:r>
            <a:r>
              <a:rPr kumimoji="1"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의 값은 </a:t>
            </a:r>
            <a:r>
              <a:rPr kumimoji="1"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___________</a:t>
            </a:r>
            <a:endParaRPr kumimoji="1" lang="en-US" altLang="ko-KR">
              <a:latin typeface="Trebuchet MS" pitchFamily="34" charset="0"/>
            </a:endParaRPr>
          </a:p>
          <a:p>
            <a:pPr lvl="4">
              <a:defRPr/>
            </a:pPr>
            <a:endParaRPr kumimoji="1" lang="en-US" altLang="ko-KR">
              <a:latin typeface="Trebuchet MS" pitchFamily="34" charset="0"/>
            </a:endParaRPr>
          </a:p>
          <a:p>
            <a:pPr lvl="4">
              <a:defRPr/>
            </a:pPr>
            <a:r>
              <a:rPr kumimoji="1" lang="en-US" altLang="ko-KR">
                <a:latin typeface="Trebuchet MS" pitchFamily="34" charset="0"/>
              </a:rPr>
              <a:t>2. </a:t>
            </a:r>
            <a:r>
              <a:rPr kumimoji="1" lang="ko-KR" altLang="en-US">
                <a:latin typeface="Trebuchet MS" pitchFamily="34" charset="0"/>
              </a:rPr>
              <a:t>다음 수식의 값을 쓰시오</a:t>
            </a:r>
            <a:r>
              <a:rPr kumimoji="1" lang="en-US" altLang="ko-KR">
                <a:latin typeface="Trebuchet MS" pitchFamily="34" charset="0"/>
              </a:rPr>
              <a:t>.</a:t>
            </a:r>
          </a:p>
          <a:p>
            <a:pPr lvl="4">
              <a:defRPr/>
            </a:pPr>
            <a:r>
              <a:rPr kumimoji="1" lang="en-US" altLang="ko-KR">
                <a:latin typeface="Trebuchet MS" pitchFamily="34" charset="0"/>
              </a:rPr>
              <a:t>	12/5 - 3 </a:t>
            </a:r>
          </a:p>
          <a:p>
            <a:pPr lvl="4">
              <a:defRPr/>
            </a:pPr>
            <a:r>
              <a:rPr kumimoji="1" lang="en-US" altLang="ko-KR">
                <a:latin typeface="Trebuchet MS" pitchFamily="34" charset="0"/>
              </a:rPr>
              <a:t>	5 + 19%3</a:t>
            </a:r>
            <a:endParaRPr kumimoji="1" lang="ko-KR" altLang="en-US">
              <a:latin typeface="Trebuchet MS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자료형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자료형</a:t>
            </a:r>
            <a:r>
              <a:rPr lang="en-US" altLang="ko-KR" smtClean="0"/>
              <a:t>(data type)</a:t>
            </a:r>
            <a:r>
              <a:rPr lang="ko-KR" altLang="en-US" smtClean="0"/>
              <a:t>은 자료의 타입</a:t>
            </a:r>
          </a:p>
          <a:p>
            <a:r>
              <a:rPr lang="ko-KR" altLang="en-US" smtClean="0"/>
              <a:t>기초형과 참조형으로 나누어진다</a:t>
            </a:r>
            <a:r>
              <a:rPr lang="en-US" altLang="ko-KR" smtClean="0"/>
              <a:t>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1238" y="2028825"/>
            <a:ext cx="5334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연산자의 우선 순위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어떤 연산자를 먼저 계산할 것인가</a:t>
            </a:r>
            <a:r>
              <a:rPr lang="en-US" altLang="ko-KR" smtClean="0"/>
              <a:t>?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괄호 안은 먼저 계산된다</a:t>
            </a:r>
            <a:r>
              <a:rPr lang="en-US" altLang="ko-KR" smtClean="0"/>
              <a:t>. 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850" y="1830388"/>
            <a:ext cx="3009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7325" y="3289300"/>
            <a:ext cx="22669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연산자의 결합 규칙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만약 같은 우선 순위를 가지는 연산자들이 여러 개가 있으면 어떤 것을 먼저 수행하여야 하는가</a:t>
            </a:r>
            <a:r>
              <a:rPr lang="en-US" altLang="ko-KR" smtClean="0"/>
              <a:t>? </a:t>
            </a:r>
            <a:endParaRPr lang="ko-KR" altLang="en-US" smtClean="0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900" y="2192338"/>
            <a:ext cx="90551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4036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1096963" y="1349375"/>
            <a:ext cx="7416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171700" lvl="4" indent="-342900">
              <a:buFontTx/>
              <a:buAutoNum type="arabicPeriod"/>
            </a:pPr>
            <a:r>
              <a:rPr kumimoji="1" lang="ko-KR" altLang="en-US"/>
              <a:t> 다음의 수식에서 연산의 순서를 적으시오</a:t>
            </a:r>
            <a:r>
              <a:rPr kumimoji="1" lang="en-US" altLang="ko-KR"/>
              <a:t>.</a:t>
            </a:r>
          </a:p>
          <a:p>
            <a:pPr marL="2171700" lvl="4" indent="-342900">
              <a:buFontTx/>
              <a:buAutoNum type="arabicPeriod"/>
            </a:pPr>
            <a:endParaRPr kumimoji="1" lang="en-US" altLang="ko-KR"/>
          </a:p>
          <a:p>
            <a:pPr marL="2171700" lvl="4" indent="-342900">
              <a:buFontTx/>
              <a:buAutoNum type="arabicParenBoth"/>
            </a:pPr>
            <a:r>
              <a:rPr kumimoji="1" lang="en-US" altLang="ko-KR"/>
              <a:t> x = y = 3 / 5 * 2 % 6;</a:t>
            </a:r>
          </a:p>
          <a:p>
            <a:pPr marL="2171700" lvl="4" indent="-342900">
              <a:buFontTx/>
              <a:buAutoNum type="arabicParenBoth"/>
            </a:pPr>
            <a:endParaRPr kumimoji="1" lang="en-US" altLang="ko-KR"/>
          </a:p>
          <a:p>
            <a:pPr marL="2171700" lvl="4" indent="-342900">
              <a:buFontTx/>
              <a:buAutoNum type="arabicParenBoth"/>
            </a:pPr>
            <a:endParaRPr kumimoji="1" lang="en-US" altLang="ko-KR"/>
          </a:p>
          <a:p>
            <a:pPr marL="2171700" lvl="4" indent="-342900"/>
            <a:r>
              <a:rPr kumimoji="1" lang="en-US" altLang="ko-KR"/>
              <a:t>(2) y = a * x * x + b * x + c;</a:t>
            </a:r>
            <a:endParaRPr kumimoji="1"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비트 연산자</a:t>
            </a:r>
          </a:p>
        </p:txBody>
      </p:sp>
      <p:pic>
        <p:nvPicPr>
          <p:cNvPr id="4505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238" y="1874838"/>
            <a:ext cx="78105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예제</a:t>
            </a:r>
          </a:p>
        </p:txBody>
      </p:sp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" y="1165225"/>
            <a:ext cx="580072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3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3075" y="1393825"/>
            <a:ext cx="17240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7108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1096963" y="1349375"/>
            <a:ext cx="7416800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0" lvl="3" indent="-342900"/>
            <a:r>
              <a:rPr kumimoji="1" lang="en-US" altLang="ko-KR">
                <a:latin typeface="Trebuchet MS" pitchFamily="34" charset="0"/>
              </a:rPr>
              <a:t>1. </a:t>
            </a:r>
            <a:r>
              <a:rPr kumimoji="1" lang="ko-KR" altLang="en-US">
                <a:latin typeface="Trebuchet MS" pitchFamily="34" charset="0"/>
              </a:rPr>
              <a:t>변수 </a:t>
            </a:r>
            <a:r>
              <a:rPr kumimoji="1" lang="en-US" altLang="ko-KR">
                <a:latin typeface="Trebuchet MS" pitchFamily="34" charset="0"/>
              </a:rPr>
              <a:t>y, z, a, b</a:t>
            </a:r>
            <a:r>
              <a:rPr kumimoji="1" lang="ko-KR" altLang="en-US">
                <a:latin typeface="Trebuchet MS" pitchFamily="34" charset="0"/>
              </a:rPr>
              <a:t>의 값은</a:t>
            </a:r>
            <a:r>
              <a:rPr kumimoji="1" lang="en-US" altLang="ko-KR">
                <a:latin typeface="Trebuchet MS" pitchFamily="34" charset="0"/>
              </a:rPr>
              <a:t>?</a:t>
            </a:r>
          </a:p>
          <a:p>
            <a:pPr marL="1714500" lvl="3" indent="-342900"/>
            <a:endParaRPr kumimoji="1" lang="en-US" altLang="ko-KR">
              <a:latin typeface="Trebuchet MS" pitchFamily="34" charset="0"/>
            </a:endParaRPr>
          </a:p>
          <a:p>
            <a:pPr marL="1714500" lvl="3" indent="-342900"/>
            <a:r>
              <a:rPr kumimoji="1" lang="en-US" altLang="ko-KR">
                <a:latin typeface="Trebuchet MS" pitchFamily="34" charset="0"/>
              </a:rPr>
              <a:t>int x = 0xff0f;</a:t>
            </a:r>
          </a:p>
          <a:p>
            <a:pPr marL="1714500" lvl="3" indent="-342900"/>
            <a:endParaRPr kumimoji="1" lang="en-US" altLang="ko-KR">
              <a:latin typeface="Trebuchet MS" pitchFamily="34" charset="0"/>
            </a:endParaRPr>
          </a:p>
          <a:p>
            <a:pPr marL="1714500" lvl="3" indent="-342900"/>
            <a:r>
              <a:rPr kumimoji="1" lang="en-US" altLang="ko-KR">
                <a:latin typeface="Trebuchet MS" pitchFamily="34" charset="0"/>
              </a:rPr>
              <a:t>int y = x &lt;&lt; 4; </a:t>
            </a:r>
          </a:p>
          <a:p>
            <a:pPr marL="1714500" lvl="3" indent="-342900"/>
            <a:endParaRPr kumimoji="1" lang="en-US" altLang="ko-KR">
              <a:latin typeface="Trebuchet MS" pitchFamily="34" charset="0"/>
            </a:endParaRPr>
          </a:p>
          <a:p>
            <a:pPr marL="1714500" lvl="3" indent="-342900"/>
            <a:r>
              <a:rPr kumimoji="1" lang="en-US" altLang="ko-KR">
                <a:latin typeface="Trebuchet MS" pitchFamily="34" charset="0"/>
              </a:rPr>
              <a:t>int z = x &gt;&gt; 4; </a:t>
            </a:r>
          </a:p>
          <a:p>
            <a:pPr marL="1714500" lvl="3" indent="-342900"/>
            <a:endParaRPr kumimoji="1" lang="en-US" altLang="ko-KR">
              <a:latin typeface="Trebuchet MS" pitchFamily="34" charset="0"/>
            </a:endParaRPr>
          </a:p>
          <a:p>
            <a:pPr marL="1714500" lvl="3" indent="-342900"/>
            <a:r>
              <a:rPr kumimoji="1" lang="en-US" altLang="ko-KR">
                <a:latin typeface="Trebuchet MS" pitchFamily="34" charset="0"/>
              </a:rPr>
              <a:t>int a = x &amp; 0xf0ff; </a:t>
            </a:r>
          </a:p>
          <a:p>
            <a:pPr marL="1714500" lvl="3" indent="-342900"/>
            <a:endParaRPr kumimoji="1" lang="en-US" altLang="ko-KR">
              <a:latin typeface="Trebuchet MS" pitchFamily="34" charset="0"/>
            </a:endParaRPr>
          </a:p>
          <a:p>
            <a:pPr marL="1714500" lvl="3" indent="-342900"/>
            <a:r>
              <a:rPr kumimoji="1" lang="en-US" altLang="ko-KR">
                <a:latin typeface="Trebuchet MS" pitchFamily="34" charset="0"/>
              </a:rPr>
              <a:t>int b = x | 0xf0ff; </a:t>
            </a:r>
            <a:endParaRPr kumimoji="1" lang="ko-KR" altLang="en-US">
              <a:latin typeface="Trebuchet MS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형변환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형변환</a:t>
            </a:r>
            <a:r>
              <a:rPr lang="en-US" altLang="ko-KR" smtClean="0"/>
              <a:t>(cast)</a:t>
            </a:r>
            <a:r>
              <a:rPr lang="ko-KR" altLang="en-US" smtClean="0"/>
              <a:t>는 어떤 자료형의 값을 다른 자료형의 값으로 바꾸어 주는 연산</a:t>
            </a: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9138" y="2082800"/>
            <a:ext cx="29432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8850" y="2930525"/>
            <a:ext cx="67627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축소 변환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 = (</a:t>
            </a:r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ko-KR"/>
              <a:t>) 12.5;// i</a:t>
            </a:r>
            <a:r>
              <a:rPr lang="ko-KR" altLang="en-US"/>
              <a:t>에는 </a:t>
            </a:r>
            <a:r>
              <a:rPr lang="en-US" altLang="ko-KR"/>
              <a:t>12</a:t>
            </a:r>
            <a:r>
              <a:rPr lang="ko-KR" altLang="en-US"/>
              <a:t>만 저장</a:t>
            </a:r>
          </a:p>
          <a:p>
            <a:pPr>
              <a:defRPr/>
            </a:pPr>
            <a:r>
              <a:rPr lang="en-US" altLang="ko-KR"/>
              <a:t>(</a:t>
            </a:r>
            <a:r>
              <a:rPr lang="ko-KR" altLang="en-US"/>
              <a:t>주의</a:t>
            </a:r>
            <a:r>
              <a:rPr lang="en-US" altLang="ko-KR"/>
              <a:t>) </a:t>
            </a:r>
            <a:r>
              <a:rPr lang="ko-KR" altLang="en-US"/>
              <a:t>위의 예에서는 소수점 이하는 사라진다</a:t>
            </a:r>
            <a:r>
              <a:rPr lang="en-US" altLang="ko-KR"/>
              <a:t>. </a:t>
            </a:r>
            <a:endParaRPr lang="ko-KR" altLang="en-US"/>
          </a:p>
        </p:txBody>
      </p:sp>
      <p:grpSp>
        <p:nvGrpSpPr>
          <p:cNvPr id="49156" name="Group 23"/>
          <p:cNvGrpSpPr>
            <a:grpSpLocks/>
          </p:cNvGrpSpPr>
          <p:nvPr/>
        </p:nvGrpSpPr>
        <p:grpSpPr bwMode="auto">
          <a:xfrm>
            <a:off x="3340100" y="2389188"/>
            <a:ext cx="3236913" cy="2825750"/>
            <a:chOff x="2104" y="1505"/>
            <a:chExt cx="2039" cy="1780"/>
          </a:xfrm>
        </p:grpSpPr>
        <p:sp>
          <p:nvSpPr>
            <p:cNvPr id="49157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104" y="1782"/>
              <a:ext cx="1569" cy="1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49158" name="Picture 1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69" y="1782"/>
              <a:ext cx="703" cy="1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159" name="Freeform 13"/>
            <p:cNvSpPr>
              <a:spLocks/>
            </p:cNvSpPr>
            <p:nvPr/>
          </p:nvSpPr>
          <p:spPr bwMode="auto">
            <a:xfrm>
              <a:off x="2762" y="1505"/>
              <a:ext cx="1381" cy="923"/>
            </a:xfrm>
            <a:custGeom>
              <a:avLst/>
              <a:gdLst>
                <a:gd name="T0" fmla="*/ 0 w 595"/>
                <a:gd name="T1" fmla="*/ 239 h 544"/>
                <a:gd name="T2" fmla="*/ 89 w 595"/>
                <a:gd name="T3" fmla="*/ 55 h 544"/>
                <a:gd name="T4" fmla="*/ 277 w 595"/>
                <a:gd name="T5" fmla="*/ 0 h 544"/>
                <a:gd name="T6" fmla="*/ 476 w 595"/>
                <a:gd name="T7" fmla="*/ 47 h 544"/>
                <a:gd name="T8" fmla="*/ 595 w 595"/>
                <a:gd name="T9" fmla="*/ 226 h 544"/>
                <a:gd name="T10" fmla="*/ 540 w 595"/>
                <a:gd name="T11" fmla="*/ 461 h 544"/>
                <a:gd name="T12" fmla="*/ 349 w 595"/>
                <a:gd name="T13" fmla="*/ 544 h 544"/>
                <a:gd name="T14" fmla="*/ 103 w 595"/>
                <a:gd name="T15" fmla="*/ 451 h 544"/>
                <a:gd name="T16" fmla="*/ 0 w 595"/>
                <a:gd name="T17" fmla="*/ 239 h 5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95"/>
                <a:gd name="T28" fmla="*/ 0 h 544"/>
                <a:gd name="T29" fmla="*/ 595 w 595"/>
                <a:gd name="T30" fmla="*/ 544 h 5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95" h="544">
                  <a:moveTo>
                    <a:pt x="0" y="239"/>
                  </a:moveTo>
                  <a:lnTo>
                    <a:pt x="89" y="55"/>
                  </a:lnTo>
                  <a:lnTo>
                    <a:pt x="277" y="0"/>
                  </a:lnTo>
                  <a:lnTo>
                    <a:pt x="476" y="47"/>
                  </a:lnTo>
                  <a:lnTo>
                    <a:pt x="595" y="226"/>
                  </a:lnTo>
                  <a:lnTo>
                    <a:pt x="540" y="461"/>
                  </a:lnTo>
                  <a:lnTo>
                    <a:pt x="349" y="544"/>
                  </a:lnTo>
                  <a:lnTo>
                    <a:pt x="103" y="451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CF13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60" name="Freeform 14"/>
            <p:cNvSpPr>
              <a:spLocks/>
            </p:cNvSpPr>
            <p:nvPr/>
          </p:nvSpPr>
          <p:spPr bwMode="auto">
            <a:xfrm>
              <a:off x="3038" y="2308"/>
              <a:ext cx="216" cy="402"/>
            </a:xfrm>
            <a:custGeom>
              <a:avLst/>
              <a:gdLst>
                <a:gd name="T0" fmla="*/ 170 w 216"/>
                <a:gd name="T1" fmla="*/ 0 h 402"/>
                <a:gd name="T2" fmla="*/ 135 w 216"/>
                <a:gd name="T3" fmla="*/ 90 h 402"/>
                <a:gd name="T4" fmla="*/ 81 w 216"/>
                <a:gd name="T5" fmla="*/ 206 h 402"/>
                <a:gd name="T6" fmla="*/ 38 w 216"/>
                <a:gd name="T7" fmla="*/ 317 h 402"/>
                <a:gd name="T8" fmla="*/ 0 w 216"/>
                <a:gd name="T9" fmla="*/ 388 h 402"/>
                <a:gd name="T10" fmla="*/ 43 w 216"/>
                <a:gd name="T11" fmla="*/ 402 h 402"/>
                <a:gd name="T12" fmla="*/ 77 w 216"/>
                <a:gd name="T13" fmla="*/ 349 h 402"/>
                <a:gd name="T14" fmla="*/ 159 w 216"/>
                <a:gd name="T15" fmla="*/ 162 h 402"/>
                <a:gd name="T16" fmla="*/ 190 w 216"/>
                <a:gd name="T17" fmla="*/ 90 h 402"/>
                <a:gd name="T18" fmla="*/ 216 w 216"/>
                <a:gd name="T19" fmla="*/ 14 h 402"/>
                <a:gd name="T20" fmla="*/ 170 w 216"/>
                <a:gd name="T21" fmla="*/ 0 h 4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6"/>
                <a:gd name="T34" fmla="*/ 0 h 402"/>
                <a:gd name="T35" fmla="*/ 216 w 216"/>
                <a:gd name="T36" fmla="*/ 402 h 4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6" h="402">
                  <a:moveTo>
                    <a:pt x="170" y="0"/>
                  </a:moveTo>
                  <a:lnTo>
                    <a:pt x="135" y="90"/>
                  </a:lnTo>
                  <a:lnTo>
                    <a:pt x="81" y="206"/>
                  </a:lnTo>
                  <a:lnTo>
                    <a:pt x="38" y="317"/>
                  </a:lnTo>
                  <a:lnTo>
                    <a:pt x="0" y="388"/>
                  </a:lnTo>
                  <a:lnTo>
                    <a:pt x="43" y="402"/>
                  </a:lnTo>
                  <a:lnTo>
                    <a:pt x="77" y="349"/>
                  </a:lnTo>
                  <a:lnTo>
                    <a:pt x="159" y="162"/>
                  </a:lnTo>
                  <a:lnTo>
                    <a:pt x="190" y="90"/>
                  </a:lnTo>
                  <a:lnTo>
                    <a:pt x="216" y="14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CC7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49161" name="Group 22"/>
            <p:cNvGrpSpPr>
              <a:grpSpLocks/>
            </p:cNvGrpSpPr>
            <p:nvPr/>
          </p:nvGrpSpPr>
          <p:grpSpPr bwMode="auto">
            <a:xfrm>
              <a:off x="2104" y="2170"/>
              <a:ext cx="1158" cy="1111"/>
              <a:chOff x="2104" y="2170"/>
              <a:chExt cx="1158" cy="1111"/>
            </a:xfrm>
          </p:grpSpPr>
          <p:sp>
            <p:nvSpPr>
              <p:cNvPr id="49163" name="Freeform 16"/>
              <p:cNvSpPr>
                <a:spLocks/>
              </p:cNvSpPr>
              <p:nvPr/>
            </p:nvSpPr>
            <p:spPr bwMode="auto">
              <a:xfrm>
                <a:off x="2493" y="2170"/>
                <a:ext cx="333" cy="246"/>
              </a:xfrm>
              <a:custGeom>
                <a:avLst/>
                <a:gdLst>
                  <a:gd name="T0" fmla="*/ 116 w 333"/>
                  <a:gd name="T1" fmla="*/ 151 h 246"/>
                  <a:gd name="T2" fmla="*/ 120 w 333"/>
                  <a:gd name="T3" fmla="*/ 117 h 246"/>
                  <a:gd name="T4" fmla="*/ 136 w 333"/>
                  <a:gd name="T5" fmla="*/ 78 h 246"/>
                  <a:gd name="T6" fmla="*/ 159 w 333"/>
                  <a:gd name="T7" fmla="*/ 47 h 246"/>
                  <a:gd name="T8" fmla="*/ 187 w 333"/>
                  <a:gd name="T9" fmla="*/ 23 h 246"/>
                  <a:gd name="T10" fmla="*/ 226 w 333"/>
                  <a:gd name="T11" fmla="*/ 6 h 246"/>
                  <a:gd name="T12" fmla="*/ 260 w 333"/>
                  <a:gd name="T13" fmla="*/ 0 h 246"/>
                  <a:gd name="T14" fmla="*/ 299 w 333"/>
                  <a:gd name="T15" fmla="*/ 10 h 246"/>
                  <a:gd name="T16" fmla="*/ 322 w 333"/>
                  <a:gd name="T17" fmla="*/ 39 h 246"/>
                  <a:gd name="T18" fmla="*/ 330 w 333"/>
                  <a:gd name="T19" fmla="*/ 73 h 246"/>
                  <a:gd name="T20" fmla="*/ 333 w 333"/>
                  <a:gd name="T21" fmla="*/ 109 h 246"/>
                  <a:gd name="T22" fmla="*/ 320 w 333"/>
                  <a:gd name="T23" fmla="*/ 147 h 246"/>
                  <a:gd name="T24" fmla="*/ 294 w 333"/>
                  <a:gd name="T25" fmla="*/ 190 h 246"/>
                  <a:gd name="T26" fmla="*/ 260 w 333"/>
                  <a:gd name="T27" fmla="*/ 220 h 246"/>
                  <a:gd name="T28" fmla="*/ 219 w 333"/>
                  <a:gd name="T29" fmla="*/ 239 h 246"/>
                  <a:gd name="T30" fmla="*/ 189 w 333"/>
                  <a:gd name="T31" fmla="*/ 246 h 246"/>
                  <a:gd name="T32" fmla="*/ 161 w 333"/>
                  <a:gd name="T33" fmla="*/ 242 h 246"/>
                  <a:gd name="T34" fmla="*/ 140 w 333"/>
                  <a:gd name="T35" fmla="*/ 230 h 246"/>
                  <a:gd name="T36" fmla="*/ 124 w 333"/>
                  <a:gd name="T37" fmla="*/ 203 h 246"/>
                  <a:gd name="T38" fmla="*/ 119 w 333"/>
                  <a:gd name="T39" fmla="*/ 187 h 246"/>
                  <a:gd name="T40" fmla="*/ 76 w 333"/>
                  <a:gd name="T41" fmla="*/ 190 h 246"/>
                  <a:gd name="T42" fmla="*/ 41 w 333"/>
                  <a:gd name="T43" fmla="*/ 200 h 246"/>
                  <a:gd name="T44" fmla="*/ 9 w 333"/>
                  <a:gd name="T45" fmla="*/ 199 h 246"/>
                  <a:gd name="T46" fmla="*/ 0 w 333"/>
                  <a:gd name="T47" fmla="*/ 183 h 246"/>
                  <a:gd name="T48" fmla="*/ 9 w 333"/>
                  <a:gd name="T49" fmla="*/ 170 h 246"/>
                  <a:gd name="T50" fmla="*/ 26 w 333"/>
                  <a:gd name="T51" fmla="*/ 155 h 246"/>
                  <a:gd name="T52" fmla="*/ 59 w 333"/>
                  <a:gd name="T53" fmla="*/ 155 h 246"/>
                  <a:gd name="T54" fmla="*/ 81 w 333"/>
                  <a:gd name="T55" fmla="*/ 155 h 246"/>
                  <a:gd name="T56" fmla="*/ 116 w 333"/>
                  <a:gd name="T57" fmla="*/ 151 h 24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33"/>
                  <a:gd name="T88" fmla="*/ 0 h 246"/>
                  <a:gd name="T89" fmla="*/ 333 w 333"/>
                  <a:gd name="T90" fmla="*/ 246 h 24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33" h="246">
                    <a:moveTo>
                      <a:pt x="116" y="151"/>
                    </a:moveTo>
                    <a:lnTo>
                      <a:pt x="120" y="117"/>
                    </a:lnTo>
                    <a:lnTo>
                      <a:pt x="136" y="78"/>
                    </a:lnTo>
                    <a:lnTo>
                      <a:pt x="159" y="47"/>
                    </a:lnTo>
                    <a:lnTo>
                      <a:pt x="187" y="23"/>
                    </a:lnTo>
                    <a:lnTo>
                      <a:pt x="226" y="6"/>
                    </a:lnTo>
                    <a:lnTo>
                      <a:pt x="260" y="0"/>
                    </a:lnTo>
                    <a:lnTo>
                      <a:pt x="299" y="10"/>
                    </a:lnTo>
                    <a:lnTo>
                      <a:pt x="322" y="39"/>
                    </a:lnTo>
                    <a:lnTo>
                      <a:pt x="330" y="73"/>
                    </a:lnTo>
                    <a:lnTo>
                      <a:pt x="333" y="109"/>
                    </a:lnTo>
                    <a:lnTo>
                      <a:pt x="320" y="147"/>
                    </a:lnTo>
                    <a:lnTo>
                      <a:pt x="294" y="190"/>
                    </a:lnTo>
                    <a:lnTo>
                      <a:pt x="260" y="220"/>
                    </a:lnTo>
                    <a:lnTo>
                      <a:pt x="219" y="239"/>
                    </a:lnTo>
                    <a:lnTo>
                      <a:pt x="189" y="246"/>
                    </a:lnTo>
                    <a:lnTo>
                      <a:pt x="161" y="242"/>
                    </a:lnTo>
                    <a:lnTo>
                      <a:pt x="140" y="230"/>
                    </a:lnTo>
                    <a:lnTo>
                      <a:pt x="124" y="203"/>
                    </a:lnTo>
                    <a:lnTo>
                      <a:pt x="119" y="187"/>
                    </a:lnTo>
                    <a:lnTo>
                      <a:pt x="76" y="190"/>
                    </a:lnTo>
                    <a:lnTo>
                      <a:pt x="41" y="200"/>
                    </a:lnTo>
                    <a:lnTo>
                      <a:pt x="9" y="199"/>
                    </a:lnTo>
                    <a:lnTo>
                      <a:pt x="0" y="183"/>
                    </a:lnTo>
                    <a:lnTo>
                      <a:pt x="9" y="170"/>
                    </a:lnTo>
                    <a:lnTo>
                      <a:pt x="26" y="155"/>
                    </a:lnTo>
                    <a:lnTo>
                      <a:pt x="59" y="155"/>
                    </a:lnTo>
                    <a:lnTo>
                      <a:pt x="81" y="155"/>
                    </a:lnTo>
                    <a:lnTo>
                      <a:pt x="116" y="1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9164" name="Freeform 17"/>
              <p:cNvSpPr>
                <a:spLocks/>
              </p:cNvSpPr>
              <p:nvPr/>
            </p:nvSpPr>
            <p:spPr bwMode="auto">
              <a:xfrm>
                <a:off x="2586" y="2445"/>
                <a:ext cx="219" cy="428"/>
              </a:xfrm>
              <a:custGeom>
                <a:avLst/>
                <a:gdLst>
                  <a:gd name="T0" fmla="*/ 6 w 219"/>
                  <a:gd name="T1" fmla="*/ 34 h 428"/>
                  <a:gd name="T2" fmla="*/ 32 w 219"/>
                  <a:gd name="T3" fmla="*/ 13 h 428"/>
                  <a:gd name="T4" fmla="*/ 62 w 219"/>
                  <a:gd name="T5" fmla="*/ 0 h 428"/>
                  <a:gd name="T6" fmla="*/ 104 w 219"/>
                  <a:gd name="T7" fmla="*/ 3 h 428"/>
                  <a:gd name="T8" fmla="*/ 136 w 219"/>
                  <a:gd name="T9" fmla="*/ 16 h 428"/>
                  <a:gd name="T10" fmla="*/ 165 w 219"/>
                  <a:gd name="T11" fmla="*/ 50 h 428"/>
                  <a:gd name="T12" fmla="*/ 197 w 219"/>
                  <a:gd name="T13" fmla="*/ 99 h 428"/>
                  <a:gd name="T14" fmla="*/ 213 w 219"/>
                  <a:gd name="T15" fmla="*/ 144 h 428"/>
                  <a:gd name="T16" fmla="*/ 219 w 219"/>
                  <a:gd name="T17" fmla="*/ 198 h 428"/>
                  <a:gd name="T18" fmla="*/ 219 w 219"/>
                  <a:gd name="T19" fmla="*/ 254 h 428"/>
                  <a:gd name="T20" fmla="*/ 213 w 219"/>
                  <a:gd name="T21" fmla="*/ 306 h 428"/>
                  <a:gd name="T22" fmla="*/ 196 w 219"/>
                  <a:gd name="T23" fmla="*/ 351 h 428"/>
                  <a:gd name="T24" fmla="*/ 171 w 219"/>
                  <a:gd name="T25" fmla="*/ 391 h 428"/>
                  <a:gd name="T26" fmla="*/ 152 w 219"/>
                  <a:gd name="T27" fmla="*/ 411 h 428"/>
                  <a:gd name="T28" fmla="*/ 115 w 219"/>
                  <a:gd name="T29" fmla="*/ 425 h 428"/>
                  <a:gd name="T30" fmla="*/ 87 w 219"/>
                  <a:gd name="T31" fmla="*/ 428 h 428"/>
                  <a:gd name="T32" fmla="*/ 49 w 219"/>
                  <a:gd name="T33" fmla="*/ 417 h 428"/>
                  <a:gd name="T34" fmla="*/ 32 w 219"/>
                  <a:gd name="T35" fmla="*/ 394 h 428"/>
                  <a:gd name="T36" fmla="*/ 17 w 219"/>
                  <a:gd name="T37" fmla="*/ 373 h 428"/>
                  <a:gd name="T38" fmla="*/ 9 w 219"/>
                  <a:gd name="T39" fmla="*/ 349 h 428"/>
                  <a:gd name="T40" fmla="*/ 10 w 219"/>
                  <a:gd name="T41" fmla="*/ 310 h 428"/>
                  <a:gd name="T42" fmla="*/ 17 w 219"/>
                  <a:gd name="T43" fmla="*/ 283 h 428"/>
                  <a:gd name="T44" fmla="*/ 32 w 219"/>
                  <a:gd name="T45" fmla="*/ 255 h 428"/>
                  <a:gd name="T46" fmla="*/ 41 w 219"/>
                  <a:gd name="T47" fmla="*/ 219 h 428"/>
                  <a:gd name="T48" fmla="*/ 49 w 219"/>
                  <a:gd name="T49" fmla="*/ 198 h 428"/>
                  <a:gd name="T50" fmla="*/ 52 w 219"/>
                  <a:gd name="T51" fmla="*/ 170 h 428"/>
                  <a:gd name="T52" fmla="*/ 44 w 219"/>
                  <a:gd name="T53" fmla="*/ 140 h 428"/>
                  <a:gd name="T54" fmla="*/ 23 w 219"/>
                  <a:gd name="T55" fmla="*/ 116 h 428"/>
                  <a:gd name="T56" fmla="*/ 6 w 219"/>
                  <a:gd name="T57" fmla="*/ 93 h 428"/>
                  <a:gd name="T58" fmla="*/ 0 w 219"/>
                  <a:gd name="T59" fmla="*/ 67 h 428"/>
                  <a:gd name="T60" fmla="*/ 6 w 219"/>
                  <a:gd name="T61" fmla="*/ 34 h 42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19"/>
                  <a:gd name="T94" fmla="*/ 0 h 428"/>
                  <a:gd name="T95" fmla="*/ 219 w 219"/>
                  <a:gd name="T96" fmla="*/ 428 h 428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19" h="428">
                    <a:moveTo>
                      <a:pt x="6" y="34"/>
                    </a:moveTo>
                    <a:lnTo>
                      <a:pt x="32" y="13"/>
                    </a:lnTo>
                    <a:lnTo>
                      <a:pt x="62" y="0"/>
                    </a:lnTo>
                    <a:lnTo>
                      <a:pt x="104" y="3"/>
                    </a:lnTo>
                    <a:lnTo>
                      <a:pt x="136" y="16"/>
                    </a:lnTo>
                    <a:lnTo>
                      <a:pt x="165" y="50"/>
                    </a:lnTo>
                    <a:lnTo>
                      <a:pt x="197" y="99"/>
                    </a:lnTo>
                    <a:lnTo>
                      <a:pt x="213" y="144"/>
                    </a:lnTo>
                    <a:lnTo>
                      <a:pt x="219" y="198"/>
                    </a:lnTo>
                    <a:lnTo>
                      <a:pt x="219" y="254"/>
                    </a:lnTo>
                    <a:lnTo>
                      <a:pt x="213" y="306"/>
                    </a:lnTo>
                    <a:lnTo>
                      <a:pt x="196" y="351"/>
                    </a:lnTo>
                    <a:lnTo>
                      <a:pt x="171" y="391"/>
                    </a:lnTo>
                    <a:lnTo>
                      <a:pt x="152" y="411"/>
                    </a:lnTo>
                    <a:lnTo>
                      <a:pt x="115" y="425"/>
                    </a:lnTo>
                    <a:lnTo>
                      <a:pt x="87" y="428"/>
                    </a:lnTo>
                    <a:lnTo>
                      <a:pt x="49" y="417"/>
                    </a:lnTo>
                    <a:lnTo>
                      <a:pt x="32" y="394"/>
                    </a:lnTo>
                    <a:lnTo>
                      <a:pt x="17" y="373"/>
                    </a:lnTo>
                    <a:lnTo>
                      <a:pt x="9" y="349"/>
                    </a:lnTo>
                    <a:lnTo>
                      <a:pt x="10" y="310"/>
                    </a:lnTo>
                    <a:lnTo>
                      <a:pt x="17" y="283"/>
                    </a:lnTo>
                    <a:lnTo>
                      <a:pt x="32" y="255"/>
                    </a:lnTo>
                    <a:lnTo>
                      <a:pt x="41" y="219"/>
                    </a:lnTo>
                    <a:lnTo>
                      <a:pt x="49" y="198"/>
                    </a:lnTo>
                    <a:lnTo>
                      <a:pt x="52" y="170"/>
                    </a:lnTo>
                    <a:lnTo>
                      <a:pt x="44" y="140"/>
                    </a:lnTo>
                    <a:lnTo>
                      <a:pt x="23" y="116"/>
                    </a:lnTo>
                    <a:lnTo>
                      <a:pt x="6" y="93"/>
                    </a:lnTo>
                    <a:lnTo>
                      <a:pt x="0" y="67"/>
                    </a:lnTo>
                    <a:lnTo>
                      <a:pt x="6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9165" name="Freeform 18"/>
              <p:cNvSpPr>
                <a:spLocks/>
              </p:cNvSpPr>
              <p:nvPr/>
            </p:nvSpPr>
            <p:spPr bwMode="auto">
              <a:xfrm>
                <a:off x="2104" y="2374"/>
                <a:ext cx="540" cy="179"/>
              </a:xfrm>
              <a:custGeom>
                <a:avLst/>
                <a:gdLst>
                  <a:gd name="T0" fmla="*/ 408 w 540"/>
                  <a:gd name="T1" fmla="*/ 101 h 179"/>
                  <a:gd name="T2" fmla="*/ 482 w 540"/>
                  <a:gd name="T3" fmla="*/ 86 h 179"/>
                  <a:gd name="T4" fmla="*/ 533 w 540"/>
                  <a:gd name="T5" fmla="*/ 83 h 179"/>
                  <a:gd name="T6" fmla="*/ 540 w 540"/>
                  <a:gd name="T7" fmla="*/ 101 h 179"/>
                  <a:gd name="T8" fmla="*/ 540 w 540"/>
                  <a:gd name="T9" fmla="*/ 152 h 179"/>
                  <a:gd name="T10" fmla="*/ 503 w 540"/>
                  <a:gd name="T11" fmla="*/ 163 h 179"/>
                  <a:gd name="T12" fmla="*/ 404 w 540"/>
                  <a:gd name="T13" fmla="*/ 161 h 179"/>
                  <a:gd name="T14" fmla="*/ 300 w 540"/>
                  <a:gd name="T15" fmla="*/ 147 h 179"/>
                  <a:gd name="T16" fmla="*/ 208 w 540"/>
                  <a:gd name="T17" fmla="*/ 134 h 179"/>
                  <a:gd name="T18" fmla="*/ 110 w 540"/>
                  <a:gd name="T19" fmla="*/ 143 h 179"/>
                  <a:gd name="T20" fmla="*/ 57 w 540"/>
                  <a:gd name="T21" fmla="*/ 170 h 179"/>
                  <a:gd name="T22" fmla="*/ 21 w 540"/>
                  <a:gd name="T23" fmla="*/ 179 h 179"/>
                  <a:gd name="T24" fmla="*/ 1 w 540"/>
                  <a:gd name="T25" fmla="*/ 176 h 179"/>
                  <a:gd name="T26" fmla="*/ 0 w 540"/>
                  <a:gd name="T27" fmla="*/ 131 h 179"/>
                  <a:gd name="T28" fmla="*/ 21 w 540"/>
                  <a:gd name="T29" fmla="*/ 74 h 179"/>
                  <a:gd name="T30" fmla="*/ 18 w 540"/>
                  <a:gd name="T31" fmla="*/ 35 h 179"/>
                  <a:gd name="T32" fmla="*/ 1 w 540"/>
                  <a:gd name="T33" fmla="*/ 16 h 179"/>
                  <a:gd name="T34" fmla="*/ 1 w 540"/>
                  <a:gd name="T35" fmla="*/ 4 h 179"/>
                  <a:gd name="T36" fmla="*/ 25 w 540"/>
                  <a:gd name="T37" fmla="*/ 0 h 179"/>
                  <a:gd name="T38" fmla="*/ 57 w 540"/>
                  <a:gd name="T39" fmla="*/ 26 h 179"/>
                  <a:gd name="T40" fmla="*/ 59 w 540"/>
                  <a:gd name="T41" fmla="*/ 60 h 179"/>
                  <a:gd name="T42" fmla="*/ 44 w 540"/>
                  <a:gd name="T43" fmla="*/ 108 h 179"/>
                  <a:gd name="T44" fmla="*/ 40 w 540"/>
                  <a:gd name="T45" fmla="*/ 139 h 179"/>
                  <a:gd name="T46" fmla="*/ 99 w 540"/>
                  <a:gd name="T47" fmla="*/ 117 h 179"/>
                  <a:gd name="T48" fmla="*/ 163 w 540"/>
                  <a:gd name="T49" fmla="*/ 92 h 179"/>
                  <a:gd name="T50" fmla="*/ 233 w 540"/>
                  <a:gd name="T51" fmla="*/ 90 h 179"/>
                  <a:gd name="T52" fmla="*/ 283 w 540"/>
                  <a:gd name="T53" fmla="*/ 99 h 179"/>
                  <a:gd name="T54" fmla="*/ 336 w 540"/>
                  <a:gd name="T55" fmla="*/ 99 h 179"/>
                  <a:gd name="T56" fmla="*/ 408 w 540"/>
                  <a:gd name="T57" fmla="*/ 101 h 17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40"/>
                  <a:gd name="T88" fmla="*/ 0 h 179"/>
                  <a:gd name="T89" fmla="*/ 540 w 540"/>
                  <a:gd name="T90" fmla="*/ 179 h 179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40" h="179">
                    <a:moveTo>
                      <a:pt x="408" y="101"/>
                    </a:moveTo>
                    <a:lnTo>
                      <a:pt x="482" y="86"/>
                    </a:lnTo>
                    <a:lnTo>
                      <a:pt x="533" y="83"/>
                    </a:lnTo>
                    <a:lnTo>
                      <a:pt x="540" y="101"/>
                    </a:lnTo>
                    <a:lnTo>
                      <a:pt x="540" y="152"/>
                    </a:lnTo>
                    <a:lnTo>
                      <a:pt x="503" y="163"/>
                    </a:lnTo>
                    <a:lnTo>
                      <a:pt x="404" y="161"/>
                    </a:lnTo>
                    <a:lnTo>
                      <a:pt x="300" y="147"/>
                    </a:lnTo>
                    <a:lnTo>
                      <a:pt x="208" y="134"/>
                    </a:lnTo>
                    <a:lnTo>
                      <a:pt x="110" y="143"/>
                    </a:lnTo>
                    <a:lnTo>
                      <a:pt x="57" y="170"/>
                    </a:lnTo>
                    <a:lnTo>
                      <a:pt x="21" y="179"/>
                    </a:lnTo>
                    <a:lnTo>
                      <a:pt x="1" y="176"/>
                    </a:lnTo>
                    <a:lnTo>
                      <a:pt x="0" y="131"/>
                    </a:lnTo>
                    <a:lnTo>
                      <a:pt x="21" y="74"/>
                    </a:lnTo>
                    <a:lnTo>
                      <a:pt x="18" y="35"/>
                    </a:lnTo>
                    <a:lnTo>
                      <a:pt x="1" y="16"/>
                    </a:lnTo>
                    <a:lnTo>
                      <a:pt x="1" y="4"/>
                    </a:lnTo>
                    <a:lnTo>
                      <a:pt x="25" y="0"/>
                    </a:lnTo>
                    <a:lnTo>
                      <a:pt x="57" y="26"/>
                    </a:lnTo>
                    <a:lnTo>
                      <a:pt x="59" y="60"/>
                    </a:lnTo>
                    <a:lnTo>
                      <a:pt x="44" y="108"/>
                    </a:lnTo>
                    <a:lnTo>
                      <a:pt x="40" y="139"/>
                    </a:lnTo>
                    <a:lnTo>
                      <a:pt x="99" y="117"/>
                    </a:lnTo>
                    <a:lnTo>
                      <a:pt x="163" y="92"/>
                    </a:lnTo>
                    <a:lnTo>
                      <a:pt x="233" y="90"/>
                    </a:lnTo>
                    <a:lnTo>
                      <a:pt x="283" y="99"/>
                    </a:lnTo>
                    <a:lnTo>
                      <a:pt x="336" y="99"/>
                    </a:lnTo>
                    <a:lnTo>
                      <a:pt x="408" y="10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9166" name="Freeform 19"/>
              <p:cNvSpPr>
                <a:spLocks/>
              </p:cNvSpPr>
              <p:nvPr/>
            </p:nvSpPr>
            <p:spPr bwMode="auto">
              <a:xfrm>
                <a:off x="2684" y="2422"/>
                <a:ext cx="578" cy="319"/>
              </a:xfrm>
              <a:custGeom>
                <a:avLst/>
                <a:gdLst>
                  <a:gd name="T0" fmla="*/ 13 w 578"/>
                  <a:gd name="T1" fmla="*/ 47 h 319"/>
                  <a:gd name="T2" fmla="*/ 41 w 578"/>
                  <a:gd name="T3" fmla="*/ 44 h 319"/>
                  <a:gd name="T4" fmla="*/ 75 w 578"/>
                  <a:gd name="T5" fmla="*/ 62 h 319"/>
                  <a:gd name="T6" fmla="*/ 100 w 578"/>
                  <a:gd name="T7" fmla="*/ 95 h 319"/>
                  <a:gd name="T8" fmla="*/ 134 w 578"/>
                  <a:gd name="T9" fmla="*/ 151 h 319"/>
                  <a:gd name="T10" fmla="*/ 161 w 578"/>
                  <a:gd name="T11" fmla="*/ 199 h 319"/>
                  <a:gd name="T12" fmla="*/ 187 w 578"/>
                  <a:gd name="T13" fmla="*/ 245 h 319"/>
                  <a:gd name="T14" fmla="*/ 202 w 578"/>
                  <a:gd name="T15" fmla="*/ 253 h 319"/>
                  <a:gd name="T16" fmla="*/ 233 w 578"/>
                  <a:gd name="T17" fmla="*/ 245 h 319"/>
                  <a:gd name="T18" fmla="*/ 290 w 578"/>
                  <a:gd name="T19" fmla="*/ 207 h 319"/>
                  <a:gd name="T20" fmla="*/ 357 w 578"/>
                  <a:gd name="T21" fmla="*/ 161 h 319"/>
                  <a:gd name="T22" fmla="*/ 400 w 578"/>
                  <a:gd name="T23" fmla="*/ 121 h 319"/>
                  <a:gd name="T24" fmla="*/ 421 w 578"/>
                  <a:gd name="T25" fmla="*/ 96 h 319"/>
                  <a:gd name="T26" fmla="*/ 421 w 578"/>
                  <a:gd name="T27" fmla="*/ 87 h 319"/>
                  <a:gd name="T28" fmla="*/ 421 w 578"/>
                  <a:gd name="T29" fmla="*/ 74 h 319"/>
                  <a:gd name="T30" fmla="*/ 424 w 578"/>
                  <a:gd name="T31" fmla="*/ 66 h 319"/>
                  <a:gd name="T32" fmla="*/ 420 w 578"/>
                  <a:gd name="T33" fmla="*/ 39 h 319"/>
                  <a:gd name="T34" fmla="*/ 408 w 578"/>
                  <a:gd name="T35" fmla="*/ 19 h 319"/>
                  <a:gd name="T36" fmla="*/ 413 w 578"/>
                  <a:gd name="T37" fmla="*/ 0 h 319"/>
                  <a:gd name="T38" fmla="*/ 442 w 578"/>
                  <a:gd name="T39" fmla="*/ 0 h 319"/>
                  <a:gd name="T40" fmla="*/ 458 w 578"/>
                  <a:gd name="T41" fmla="*/ 30 h 319"/>
                  <a:gd name="T42" fmla="*/ 451 w 578"/>
                  <a:gd name="T43" fmla="*/ 77 h 319"/>
                  <a:gd name="T44" fmla="*/ 462 w 578"/>
                  <a:gd name="T45" fmla="*/ 77 h 319"/>
                  <a:gd name="T46" fmla="*/ 496 w 578"/>
                  <a:gd name="T47" fmla="*/ 74 h 319"/>
                  <a:gd name="T48" fmla="*/ 531 w 578"/>
                  <a:gd name="T49" fmla="*/ 56 h 319"/>
                  <a:gd name="T50" fmla="*/ 560 w 578"/>
                  <a:gd name="T51" fmla="*/ 53 h 319"/>
                  <a:gd name="T52" fmla="*/ 568 w 578"/>
                  <a:gd name="T53" fmla="*/ 70 h 319"/>
                  <a:gd name="T54" fmla="*/ 578 w 578"/>
                  <a:gd name="T55" fmla="*/ 105 h 319"/>
                  <a:gd name="T56" fmla="*/ 530 w 578"/>
                  <a:gd name="T57" fmla="*/ 160 h 319"/>
                  <a:gd name="T58" fmla="*/ 504 w 578"/>
                  <a:gd name="T59" fmla="*/ 186 h 319"/>
                  <a:gd name="T60" fmla="*/ 479 w 578"/>
                  <a:gd name="T61" fmla="*/ 189 h 319"/>
                  <a:gd name="T62" fmla="*/ 449 w 578"/>
                  <a:gd name="T63" fmla="*/ 161 h 319"/>
                  <a:gd name="T64" fmla="*/ 413 w 578"/>
                  <a:gd name="T65" fmla="*/ 160 h 319"/>
                  <a:gd name="T66" fmla="*/ 381 w 578"/>
                  <a:gd name="T67" fmla="*/ 186 h 319"/>
                  <a:gd name="T68" fmla="*/ 328 w 578"/>
                  <a:gd name="T69" fmla="*/ 233 h 319"/>
                  <a:gd name="T70" fmla="*/ 273 w 578"/>
                  <a:gd name="T71" fmla="*/ 287 h 319"/>
                  <a:gd name="T72" fmla="*/ 226 w 578"/>
                  <a:gd name="T73" fmla="*/ 310 h 319"/>
                  <a:gd name="T74" fmla="*/ 190 w 578"/>
                  <a:gd name="T75" fmla="*/ 319 h 319"/>
                  <a:gd name="T76" fmla="*/ 170 w 578"/>
                  <a:gd name="T77" fmla="*/ 309 h 319"/>
                  <a:gd name="T78" fmla="*/ 153 w 578"/>
                  <a:gd name="T79" fmla="*/ 279 h 319"/>
                  <a:gd name="T80" fmla="*/ 122 w 578"/>
                  <a:gd name="T81" fmla="*/ 229 h 319"/>
                  <a:gd name="T82" fmla="*/ 81 w 578"/>
                  <a:gd name="T83" fmla="*/ 170 h 319"/>
                  <a:gd name="T84" fmla="*/ 42 w 578"/>
                  <a:gd name="T85" fmla="*/ 139 h 319"/>
                  <a:gd name="T86" fmla="*/ 8 w 578"/>
                  <a:gd name="T87" fmla="*/ 107 h 319"/>
                  <a:gd name="T88" fmla="*/ 0 w 578"/>
                  <a:gd name="T89" fmla="*/ 77 h 319"/>
                  <a:gd name="T90" fmla="*/ 13 w 578"/>
                  <a:gd name="T91" fmla="*/ 47 h 319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578"/>
                  <a:gd name="T139" fmla="*/ 0 h 319"/>
                  <a:gd name="T140" fmla="*/ 578 w 578"/>
                  <a:gd name="T141" fmla="*/ 319 h 319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578" h="319">
                    <a:moveTo>
                      <a:pt x="13" y="47"/>
                    </a:moveTo>
                    <a:lnTo>
                      <a:pt x="41" y="44"/>
                    </a:lnTo>
                    <a:lnTo>
                      <a:pt x="75" y="62"/>
                    </a:lnTo>
                    <a:lnTo>
                      <a:pt x="100" y="95"/>
                    </a:lnTo>
                    <a:lnTo>
                      <a:pt x="134" y="151"/>
                    </a:lnTo>
                    <a:lnTo>
                      <a:pt x="161" y="199"/>
                    </a:lnTo>
                    <a:lnTo>
                      <a:pt x="187" y="245"/>
                    </a:lnTo>
                    <a:lnTo>
                      <a:pt x="202" y="253"/>
                    </a:lnTo>
                    <a:lnTo>
                      <a:pt x="233" y="245"/>
                    </a:lnTo>
                    <a:lnTo>
                      <a:pt x="290" y="207"/>
                    </a:lnTo>
                    <a:lnTo>
                      <a:pt x="357" y="161"/>
                    </a:lnTo>
                    <a:lnTo>
                      <a:pt x="400" y="121"/>
                    </a:lnTo>
                    <a:lnTo>
                      <a:pt x="421" y="96"/>
                    </a:lnTo>
                    <a:lnTo>
                      <a:pt x="421" y="87"/>
                    </a:lnTo>
                    <a:lnTo>
                      <a:pt x="421" y="74"/>
                    </a:lnTo>
                    <a:lnTo>
                      <a:pt x="424" y="66"/>
                    </a:lnTo>
                    <a:lnTo>
                      <a:pt x="420" y="39"/>
                    </a:lnTo>
                    <a:lnTo>
                      <a:pt x="408" y="19"/>
                    </a:lnTo>
                    <a:lnTo>
                      <a:pt x="413" y="0"/>
                    </a:lnTo>
                    <a:lnTo>
                      <a:pt x="442" y="0"/>
                    </a:lnTo>
                    <a:lnTo>
                      <a:pt x="458" y="30"/>
                    </a:lnTo>
                    <a:lnTo>
                      <a:pt x="451" y="77"/>
                    </a:lnTo>
                    <a:lnTo>
                      <a:pt x="462" y="77"/>
                    </a:lnTo>
                    <a:lnTo>
                      <a:pt x="496" y="74"/>
                    </a:lnTo>
                    <a:lnTo>
                      <a:pt x="531" y="56"/>
                    </a:lnTo>
                    <a:lnTo>
                      <a:pt x="560" y="53"/>
                    </a:lnTo>
                    <a:lnTo>
                      <a:pt x="568" y="70"/>
                    </a:lnTo>
                    <a:lnTo>
                      <a:pt x="578" y="105"/>
                    </a:lnTo>
                    <a:lnTo>
                      <a:pt x="530" y="160"/>
                    </a:lnTo>
                    <a:lnTo>
                      <a:pt x="504" y="186"/>
                    </a:lnTo>
                    <a:lnTo>
                      <a:pt x="479" y="189"/>
                    </a:lnTo>
                    <a:lnTo>
                      <a:pt x="449" y="161"/>
                    </a:lnTo>
                    <a:lnTo>
                      <a:pt x="413" y="160"/>
                    </a:lnTo>
                    <a:lnTo>
                      <a:pt x="381" y="186"/>
                    </a:lnTo>
                    <a:lnTo>
                      <a:pt x="328" y="233"/>
                    </a:lnTo>
                    <a:lnTo>
                      <a:pt x="273" y="287"/>
                    </a:lnTo>
                    <a:lnTo>
                      <a:pt x="226" y="310"/>
                    </a:lnTo>
                    <a:lnTo>
                      <a:pt x="190" y="319"/>
                    </a:lnTo>
                    <a:lnTo>
                      <a:pt x="170" y="309"/>
                    </a:lnTo>
                    <a:lnTo>
                      <a:pt x="153" y="279"/>
                    </a:lnTo>
                    <a:lnTo>
                      <a:pt x="122" y="229"/>
                    </a:lnTo>
                    <a:lnTo>
                      <a:pt x="81" y="170"/>
                    </a:lnTo>
                    <a:lnTo>
                      <a:pt x="42" y="139"/>
                    </a:lnTo>
                    <a:lnTo>
                      <a:pt x="8" y="107"/>
                    </a:lnTo>
                    <a:lnTo>
                      <a:pt x="0" y="77"/>
                    </a:lnTo>
                    <a:lnTo>
                      <a:pt x="13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9167" name="Freeform 20"/>
              <p:cNvSpPr>
                <a:spLocks/>
              </p:cNvSpPr>
              <p:nvPr/>
            </p:nvSpPr>
            <p:spPr bwMode="auto">
              <a:xfrm>
                <a:off x="2419" y="2773"/>
                <a:ext cx="242" cy="508"/>
              </a:xfrm>
              <a:custGeom>
                <a:avLst/>
                <a:gdLst>
                  <a:gd name="T0" fmla="*/ 153 w 242"/>
                  <a:gd name="T1" fmla="*/ 59 h 508"/>
                  <a:gd name="T2" fmla="*/ 187 w 242"/>
                  <a:gd name="T3" fmla="*/ 8 h 508"/>
                  <a:gd name="T4" fmla="*/ 222 w 242"/>
                  <a:gd name="T5" fmla="*/ 0 h 508"/>
                  <a:gd name="T6" fmla="*/ 230 w 242"/>
                  <a:gd name="T7" fmla="*/ 25 h 508"/>
                  <a:gd name="T8" fmla="*/ 242 w 242"/>
                  <a:gd name="T9" fmla="*/ 72 h 508"/>
                  <a:gd name="T10" fmla="*/ 225 w 242"/>
                  <a:gd name="T11" fmla="*/ 93 h 508"/>
                  <a:gd name="T12" fmla="*/ 179 w 242"/>
                  <a:gd name="T13" fmla="*/ 133 h 508"/>
                  <a:gd name="T14" fmla="*/ 153 w 242"/>
                  <a:gd name="T15" fmla="*/ 188 h 508"/>
                  <a:gd name="T16" fmla="*/ 134 w 242"/>
                  <a:gd name="T17" fmla="*/ 231 h 508"/>
                  <a:gd name="T18" fmla="*/ 134 w 242"/>
                  <a:gd name="T19" fmla="*/ 256 h 508"/>
                  <a:gd name="T20" fmla="*/ 138 w 242"/>
                  <a:gd name="T21" fmla="*/ 324 h 508"/>
                  <a:gd name="T22" fmla="*/ 151 w 242"/>
                  <a:gd name="T23" fmla="*/ 383 h 508"/>
                  <a:gd name="T24" fmla="*/ 169 w 242"/>
                  <a:gd name="T25" fmla="*/ 415 h 508"/>
                  <a:gd name="T26" fmla="*/ 174 w 242"/>
                  <a:gd name="T27" fmla="*/ 434 h 508"/>
                  <a:gd name="T28" fmla="*/ 170 w 242"/>
                  <a:gd name="T29" fmla="*/ 453 h 508"/>
                  <a:gd name="T30" fmla="*/ 148 w 242"/>
                  <a:gd name="T31" fmla="*/ 457 h 508"/>
                  <a:gd name="T32" fmla="*/ 104 w 242"/>
                  <a:gd name="T33" fmla="*/ 464 h 508"/>
                  <a:gd name="T34" fmla="*/ 61 w 242"/>
                  <a:gd name="T35" fmla="*/ 494 h 508"/>
                  <a:gd name="T36" fmla="*/ 40 w 242"/>
                  <a:gd name="T37" fmla="*/ 508 h 508"/>
                  <a:gd name="T38" fmla="*/ 17 w 242"/>
                  <a:gd name="T39" fmla="*/ 498 h 508"/>
                  <a:gd name="T40" fmla="*/ 0 w 242"/>
                  <a:gd name="T41" fmla="*/ 460 h 508"/>
                  <a:gd name="T42" fmla="*/ 6 w 242"/>
                  <a:gd name="T43" fmla="*/ 440 h 508"/>
                  <a:gd name="T44" fmla="*/ 35 w 242"/>
                  <a:gd name="T45" fmla="*/ 436 h 508"/>
                  <a:gd name="T46" fmla="*/ 86 w 242"/>
                  <a:gd name="T47" fmla="*/ 419 h 508"/>
                  <a:gd name="T48" fmla="*/ 118 w 242"/>
                  <a:gd name="T49" fmla="*/ 415 h 508"/>
                  <a:gd name="T50" fmla="*/ 122 w 242"/>
                  <a:gd name="T51" fmla="*/ 396 h 508"/>
                  <a:gd name="T52" fmla="*/ 114 w 242"/>
                  <a:gd name="T53" fmla="*/ 376 h 508"/>
                  <a:gd name="T54" fmla="*/ 95 w 242"/>
                  <a:gd name="T55" fmla="*/ 324 h 508"/>
                  <a:gd name="T56" fmla="*/ 86 w 242"/>
                  <a:gd name="T57" fmla="*/ 262 h 508"/>
                  <a:gd name="T58" fmla="*/ 86 w 242"/>
                  <a:gd name="T59" fmla="*/ 212 h 508"/>
                  <a:gd name="T60" fmla="*/ 104 w 242"/>
                  <a:gd name="T61" fmla="*/ 163 h 508"/>
                  <a:gd name="T62" fmla="*/ 125 w 242"/>
                  <a:gd name="T63" fmla="*/ 112 h 508"/>
                  <a:gd name="T64" fmla="*/ 140 w 242"/>
                  <a:gd name="T65" fmla="*/ 81 h 508"/>
                  <a:gd name="T66" fmla="*/ 153 w 242"/>
                  <a:gd name="T67" fmla="*/ 59 h 50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42"/>
                  <a:gd name="T103" fmla="*/ 0 h 508"/>
                  <a:gd name="T104" fmla="*/ 242 w 242"/>
                  <a:gd name="T105" fmla="*/ 508 h 508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42" h="508">
                    <a:moveTo>
                      <a:pt x="153" y="59"/>
                    </a:moveTo>
                    <a:lnTo>
                      <a:pt x="187" y="8"/>
                    </a:lnTo>
                    <a:lnTo>
                      <a:pt x="222" y="0"/>
                    </a:lnTo>
                    <a:lnTo>
                      <a:pt x="230" y="25"/>
                    </a:lnTo>
                    <a:lnTo>
                      <a:pt x="242" y="72"/>
                    </a:lnTo>
                    <a:lnTo>
                      <a:pt x="225" y="93"/>
                    </a:lnTo>
                    <a:lnTo>
                      <a:pt x="179" y="133"/>
                    </a:lnTo>
                    <a:lnTo>
                      <a:pt x="153" y="188"/>
                    </a:lnTo>
                    <a:lnTo>
                      <a:pt x="134" y="231"/>
                    </a:lnTo>
                    <a:lnTo>
                      <a:pt x="134" y="256"/>
                    </a:lnTo>
                    <a:lnTo>
                      <a:pt x="138" y="324"/>
                    </a:lnTo>
                    <a:lnTo>
                      <a:pt x="151" y="383"/>
                    </a:lnTo>
                    <a:lnTo>
                      <a:pt x="169" y="415"/>
                    </a:lnTo>
                    <a:lnTo>
                      <a:pt x="174" y="434"/>
                    </a:lnTo>
                    <a:lnTo>
                      <a:pt x="170" y="453"/>
                    </a:lnTo>
                    <a:lnTo>
                      <a:pt x="148" y="457"/>
                    </a:lnTo>
                    <a:lnTo>
                      <a:pt x="104" y="464"/>
                    </a:lnTo>
                    <a:lnTo>
                      <a:pt x="61" y="494"/>
                    </a:lnTo>
                    <a:lnTo>
                      <a:pt x="40" y="508"/>
                    </a:lnTo>
                    <a:lnTo>
                      <a:pt x="17" y="498"/>
                    </a:lnTo>
                    <a:lnTo>
                      <a:pt x="0" y="460"/>
                    </a:lnTo>
                    <a:lnTo>
                      <a:pt x="6" y="440"/>
                    </a:lnTo>
                    <a:lnTo>
                      <a:pt x="35" y="436"/>
                    </a:lnTo>
                    <a:lnTo>
                      <a:pt x="86" y="419"/>
                    </a:lnTo>
                    <a:lnTo>
                      <a:pt x="118" y="415"/>
                    </a:lnTo>
                    <a:lnTo>
                      <a:pt x="122" y="396"/>
                    </a:lnTo>
                    <a:lnTo>
                      <a:pt x="114" y="376"/>
                    </a:lnTo>
                    <a:lnTo>
                      <a:pt x="95" y="324"/>
                    </a:lnTo>
                    <a:lnTo>
                      <a:pt x="86" y="262"/>
                    </a:lnTo>
                    <a:lnTo>
                      <a:pt x="86" y="212"/>
                    </a:lnTo>
                    <a:lnTo>
                      <a:pt x="104" y="163"/>
                    </a:lnTo>
                    <a:lnTo>
                      <a:pt x="125" y="112"/>
                    </a:lnTo>
                    <a:lnTo>
                      <a:pt x="140" y="81"/>
                    </a:lnTo>
                    <a:lnTo>
                      <a:pt x="153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9168" name="Freeform 21"/>
              <p:cNvSpPr>
                <a:spLocks/>
              </p:cNvSpPr>
              <p:nvPr/>
            </p:nvSpPr>
            <p:spPr bwMode="auto">
              <a:xfrm>
                <a:off x="2663" y="2798"/>
                <a:ext cx="231" cy="454"/>
              </a:xfrm>
              <a:custGeom>
                <a:avLst/>
                <a:gdLst>
                  <a:gd name="T0" fmla="*/ 13 w 231"/>
                  <a:gd name="T1" fmla="*/ 17 h 454"/>
                  <a:gd name="T2" fmla="*/ 35 w 231"/>
                  <a:gd name="T3" fmla="*/ 0 h 454"/>
                  <a:gd name="T4" fmla="*/ 56 w 231"/>
                  <a:gd name="T5" fmla="*/ 4 h 454"/>
                  <a:gd name="T6" fmla="*/ 77 w 231"/>
                  <a:gd name="T7" fmla="*/ 18 h 454"/>
                  <a:gd name="T8" fmla="*/ 95 w 231"/>
                  <a:gd name="T9" fmla="*/ 61 h 454"/>
                  <a:gd name="T10" fmla="*/ 120 w 231"/>
                  <a:gd name="T11" fmla="*/ 133 h 454"/>
                  <a:gd name="T12" fmla="*/ 133 w 231"/>
                  <a:gd name="T13" fmla="*/ 197 h 454"/>
                  <a:gd name="T14" fmla="*/ 135 w 231"/>
                  <a:gd name="T15" fmla="*/ 241 h 454"/>
                  <a:gd name="T16" fmla="*/ 129 w 231"/>
                  <a:gd name="T17" fmla="*/ 262 h 454"/>
                  <a:gd name="T18" fmla="*/ 117 w 231"/>
                  <a:gd name="T19" fmla="*/ 295 h 454"/>
                  <a:gd name="T20" fmla="*/ 98 w 231"/>
                  <a:gd name="T21" fmla="*/ 333 h 454"/>
                  <a:gd name="T22" fmla="*/ 82 w 231"/>
                  <a:gd name="T23" fmla="*/ 372 h 454"/>
                  <a:gd name="T24" fmla="*/ 78 w 231"/>
                  <a:gd name="T25" fmla="*/ 403 h 454"/>
                  <a:gd name="T26" fmla="*/ 90 w 231"/>
                  <a:gd name="T27" fmla="*/ 414 h 454"/>
                  <a:gd name="T28" fmla="*/ 129 w 231"/>
                  <a:gd name="T29" fmla="*/ 407 h 454"/>
                  <a:gd name="T30" fmla="*/ 187 w 231"/>
                  <a:gd name="T31" fmla="*/ 403 h 454"/>
                  <a:gd name="T32" fmla="*/ 216 w 231"/>
                  <a:gd name="T33" fmla="*/ 407 h 454"/>
                  <a:gd name="T34" fmla="*/ 231 w 231"/>
                  <a:gd name="T35" fmla="*/ 420 h 454"/>
                  <a:gd name="T36" fmla="*/ 231 w 231"/>
                  <a:gd name="T37" fmla="*/ 433 h 454"/>
                  <a:gd name="T38" fmla="*/ 208 w 231"/>
                  <a:gd name="T39" fmla="*/ 448 h 454"/>
                  <a:gd name="T40" fmla="*/ 185 w 231"/>
                  <a:gd name="T41" fmla="*/ 454 h 454"/>
                  <a:gd name="T42" fmla="*/ 126 w 231"/>
                  <a:gd name="T43" fmla="*/ 441 h 454"/>
                  <a:gd name="T44" fmla="*/ 100 w 231"/>
                  <a:gd name="T45" fmla="*/ 441 h 454"/>
                  <a:gd name="T46" fmla="*/ 74 w 231"/>
                  <a:gd name="T47" fmla="*/ 450 h 454"/>
                  <a:gd name="T48" fmla="*/ 55 w 231"/>
                  <a:gd name="T49" fmla="*/ 450 h 454"/>
                  <a:gd name="T50" fmla="*/ 26 w 231"/>
                  <a:gd name="T51" fmla="*/ 437 h 454"/>
                  <a:gd name="T52" fmla="*/ 29 w 231"/>
                  <a:gd name="T53" fmla="*/ 416 h 454"/>
                  <a:gd name="T54" fmla="*/ 35 w 231"/>
                  <a:gd name="T55" fmla="*/ 401 h 454"/>
                  <a:gd name="T56" fmla="*/ 46 w 231"/>
                  <a:gd name="T57" fmla="*/ 377 h 454"/>
                  <a:gd name="T58" fmla="*/ 52 w 231"/>
                  <a:gd name="T59" fmla="*/ 355 h 454"/>
                  <a:gd name="T60" fmla="*/ 59 w 231"/>
                  <a:gd name="T61" fmla="*/ 312 h 454"/>
                  <a:gd name="T62" fmla="*/ 69 w 231"/>
                  <a:gd name="T63" fmla="*/ 265 h 454"/>
                  <a:gd name="T64" fmla="*/ 90 w 231"/>
                  <a:gd name="T65" fmla="*/ 227 h 454"/>
                  <a:gd name="T66" fmla="*/ 78 w 231"/>
                  <a:gd name="T67" fmla="*/ 197 h 454"/>
                  <a:gd name="T68" fmla="*/ 46 w 231"/>
                  <a:gd name="T69" fmla="*/ 129 h 454"/>
                  <a:gd name="T70" fmla="*/ 9 w 231"/>
                  <a:gd name="T71" fmla="*/ 70 h 454"/>
                  <a:gd name="T72" fmla="*/ 0 w 231"/>
                  <a:gd name="T73" fmla="*/ 40 h 454"/>
                  <a:gd name="T74" fmla="*/ 13 w 231"/>
                  <a:gd name="T75" fmla="*/ 17 h 45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31"/>
                  <a:gd name="T115" fmla="*/ 0 h 454"/>
                  <a:gd name="T116" fmla="*/ 231 w 231"/>
                  <a:gd name="T117" fmla="*/ 454 h 45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31" h="454">
                    <a:moveTo>
                      <a:pt x="13" y="17"/>
                    </a:moveTo>
                    <a:lnTo>
                      <a:pt x="35" y="0"/>
                    </a:lnTo>
                    <a:lnTo>
                      <a:pt x="56" y="4"/>
                    </a:lnTo>
                    <a:lnTo>
                      <a:pt x="77" y="18"/>
                    </a:lnTo>
                    <a:lnTo>
                      <a:pt x="95" y="61"/>
                    </a:lnTo>
                    <a:lnTo>
                      <a:pt x="120" y="133"/>
                    </a:lnTo>
                    <a:lnTo>
                      <a:pt x="133" y="197"/>
                    </a:lnTo>
                    <a:lnTo>
                      <a:pt x="135" y="241"/>
                    </a:lnTo>
                    <a:lnTo>
                      <a:pt x="129" y="262"/>
                    </a:lnTo>
                    <a:lnTo>
                      <a:pt x="117" y="295"/>
                    </a:lnTo>
                    <a:lnTo>
                      <a:pt x="98" y="333"/>
                    </a:lnTo>
                    <a:lnTo>
                      <a:pt x="82" y="372"/>
                    </a:lnTo>
                    <a:lnTo>
                      <a:pt x="78" y="403"/>
                    </a:lnTo>
                    <a:lnTo>
                      <a:pt x="90" y="414"/>
                    </a:lnTo>
                    <a:lnTo>
                      <a:pt x="129" y="407"/>
                    </a:lnTo>
                    <a:lnTo>
                      <a:pt x="187" y="403"/>
                    </a:lnTo>
                    <a:lnTo>
                      <a:pt x="216" y="407"/>
                    </a:lnTo>
                    <a:lnTo>
                      <a:pt x="231" y="420"/>
                    </a:lnTo>
                    <a:lnTo>
                      <a:pt x="231" y="433"/>
                    </a:lnTo>
                    <a:lnTo>
                      <a:pt x="208" y="448"/>
                    </a:lnTo>
                    <a:lnTo>
                      <a:pt x="185" y="454"/>
                    </a:lnTo>
                    <a:lnTo>
                      <a:pt x="126" y="441"/>
                    </a:lnTo>
                    <a:lnTo>
                      <a:pt x="100" y="441"/>
                    </a:lnTo>
                    <a:lnTo>
                      <a:pt x="74" y="450"/>
                    </a:lnTo>
                    <a:lnTo>
                      <a:pt x="55" y="450"/>
                    </a:lnTo>
                    <a:lnTo>
                      <a:pt x="26" y="437"/>
                    </a:lnTo>
                    <a:lnTo>
                      <a:pt x="29" y="416"/>
                    </a:lnTo>
                    <a:lnTo>
                      <a:pt x="35" y="401"/>
                    </a:lnTo>
                    <a:lnTo>
                      <a:pt x="46" y="377"/>
                    </a:lnTo>
                    <a:lnTo>
                      <a:pt x="52" y="355"/>
                    </a:lnTo>
                    <a:lnTo>
                      <a:pt x="59" y="312"/>
                    </a:lnTo>
                    <a:lnTo>
                      <a:pt x="69" y="265"/>
                    </a:lnTo>
                    <a:lnTo>
                      <a:pt x="90" y="227"/>
                    </a:lnTo>
                    <a:lnTo>
                      <a:pt x="78" y="197"/>
                    </a:lnTo>
                    <a:lnTo>
                      <a:pt x="46" y="129"/>
                    </a:lnTo>
                    <a:lnTo>
                      <a:pt x="9" y="70"/>
                    </a:lnTo>
                    <a:lnTo>
                      <a:pt x="0" y="40"/>
                    </a:lnTo>
                    <a:lnTo>
                      <a:pt x="13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49162" name="Text Box 9"/>
            <p:cNvSpPr txBox="1">
              <a:spLocks noChangeArrowheads="1"/>
            </p:cNvSpPr>
            <p:nvPr/>
          </p:nvSpPr>
          <p:spPr bwMode="auto">
            <a:xfrm>
              <a:off x="3042" y="1671"/>
              <a:ext cx="1015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/>
                <a:t>데이터의 일부를 잃을 수 있음</a:t>
              </a:r>
            </a:p>
          </p:txBody>
        </p:sp>
      </p:grp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확대 변환</a:t>
            </a:r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더 큰 크기의 변수로 값을 이동하는 변환</a:t>
            </a:r>
          </a:p>
          <a:p>
            <a:pPr>
              <a:defRPr/>
            </a:pPr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</a:rPr>
              <a:t>double</a:t>
            </a:r>
            <a:r>
              <a:rPr lang="en-US" altLang="ko-KR"/>
              <a:t> d = (</a:t>
            </a:r>
            <a:r>
              <a:rPr lang="en-US" altLang="ko-KR" b="1">
                <a:effectLst>
                  <a:outerShdw blurRad="38100" dist="38100" dir="2700000" algn="tl">
                    <a:srgbClr val="C0C0C0"/>
                  </a:outerShdw>
                </a:effectLst>
              </a:rPr>
              <a:t>double</a:t>
            </a:r>
            <a:r>
              <a:rPr lang="en-US" altLang="ko-KR"/>
              <a:t>) 100;// </a:t>
            </a:r>
            <a:r>
              <a:rPr lang="ko-KR" altLang="en-US"/>
              <a:t>정수 </a:t>
            </a:r>
            <a:r>
              <a:rPr lang="en-US" altLang="ko-KR"/>
              <a:t>100</a:t>
            </a:r>
            <a:r>
              <a:rPr lang="ko-KR" altLang="en-US"/>
              <a:t>이 변수 </a:t>
            </a:r>
            <a:r>
              <a:rPr lang="en-US" altLang="ko-KR"/>
              <a:t>d</a:t>
            </a:r>
            <a:r>
              <a:rPr lang="ko-KR" altLang="en-US"/>
              <a:t>에 </a:t>
            </a:r>
            <a:r>
              <a:rPr lang="en-US" altLang="ko-KR"/>
              <a:t>100.0</a:t>
            </a:r>
            <a:r>
              <a:rPr lang="ko-KR" altLang="en-US"/>
              <a:t>으로 형변환되어서 저장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예제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700" y="955675"/>
            <a:ext cx="6696075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94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688" y="1209675"/>
            <a:ext cx="16097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변수의 선언과 초기화</a:t>
            </a: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525" y="1301750"/>
            <a:ext cx="91344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678238"/>
            <a:ext cx="92868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 smtClean="0"/>
              <a:t>Q &amp; A</a:t>
            </a:r>
          </a:p>
        </p:txBody>
      </p:sp>
      <p:pic>
        <p:nvPicPr>
          <p:cNvPr id="52227" name="Picture 3" descr="MCj024069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8" name="Picture 4" descr="MCj041650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변수의 이름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변수의 이름은 식별자</a:t>
            </a:r>
            <a:r>
              <a:rPr lang="en-US" altLang="ko-KR" smtClean="0"/>
              <a:t>(identifier)</a:t>
            </a:r>
            <a:r>
              <a:rPr lang="ko-KR" altLang="en-US" smtClean="0"/>
              <a:t>의 일종 </a:t>
            </a:r>
          </a:p>
          <a:p>
            <a:endParaRPr lang="ko-KR" altLang="en-US" smtClean="0"/>
          </a:p>
          <a:p>
            <a:r>
              <a:rPr lang="ko-KR" altLang="en-US" smtClean="0"/>
              <a:t>변수 이름의 규칙</a:t>
            </a:r>
          </a:p>
          <a:p>
            <a:pPr lvl="1"/>
            <a:r>
              <a:rPr lang="ko-KR" altLang="en-US" smtClean="0"/>
              <a:t>식별자는 유니코드 문자와 숫자의 조합</a:t>
            </a:r>
          </a:p>
          <a:p>
            <a:pPr lvl="1"/>
            <a:r>
              <a:rPr lang="ko-KR" altLang="en-US" smtClean="0"/>
              <a:t>식별자의 첫 문자는 일반적으로 유니코드 문자</a:t>
            </a:r>
          </a:p>
          <a:p>
            <a:pPr lvl="1"/>
            <a:r>
              <a:rPr lang="ko-KR" altLang="en-US" smtClean="0"/>
              <a:t>두 번째 문자부터는 문자</a:t>
            </a:r>
            <a:r>
              <a:rPr lang="en-US" altLang="ko-KR" smtClean="0"/>
              <a:t>, </a:t>
            </a:r>
            <a:r>
              <a:rPr lang="ko-KR" altLang="en-US" smtClean="0"/>
              <a:t>숫자</a:t>
            </a:r>
            <a:r>
              <a:rPr lang="en-US" altLang="ko-KR" smtClean="0"/>
              <a:t>, _, $ </a:t>
            </a:r>
            <a:r>
              <a:rPr lang="ko-KR" altLang="en-US" smtClean="0"/>
              <a:t>등이 가능하다</a:t>
            </a:r>
            <a:r>
              <a:rPr lang="en-US" altLang="ko-KR" smtClean="0"/>
              <a:t>. </a:t>
            </a:r>
          </a:p>
          <a:p>
            <a:pPr lvl="1"/>
            <a:r>
              <a:rPr lang="ko-KR" altLang="en-US" smtClean="0"/>
              <a:t>대문자와 소문자는 구별된다</a:t>
            </a:r>
            <a:r>
              <a:rPr lang="en-US" altLang="ko-KR" smtClean="0"/>
              <a:t>. </a:t>
            </a:r>
          </a:p>
          <a:p>
            <a:pPr lvl="1"/>
            <a:r>
              <a:rPr lang="ko-KR" altLang="en-US" smtClean="0"/>
              <a:t>식별자의 이름으로 키워드</a:t>
            </a:r>
            <a:r>
              <a:rPr lang="en-US" altLang="ko-KR" smtClean="0"/>
              <a:t>(keyword)</a:t>
            </a:r>
            <a:r>
              <a:rPr lang="ko-KR" altLang="en-US" smtClean="0"/>
              <a:t>를 사용해서는 안 된다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pic>
        <p:nvPicPr>
          <p:cNvPr id="7172" name="Picture 5" descr="MCj043395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3" y="4505325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변수 이름의 예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75" y="1516063"/>
            <a:ext cx="75057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식별자 관례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613" y="1674813"/>
            <a:ext cx="824865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예제</a:t>
            </a:r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" y="1268413"/>
            <a:ext cx="913447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44" name="Group 141"/>
          <p:cNvGrpSpPr>
            <a:grpSpLocks/>
          </p:cNvGrpSpPr>
          <p:nvPr/>
        </p:nvGrpSpPr>
        <p:grpSpPr bwMode="auto">
          <a:xfrm>
            <a:off x="6337300" y="2578100"/>
            <a:ext cx="777875" cy="1720850"/>
            <a:chOff x="3325" y="2936"/>
            <a:chExt cx="490" cy="1084"/>
          </a:xfrm>
        </p:grpSpPr>
        <p:sp>
          <p:nvSpPr>
            <p:cNvPr id="10248" name="Freeform 91"/>
            <p:cNvSpPr>
              <a:spLocks/>
            </p:cNvSpPr>
            <p:nvPr/>
          </p:nvSpPr>
          <p:spPr bwMode="auto">
            <a:xfrm flipH="1">
              <a:off x="3461" y="2998"/>
              <a:ext cx="51" cy="112"/>
            </a:xfrm>
            <a:custGeom>
              <a:avLst/>
              <a:gdLst>
                <a:gd name="T0" fmla="*/ 14 w 60"/>
                <a:gd name="T1" fmla="*/ 0 h 112"/>
                <a:gd name="T2" fmla="*/ 14 w 60"/>
                <a:gd name="T3" fmla="*/ 0 h 112"/>
                <a:gd name="T4" fmla="*/ 14 w 60"/>
                <a:gd name="T5" fmla="*/ 18 h 112"/>
                <a:gd name="T6" fmla="*/ 16 w 60"/>
                <a:gd name="T7" fmla="*/ 34 h 112"/>
                <a:gd name="T8" fmla="*/ 18 w 60"/>
                <a:gd name="T9" fmla="*/ 56 h 112"/>
                <a:gd name="T10" fmla="*/ 22 w 60"/>
                <a:gd name="T11" fmla="*/ 76 h 112"/>
                <a:gd name="T12" fmla="*/ 26 w 60"/>
                <a:gd name="T13" fmla="*/ 86 h 112"/>
                <a:gd name="T14" fmla="*/ 30 w 60"/>
                <a:gd name="T15" fmla="*/ 94 h 112"/>
                <a:gd name="T16" fmla="*/ 36 w 60"/>
                <a:gd name="T17" fmla="*/ 100 h 112"/>
                <a:gd name="T18" fmla="*/ 44 w 60"/>
                <a:gd name="T19" fmla="*/ 106 h 112"/>
                <a:gd name="T20" fmla="*/ 50 w 60"/>
                <a:gd name="T21" fmla="*/ 110 h 112"/>
                <a:gd name="T22" fmla="*/ 60 w 60"/>
                <a:gd name="T23" fmla="*/ 112 h 112"/>
                <a:gd name="T24" fmla="*/ 60 w 60"/>
                <a:gd name="T25" fmla="*/ 112 h 112"/>
                <a:gd name="T26" fmla="*/ 52 w 60"/>
                <a:gd name="T27" fmla="*/ 112 h 112"/>
                <a:gd name="T28" fmla="*/ 44 w 60"/>
                <a:gd name="T29" fmla="*/ 110 h 112"/>
                <a:gd name="T30" fmla="*/ 34 w 60"/>
                <a:gd name="T31" fmla="*/ 106 h 112"/>
                <a:gd name="T32" fmla="*/ 24 w 60"/>
                <a:gd name="T33" fmla="*/ 96 h 112"/>
                <a:gd name="T34" fmla="*/ 14 w 60"/>
                <a:gd name="T35" fmla="*/ 82 h 112"/>
                <a:gd name="T36" fmla="*/ 10 w 60"/>
                <a:gd name="T37" fmla="*/ 72 h 112"/>
                <a:gd name="T38" fmla="*/ 6 w 60"/>
                <a:gd name="T39" fmla="*/ 60 h 112"/>
                <a:gd name="T40" fmla="*/ 2 w 60"/>
                <a:gd name="T41" fmla="*/ 46 h 112"/>
                <a:gd name="T42" fmla="*/ 0 w 60"/>
                <a:gd name="T43" fmla="*/ 30 h 112"/>
                <a:gd name="T44" fmla="*/ 14 w 60"/>
                <a:gd name="T45" fmla="*/ 0 h 11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0"/>
                <a:gd name="T70" fmla="*/ 0 h 112"/>
                <a:gd name="T71" fmla="*/ 60 w 60"/>
                <a:gd name="T72" fmla="*/ 112 h 11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0" h="112">
                  <a:moveTo>
                    <a:pt x="14" y="0"/>
                  </a:moveTo>
                  <a:lnTo>
                    <a:pt x="14" y="0"/>
                  </a:lnTo>
                  <a:lnTo>
                    <a:pt x="14" y="18"/>
                  </a:lnTo>
                  <a:lnTo>
                    <a:pt x="16" y="34"/>
                  </a:lnTo>
                  <a:lnTo>
                    <a:pt x="18" y="56"/>
                  </a:lnTo>
                  <a:lnTo>
                    <a:pt x="22" y="76"/>
                  </a:lnTo>
                  <a:lnTo>
                    <a:pt x="26" y="86"/>
                  </a:lnTo>
                  <a:lnTo>
                    <a:pt x="30" y="94"/>
                  </a:lnTo>
                  <a:lnTo>
                    <a:pt x="36" y="100"/>
                  </a:lnTo>
                  <a:lnTo>
                    <a:pt x="44" y="106"/>
                  </a:lnTo>
                  <a:lnTo>
                    <a:pt x="50" y="110"/>
                  </a:lnTo>
                  <a:lnTo>
                    <a:pt x="60" y="112"/>
                  </a:lnTo>
                  <a:lnTo>
                    <a:pt x="52" y="112"/>
                  </a:lnTo>
                  <a:lnTo>
                    <a:pt x="44" y="110"/>
                  </a:lnTo>
                  <a:lnTo>
                    <a:pt x="34" y="106"/>
                  </a:lnTo>
                  <a:lnTo>
                    <a:pt x="24" y="96"/>
                  </a:lnTo>
                  <a:lnTo>
                    <a:pt x="14" y="82"/>
                  </a:lnTo>
                  <a:lnTo>
                    <a:pt x="10" y="72"/>
                  </a:lnTo>
                  <a:lnTo>
                    <a:pt x="6" y="60"/>
                  </a:lnTo>
                  <a:lnTo>
                    <a:pt x="2" y="46"/>
                  </a:lnTo>
                  <a:lnTo>
                    <a:pt x="0" y="3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49" name="Freeform 92"/>
            <p:cNvSpPr>
              <a:spLocks/>
            </p:cNvSpPr>
            <p:nvPr/>
          </p:nvSpPr>
          <p:spPr bwMode="auto">
            <a:xfrm flipH="1">
              <a:off x="3488" y="2948"/>
              <a:ext cx="144" cy="214"/>
            </a:xfrm>
            <a:custGeom>
              <a:avLst/>
              <a:gdLst>
                <a:gd name="T0" fmla="*/ 154 w 170"/>
                <a:gd name="T1" fmla="*/ 32 h 214"/>
                <a:gd name="T2" fmla="*/ 154 w 170"/>
                <a:gd name="T3" fmla="*/ 32 h 214"/>
                <a:gd name="T4" fmla="*/ 156 w 170"/>
                <a:gd name="T5" fmla="*/ 36 h 214"/>
                <a:gd name="T6" fmla="*/ 162 w 170"/>
                <a:gd name="T7" fmla="*/ 46 h 214"/>
                <a:gd name="T8" fmla="*/ 164 w 170"/>
                <a:gd name="T9" fmla="*/ 54 h 214"/>
                <a:gd name="T10" fmla="*/ 166 w 170"/>
                <a:gd name="T11" fmla="*/ 62 h 214"/>
                <a:gd name="T12" fmla="*/ 166 w 170"/>
                <a:gd name="T13" fmla="*/ 72 h 214"/>
                <a:gd name="T14" fmla="*/ 164 w 170"/>
                <a:gd name="T15" fmla="*/ 82 h 214"/>
                <a:gd name="T16" fmla="*/ 164 w 170"/>
                <a:gd name="T17" fmla="*/ 82 h 214"/>
                <a:gd name="T18" fmla="*/ 164 w 170"/>
                <a:gd name="T19" fmla="*/ 88 h 214"/>
                <a:gd name="T20" fmla="*/ 164 w 170"/>
                <a:gd name="T21" fmla="*/ 96 h 214"/>
                <a:gd name="T22" fmla="*/ 166 w 170"/>
                <a:gd name="T23" fmla="*/ 102 h 214"/>
                <a:gd name="T24" fmla="*/ 166 w 170"/>
                <a:gd name="T25" fmla="*/ 102 h 214"/>
                <a:gd name="T26" fmla="*/ 170 w 170"/>
                <a:gd name="T27" fmla="*/ 110 h 214"/>
                <a:gd name="T28" fmla="*/ 168 w 170"/>
                <a:gd name="T29" fmla="*/ 124 h 214"/>
                <a:gd name="T30" fmla="*/ 164 w 170"/>
                <a:gd name="T31" fmla="*/ 142 h 214"/>
                <a:gd name="T32" fmla="*/ 154 w 170"/>
                <a:gd name="T33" fmla="*/ 162 h 214"/>
                <a:gd name="T34" fmla="*/ 154 w 170"/>
                <a:gd name="T35" fmla="*/ 162 h 214"/>
                <a:gd name="T36" fmla="*/ 132 w 170"/>
                <a:gd name="T37" fmla="*/ 214 h 214"/>
                <a:gd name="T38" fmla="*/ 132 w 170"/>
                <a:gd name="T39" fmla="*/ 214 h 214"/>
                <a:gd name="T40" fmla="*/ 122 w 170"/>
                <a:gd name="T41" fmla="*/ 212 h 214"/>
                <a:gd name="T42" fmla="*/ 110 w 170"/>
                <a:gd name="T43" fmla="*/ 210 h 214"/>
                <a:gd name="T44" fmla="*/ 96 w 170"/>
                <a:gd name="T45" fmla="*/ 206 h 214"/>
                <a:gd name="T46" fmla="*/ 78 w 170"/>
                <a:gd name="T47" fmla="*/ 200 h 214"/>
                <a:gd name="T48" fmla="*/ 62 w 170"/>
                <a:gd name="T49" fmla="*/ 192 h 214"/>
                <a:gd name="T50" fmla="*/ 44 w 170"/>
                <a:gd name="T51" fmla="*/ 180 h 214"/>
                <a:gd name="T52" fmla="*/ 28 w 170"/>
                <a:gd name="T53" fmla="*/ 164 h 214"/>
                <a:gd name="T54" fmla="*/ 28 w 170"/>
                <a:gd name="T55" fmla="*/ 164 h 214"/>
                <a:gd name="T56" fmla="*/ 16 w 170"/>
                <a:gd name="T57" fmla="*/ 146 h 214"/>
                <a:gd name="T58" fmla="*/ 8 w 170"/>
                <a:gd name="T59" fmla="*/ 128 h 214"/>
                <a:gd name="T60" fmla="*/ 2 w 170"/>
                <a:gd name="T61" fmla="*/ 110 h 214"/>
                <a:gd name="T62" fmla="*/ 0 w 170"/>
                <a:gd name="T63" fmla="*/ 92 h 214"/>
                <a:gd name="T64" fmla="*/ 0 w 170"/>
                <a:gd name="T65" fmla="*/ 76 h 214"/>
                <a:gd name="T66" fmla="*/ 2 w 170"/>
                <a:gd name="T67" fmla="*/ 62 h 214"/>
                <a:gd name="T68" fmla="*/ 4 w 170"/>
                <a:gd name="T69" fmla="*/ 50 h 214"/>
                <a:gd name="T70" fmla="*/ 8 w 170"/>
                <a:gd name="T71" fmla="*/ 42 h 214"/>
                <a:gd name="T72" fmla="*/ 8 w 170"/>
                <a:gd name="T73" fmla="*/ 42 h 214"/>
                <a:gd name="T74" fmla="*/ 14 w 170"/>
                <a:gd name="T75" fmla="*/ 34 h 214"/>
                <a:gd name="T76" fmla="*/ 24 w 170"/>
                <a:gd name="T77" fmla="*/ 22 h 214"/>
                <a:gd name="T78" fmla="*/ 40 w 170"/>
                <a:gd name="T79" fmla="*/ 12 h 214"/>
                <a:gd name="T80" fmla="*/ 60 w 170"/>
                <a:gd name="T81" fmla="*/ 4 h 214"/>
                <a:gd name="T82" fmla="*/ 72 w 170"/>
                <a:gd name="T83" fmla="*/ 2 h 214"/>
                <a:gd name="T84" fmla="*/ 82 w 170"/>
                <a:gd name="T85" fmla="*/ 0 h 214"/>
                <a:gd name="T86" fmla="*/ 94 w 170"/>
                <a:gd name="T87" fmla="*/ 0 h 214"/>
                <a:gd name="T88" fmla="*/ 106 w 170"/>
                <a:gd name="T89" fmla="*/ 2 h 214"/>
                <a:gd name="T90" fmla="*/ 118 w 170"/>
                <a:gd name="T91" fmla="*/ 6 h 214"/>
                <a:gd name="T92" fmla="*/ 130 w 170"/>
                <a:gd name="T93" fmla="*/ 12 h 214"/>
                <a:gd name="T94" fmla="*/ 142 w 170"/>
                <a:gd name="T95" fmla="*/ 20 h 214"/>
                <a:gd name="T96" fmla="*/ 154 w 170"/>
                <a:gd name="T97" fmla="*/ 32 h 214"/>
                <a:gd name="T98" fmla="*/ 154 w 170"/>
                <a:gd name="T99" fmla="*/ 32 h 21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70"/>
                <a:gd name="T151" fmla="*/ 0 h 214"/>
                <a:gd name="T152" fmla="*/ 170 w 170"/>
                <a:gd name="T153" fmla="*/ 214 h 21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70" h="214">
                  <a:moveTo>
                    <a:pt x="154" y="32"/>
                  </a:moveTo>
                  <a:lnTo>
                    <a:pt x="154" y="32"/>
                  </a:lnTo>
                  <a:lnTo>
                    <a:pt x="156" y="36"/>
                  </a:lnTo>
                  <a:lnTo>
                    <a:pt x="162" y="46"/>
                  </a:lnTo>
                  <a:lnTo>
                    <a:pt x="164" y="54"/>
                  </a:lnTo>
                  <a:lnTo>
                    <a:pt x="166" y="62"/>
                  </a:lnTo>
                  <a:lnTo>
                    <a:pt x="166" y="72"/>
                  </a:lnTo>
                  <a:lnTo>
                    <a:pt x="164" y="82"/>
                  </a:lnTo>
                  <a:lnTo>
                    <a:pt x="164" y="88"/>
                  </a:lnTo>
                  <a:lnTo>
                    <a:pt x="164" y="96"/>
                  </a:lnTo>
                  <a:lnTo>
                    <a:pt x="166" y="102"/>
                  </a:lnTo>
                  <a:lnTo>
                    <a:pt x="170" y="110"/>
                  </a:lnTo>
                  <a:lnTo>
                    <a:pt x="168" y="124"/>
                  </a:lnTo>
                  <a:lnTo>
                    <a:pt x="164" y="142"/>
                  </a:lnTo>
                  <a:lnTo>
                    <a:pt x="154" y="162"/>
                  </a:lnTo>
                  <a:lnTo>
                    <a:pt x="132" y="214"/>
                  </a:lnTo>
                  <a:lnTo>
                    <a:pt x="122" y="212"/>
                  </a:lnTo>
                  <a:lnTo>
                    <a:pt x="110" y="210"/>
                  </a:lnTo>
                  <a:lnTo>
                    <a:pt x="96" y="206"/>
                  </a:lnTo>
                  <a:lnTo>
                    <a:pt x="78" y="200"/>
                  </a:lnTo>
                  <a:lnTo>
                    <a:pt x="62" y="192"/>
                  </a:lnTo>
                  <a:lnTo>
                    <a:pt x="44" y="180"/>
                  </a:lnTo>
                  <a:lnTo>
                    <a:pt x="28" y="164"/>
                  </a:lnTo>
                  <a:lnTo>
                    <a:pt x="16" y="146"/>
                  </a:lnTo>
                  <a:lnTo>
                    <a:pt x="8" y="128"/>
                  </a:lnTo>
                  <a:lnTo>
                    <a:pt x="2" y="110"/>
                  </a:lnTo>
                  <a:lnTo>
                    <a:pt x="0" y="92"/>
                  </a:lnTo>
                  <a:lnTo>
                    <a:pt x="0" y="76"/>
                  </a:lnTo>
                  <a:lnTo>
                    <a:pt x="2" y="62"/>
                  </a:lnTo>
                  <a:lnTo>
                    <a:pt x="4" y="50"/>
                  </a:lnTo>
                  <a:lnTo>
                    <a:pt x="8" y="42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40" y="12"/>
                  </a:lnTo>
                  <a:lnTo>
                    <a:pt x="60" y="4"/>
                  </a:lnTo>
                  <a:lnTo>
                    <a:pt x="72" y="2"/>
                  </a:lnTo>
                  <a:lnTo>
                    <a:pt x="82" y="0"/>
                  </a:lnTo>
                  <a:lnTo>
                    <a:pt x="94" y="0"/>
                  </a:lnTo>
                  <a:lnTo>
                    <a:pt x="106" y="2"/>
                  </a:lnTo>
                  <a:lnTo>
                    <a:pt x="118" y="6"/>
                  </a:lnTo>
                  <a:lnTo>
                    <a:pt x="130" y="12"/>
                  </a:lnTo>
                  <a:lnTo>
                    <a:pt x="142" y="20"/>
                  </a:lnTo>
                  <a:lnTo>
                    <a:pt x="154" y="32"/>
                  </a:lnTo>
                  <a:close/>
                </a:path>
              </a:pathLst>
            </a:custGeom>
            <a:solidFill>
              <a:srgbClr val="D89F8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0" name="Freeform 93"/>
            <p:cNvSpPr>
              <a:spLocks/>
            </p:cNvSpPr>
            <p:nvPr/>
          </p:nvSpPr>
          <p:spPr bwMode="auto">
            <a:xfrm flipH="1">
              <a:off x="3517" y="3072"/>
              <a:ext cx="130" cy="386"/>
            </a:xfrm>
            <a:custGeom>
              <a:avLst/>
              <a:gdLst>
                <a:gd name="T0" fmla="*/ 108 w 154"/>
                <a:gd name="T1" fmla="*/ 68 h 386"/>
                <a:gd name="T2" fmla="*/ 108 w 154"/>
                <a:gd name="T3" fmla="*/ 68 h 386"/>
                <a:gd name="T4" fmla="*/ 108 w 154"/>
                <a:gd name="T5" fmla="*/ 84 h 386"/>
                <a:gd name="T6" fmla="*/ 108 w 154"/>
                <a:gd name="T7" fmla="*/ 100 h 386"/>
                <a:gd name="T8" fmla="*/ 106 w 154"/>
                <a:gd name="T9" fmla="*/ 124 h 386"/>
                <a:gd name="T10" fmla="*/ 106 w 154"/>
                <a:gd name="T11" fmla="*/ 124 h 386"/>
                <a:gd name="T12" fmla="*/ 106 w 154"/>
                <a:gd name="T13" fmla="*/ 130 h 386"/>
                <a:gd name="T14" fmla="*/ 106 w 154"/>
                <a:gd name="T15" fmla="*/ 136 h 386"/>
                <a:gd name="T16" fmla="*/ 110 w 154"/>
                <a:gd name="T17" fmla="*/ 146 h 386"/>
                <a:gd name="T18" fmla="*/ 118 w 154"/>
                <a:gd name="T19" fmla="*/ 156 h 386"/>
                <a:gd name="T20" fmla="*/ 128 w 154"/>
                <a:gd name="T21" fmla="*/ 166 h 386"/>
                <a:gd name="T22" fmla="*/ 146 w 154"/>
                <a:gd name="T23" fmla="*/ 178 h 386"/>
                <a:gd name="T24" fmla="*/ 154 w 154"/>
                <a:gd name="T25" fmla="*/ 182 h 386"/>
                <a:gd name="T26" fmla="*/ 154 w 154"/>
                <a:gd name="T27" fmla="*/ 182 h 386"/>
                <a:gd name="T28" fmla="*/ 148 w 154"/>
                <a:gd name="T29" fmla="*/ 214 h 386"/>
                <a:gd name="T30" fmla="*/ 132 w 154"/>
                <a:gd name="T31" fmla="*/ 282 h 386"/>
                <a:gd name="T32" fmla="*/ 124 w 154"/>
                <a:gd name="T33" fmla="*/ 320 h 386"/>
                <a:gd name="T34" fmla="*/ 112 w 154"/>
                <a:gd name="T35" fmla="*/ 352 h 386"/>
                <a:gd name="T36" fmla="*/ 108 w 154"/>
                <a:gd name="T37" fmla="*/ 366 h 386"/>
                <a:gd name="T38" fmla="*/ 102 w 154"/>
                <a:gd name="T39" fmla="*/ 376 h 386"/>
                <a:gd name="T40" fmla="*/ 96 w 154"/>
                <a:gd name="T41" fmla="*/ 382 h 386"/>
                <a:gd name="T42" fmla="*/ 92 w 154"/>
                <a:gd name="T43" fmla="*/ 386 h 386"/>
                <a:gd name="T44" fmla="*/ 92 w 154"/>
                <a:gd name="T45" fmla="*/ 386 h 386"/>
                <a:gd name="T46" fmla="*/ 86 w 154"/>
                <a:gd name="T47" fmla="*/ 384 h 386"/>
                <a:gd name="T48" fmla="*/ 80 w 154"/>
                <a:gd name="T49" fmla="*/ 380 h 386"/>
                <a:gd name="T50" fmla="*/ 74 w 154"/>
                <a:gd name="T51" fmla="*/ 370 h 386"/>
                <a:gd name="T52" fmla="*/ 68 w 154"/>
                <a:gd name="T53" fmla="*/ 358 h 386"/>
                <a:gd name="T54" fmla="*/ 54 w 154"/>
                <a:gd name="T55" fmla="*/ 328 h 386"/>
                <a:gd name="T56" fmla="*/ 42 w 154"/>
                <a:gd name="T57" fmla="*/ 292 h 386"/>
                <a:gd name="T58" fmla="*/ 18 w 154"/>
                <a:gd name="T59" fmla="*/ 218 h 386"/>
                <a:gd name="T60" fmla="*/ 8 w 154"/>
                <a:gd name="T61" fmla="*/ 190 h 386"/>
                <a:gd name="T62" fmla="*/ 0 w 154"/>
                <a:gd name="T63" fmla="*/ 172 h 386"/>
                <a:gd name="T64" fmla="*/ 0 w 154"/>
                <a:gd name="T65" fmla="*/ 172 h 386"/>
                <a:gd name="T66" fmla="*/ 6 w 154"/>
                <a:gd name="T67" fmla="*/ 170 h 386"/>
                <a:gd name="T68" fmla="*/ 20 w 154"/>
                <a:gd name="T69" fmla="*/ 164 h 386"/>
                <a:gd name="T70" fmla="*/ 26 w 154"/>
                <a:gd name="T71" fmla="*/ 158 h 386"/>
                <a:gd name="T72" fmla="*/ 34 w 154"/>
                <a:gd name="T73" fmla="*/ 152 h 386"/>
                <a:gd name="T74" fmla="*/ 40 w 154"/>
                <a:gd name="T75" fmla="*/ 144 h 386"/>
                <a:gd name="T76" fmla="*/ 44 w 154"/>
                <a:gd name="T77" fmla="*/ 134 h 386"/>
                <a:gd name="T78" fmla="*/ 44 w 154"/>
                <a:gd name="T79" fmla="*/ 134 h 386"/>
                <a:gd name="T80" fmla="*/ 46 w 154"/>
                <a:gd name="T81" fmla="*/ 122 h 386"/>
                <a:gd name="T82" fmla="*/ 48 w 154"/>
                <a:gd name="T83" fmla="*/ 106 h 386"/>
                <a:gd name="T84" fmla="*/ 48 w 154"/>
                <a:gd name="T85" fmla="*/ 72 h 386"/>
                <a:gd name="T86" fmla="*/ 46 w 154"/>
                <a:gd name="T87" fmla="*/ 36 h 386"/>
                <a:gd name="T88" fmla="*/ 44 w 154"/>
                <a:gd name="T89" fmla="*/ 8 h 386"/>
                <a:gd name="T90" fmla="*/ 44 w 154"/>
                <a:gd name="T91" fmla="*/ 8 h 386"/>
                <a:gd name="T92" fmla="*/ 44 w 154"/>
                <a:gd name="T93" fmla="*/ 4 h 386"/>
                <a:gd name="T94" fmla="*/ 46 w 154"/>
                <a:gd name="T95" fmla="*/ 2 h 386"/>
                <a:gd name="T96" fmla="*/ 48 w 154"/>
                <a:gd name="T97" fmla="*/ 0 h 386"/>
                <a:gd name="T98" fmla="*/ 52 w 154"/>
                <a:gd name="T99" fmla="*/ 0 h 386"/>
                <a:gd name="T100" fmla="*/ 62 w 154"/>
                <a:gd name="T101" fmla="*/ 2 h 386"/>
                <a:gd name="T102" fmla="*/ 74 w 154"/>
                <a:gd name="T103" fmla="*/ 10 h 386"/>
                <a:gd name="T104" fmla="*/ 86 w 154"/>
                <a:gd name="T105" fmla="*/ 20 h 386"/>
                <a:gd name="T106" fmla="*/ 96 w 154"/>
                <a:gd name="T107" fmla="*/ 34 h 386"/>
                <a:gd name="T108" fmla="*/ 104 w 154"/>
                <a:gd name="T109" fmla="*/ 50 h 386"/>
                <a:gd name="T110" fmla="*/ 106 w 154"/>
                <a:gd name="T111" fmla="*/ 58 h 386"/>
                <a:gd name="T112" fmla="*/ 108 w 154"/>
                <a:gd name="T113" fmla="*/ 68 h 386"/>
                <a:gd name="T114" fmla="*/ 108 w 154"/>
                <a:gd name="T115" fmla="*/ 68 h 38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54"/>
                <a:gd name="T175" fmla="*/ 0 h 386"/>
                <a:gd name="T176" fmla="*/ 154 w 154"/>
                <a:gd name="T177" fmla="*/ 386 h 38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54" h="386">
                  <a:moveTo>
                    <a:pt x="108" y="68"/>
                  </a:moveTo>
                  <a:lnTo>
                    <a:pt x="108" y="68"/>
                  </a:lnTo>
                  <a:lnTo>
                    <a:pt x="108" y="84"/>
                  </a:lnTo>
                  <a:lnTo>
                    <a:pt x="108" y="100"/>
                  </a:lnTo>
                  <a:lnTo>
                    <a:pt x="106" y="124"/>
                  </a:lnTo>
                  <a:lnTo>
                    <a:pt x="106" y="130"/>
                  </a:lnTo>
                  <a:lnTo>
                    <a:pt x="106" y="136"/>
                  </a:lnTo>
                  <a:lnTo>
                    <a:pt x="110" y="146"/>
                  </a:lnTo>
                  <a:lnTo>
                    <a:pt x="118" y="156"/>
                  </a:lnTo>
                  <a:lnTo>
                    <a:pt x="128" y="166"/>
                  </a:lnTo>
                  <a:lnTo>
                    <a:pt x="146" y="178"/>
                  </a:lnTo>
                  <a:lnTo>
                    <a:pt x="154" y="182"/>
                  </a:lnTo>
                  <a:lnTo>
                    <a:pt x="148" y="214"/>
                  </a:lnTo>
                  <a:lnTo>
                    <a:pt x="132" y="282"/>
                  </a:lnTo>
                  <a:lnTo>
                    <a:pt x="124" y="320"/>
                  </a:lnTo>
                  <a:lnTo>
                    <a:pt x="112" y="352"/>
                  </a:lnTo>
                  <a:lnTo>
                    <a:pt x="108" y="366"/>
                  </a:lnTo>
                  <a:lnTo>
                    <a:pt x="102" y="376"/>
                  </a:lnTo>
                  <a:lnTo>
                    <a:pt x="96" y="382"/>
                  </a:lnTo>
                  <a:lnTo>
                    <a:pt x="92" y="386"/>
                  </a:lnTo>
                  <a:lnTo>
                    <a:pt x="86" y="384"/>
                  </a:lnTo>
                  <a:lnTo>
                    <a:pt x="80" y="380"/>
                  </a:lnTo>
                  <a:lnTo>
                    <a:pt x="74" y="370"/>
                  </a:lnTo>
                  <a:lnTo>
                    <a:pt x="68" y="358"/>
                  </a:lnTo>
                  <a:lnTo>
                    <a:pt x="54" y="328"/>
                  </a:lnTo>
                  <a:lnTo>
                    <a:pt x="42" y="292"/>
                  </a:lnTo>
                  <a:lnTo>
                    <a:pt x="18" y="218"/>
                  </a:lnTo>
                  <a:lnTo>
                    <a:pt x="8" y="190"/>
                  </a:lnTo>
                  <a:lnTo>
                    <a:pt x="0" y="172"/>
                  </a:lnTo>
                  <a:lnTo>
                    <a:pt x="6" y="170"/>
                  </a:lnTo>
                  <a:lnTo>
                    <a:pt x="20" y="164"/>
                  </a:lnTo>
                  <a:lnTo>
                    <a:pt x="26" y="158"/>
                  </a:lnTo>
                  <a:lnTo>
                    <a:pt x="34" y="152"/>
                  </a:lnTo>
                  <a:lnTo>
                    <a:pt x="40" y="144"/>
                  </a:lnTo>
                  <a:lnTo>
                    <a:pt x="44" y="134"/>
                  </a:lnTo>
                  <a:lnTo>
                    <a:pt x="46" y="122"/>
                  </a:lnTo>
                  <a:lnTo>
                    <a:pt x="48" y="106"/>
                  </a:lnTo>
                  <a:lnTo>
                    <a:pt x="48" y="72"/>
                  </a:lnTo>
                  <a:lnTo>
                    <a:pt x="46" y="36"/>
                  </a:lnTo>
                  <a:lnTo>
                    <a:pt x="44" y="8"/>
                  </a:lnTo>
                  <a:lnTo>
                    <a:pt x="44" y="4"/>
                  </a:lnTo>
                  <a:lnTo>
                    <a:pt x="46" y="2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62" y="2"/>
                  </a:lnTo>
                  <a:lnTo>
                    <a:pt x="74" y="10"/>
                  </a:lnTo>
                  <a:lnTo>
                    <a:pt x="86" y="20"/>
                  </a:lnTo>
                  <a:lnTo>
                    <a:pt x="96" y="34"/>
                  </a:lnTo>
                  <a:lnTo>
                    <a:pt x="104" y="50"/>
                  </a:lnTo>
                  <a:lnTo>
                    <a:pt x="106" y="58"/>
                  </a:lnTo>
                  <a:lnTo>
                    <a:pt x="108" y="68"/>
                  </a:lnTo>
                  <a:close/>
                </a:path>
              </a:pathLst>
            </a:custGeom>
            <a:solidFill>
              <a:srgbClr val="D89F8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1" name="Freeform 94"/>
            <p:cNvSpPr>
              <a:spLocks/>
            </p:cNvSpPr>
            <p:nvPr/>
          </p:nvSpPr>
          <p:spPr bwMode="auto">
            <a:xfrm flipH="1">
              <a:off x="3523" y="3222"/>
              <a:ext cx="139" cy="176"/>
            </a:xfrm>
            <a:custGeom>
              <a:avLst/>
              <a:gdLst>
                <a:gd name="T0" fmla="*/ 50 w 164"/>
                <a:gd name="T1" fmla="*/ 4 h 176"/>
                <a:gd name="T2" fmla="*/ 50 w 164"/>
                <a:gd name="T3" fmla="*/ 4 h 176"/>
                <a:gd name="T4" fmla="*/ 56 w 164"/>
                <a:gd name="T5" fmla="*/ 8 h 176"/>
                <a:gd name="T6" fmla="*/ 66 w 164"/>
                <a:gd name="T7" fmla="*/ 12 h 176"/>
                <a:gd name="T8" fmla="*/ 76 w 164"/>
                <a:gd name="T9" fmla="*/ 14 h 176"/>
                <a:gd name="T10" fmla="*/ 88 w 164"/>
                <a:gd name="T11" fmla="*/ 16 h 176"/>
                <a:gd name="T12" fmla="*/ 102 w 164"/>
                <a:gd name="T13" fmla="*/ 14 h 176"/>
                <a:gd name="T14" fmla="*/ 116 w 164"/>
                <a:gd name="T15" fmla="*/ 10 h 176"/>
                <a:gd name="T16" fmla="*/ 130 w 164"/>
                <a:gd name="T17" fmla="*/ 0 h 176"/>
                <a:gd name="T18" fmla="*/ 130 w 164"/>
                <a:gd name="T19" fmla="*/ 0 h 176"/>
                <a:gd name="T20" fmla="*/ 136 w 164"/>
                <a:gd name="T21" fmla="*/ 0 h 176"/>
                <a:gd name="T22" fmla="*/ 140 w 164"/>
                <a:gd name="T23" fmla="*/ 4 h 176"/>
                <a:gd name="T24" fmla="*/ 142 w 164"/>
                <a:gd name="T25" fmla="*/ 8 h 176"/>
                <a:gd name="T26" fmla="*/ 142 w 164"/>
                <a:gd name="T27" fmla="*/ 8 h 176"/>
                <a:gd name="T28" fmla="*/ 154 w 164"/>
                <a:gd name="T29" fmla="*/ 42 h 176"/>
                <a:gd name="T30" fmla="*/ 162 w 164"/>
                <a:gd name="T31" fmla="*/ 64 h 176"/>
                <a:gd name="T32" fmla="*/ 164 w 164"/>
                <a:gd name="T33" fmla="*/ 72 h 176"/>
                <a:gd name="T34" fmla="*/ 164 w 164"/>
                <a:gd name="T35" fmla="*/ 78 h 176"/>
                <a:gd name="T36" fmla="*/ 164 w 164"/>
                <a:gd name="T37" fmla="*/ 78 h 176"/>
                <a:gd name="T38" fmla="*/ 156 w 164"/>
                <a:gd name="T39" fmla="*/ 94 h 176"/>
                <a:gd name="T40" fmla="*/ 140 w 164"/>
                <a:gd name="T41" fmla="*/ 122 h 176"/>
                <a:gd name="T42" fmla="*/ 116 w 164"/>
                <a:gd name="T43" fmla="*/ 158 h 176"/>
                <a:gd name="T44" fmla="*/ 116 w 164"/>
                <a:gd name="T45" fmla="*/ 158 h 176"/>
                <a:gd name="T46" fmla="*/ 104 w 164"/>
                <a:gd name="T47" fmla="*/ 168 h 176"/>
                <a:gd name="T48" fmla="*/ 96 w 164"/>
                <a:gd name="T49" fmla="*/ 174 h 176"/>
                <a:gd name="T50" fmla="*/ 92 w 164"/>
                <a:gd name="T51" fmla="*/ 176 h 176"/>
                <a:gd name="T52" fmla="*/ 88 w 164"/>
                <a:gd name="T53" fmla="*/ 176 h 176"/>
                <a:gd name="T54" fmla="*/ 88 w 164"/>
                <a:gd name="T55" fmla="*/ 176 h 176"/>
                <a:gd name="T56" fmla="*/ 72 w 164"/>
                <a:gd name="T57" fmla="*/ 166 h 176"/>
                <a:gd name="T58" fmla="*/ 42 w 164"/>
                <a:gd name="T59" fmla="*/ 144 h 176"/>
                <a:gd name="T60" fmla="*/ 0 w 164"/>
                <a:gd name="T61" fmla="*/ 112 h 176"/>
                <a:gd name="T62" fmla="*/ 50 w 164"/>
                <a:gd name="T63" fmla="*/ 4 h 17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64"/>
                <a:gd name="T97" fmla="*/ 0 h 176"/>
                <a:gd name="T98" fmla="*/ 164 w 164"/>
                <a:gd name="T99" fmla="*/ 176 h 17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64" h="176">
                  <a:moveTo>
                    <a:pt x="50" y="4"/>
                  </a:moveTo>
                  <a:lnTo>
                    <a:pt x="50" y="4"/>
                  </a:lnTo>
                  <a:lnTo>
                    <a:pt x="56" y="8"/>
                  </a:lnTo>
                  <a:lnTo>
                    <a:pt x="66" y="12"/>
                  </a:lnTo>
                  <a:lnTo>
                    <a:pt x="76" y="14"/>
                  </a:lnTo>
                  <a:lnTo>
                    <a:pt x="88" y="16"/>
                  </a:lnTo>
                  <a:lnTo>
                    <a:pt x="102" y="14"/>
                  </a:lnTo>
                  <a:lnTo>
                    <a:pt x="116" y="10"/>
                  </a:lnTo>
                  <a:lnTo>
                    <a:pt x="130" y="0"/>
                  </a:lnTo>
                  <a:lnTo>
                    <a:pt x="136" y="0"/>
                  </a:lnTo>
                  <a:lnTo>
                    <a:pt x="140" y="4"/>
                  </a:lnTo>
                  <a:lnTo>
                    <a:pt x="142" y="8"/>
                  </a:lnTo>
                  <a:lnTo>
                    <a:pt x="154" y="42"/>
                  </a:lnTo>
                  <a:lnTo>
                    <a:pt x="162" y="64"/>
                  </a:lnTo>
                  <a:lnTo>
                    <a:pt x="164" y="72"/>
                  </a:lnTo>
                  <a:lnTo>
                    <a:pt x="164" y="78"/>
                  </a:lnTo>
                  <a:lnTo>
                    <a:pt x="156" y="94"/>
                  </a:lnTo>
                  <a:lnTo>
                    <a:pt x="140" y="122"/>
                  </a:lnTo>
                  <a:lnTo>
                    <a:pt x="116" y="158"/>
                  </a:lnTo>
                  <a:lnTo>
                    <a:pt x="104" y="168"/>
                  </a:lnTo>
                  <a:lnTo>
                    <a:pt x="96" y="174"/>
                  </a:lnTo>
                  <a:lnTo>
                    <a:pt x="92" y="176"/>
                  </a:lnTo>
                  <a:lnTo>
                    <a:pt x="88" y="176"/>
                  </a:lnTo>
                  <a:lnTo>
                    <a:pt x="72" y="166"/>
                  </a:lnTo>
                  <a:lnTo>
                    <a:pt x="42" y="144"/>
                  </a:lnTo>
                  <a:lnTo>
                    <a:pt x="0" y="112"/>
                  </a:lnTo>
                  <a:lnTo>
                    <a:pt x="50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2" name="Freeform 95"/>
            <p:cNvSpPr>
              <a:spLocks/>
            </p:cNvSpPr>
            <p:nvPr/>
          </p:nvSpPr>
          <p:spPr bwMode="auto">
            <a:xfrm flipH="1">
              <a:off x="3501" y="2936"/>
              <a:ext cx="156" cy="192"/>
            </a:xfrm>
            <a:custGeom>
              <a:avLst/>
              <a:gdLst>
                <a:gd name="T0" fmla="*/ 184 w 184"/>
                <a:gd name="T1" fmla="*/ 44 h 192"/>
                <a:gd name="T2" fmla="*/ 184 w 184"/>
                <a:gd name="T3" fmla="*/ 44 h 192"/>
                <a:gd name="T4" fmla="*/ 184 w 184"/>
                <a:gd name="T5" fmla="*/ 40 h 192"/>
                <a:gd name="T6" fmla="*/ 182 w 184"/>
                <a:gd name="T7" fmla="*/ 36 h 192"/>
                <a:gd name="T8" fmla="*/ 178 w 184"/>
                <a:gd name="T9" fmla="*/ 32 h 192"/>
                <a:gd name="T10" fmla="*/ 172 w 184"/>
                <a:gd name="T11" fmla="*/ 26 h 192"/>
                <a:gd name="T12" fmla="*/ 160 w 184"/>
                <a:gd name="T13" fmla="*/ 20 h 192"/>
                <a:gd name="T14" fmla="*/ 144 w 184"/>
                <a:gd name="T15" fmla="*/ 12 h 192"/>
                <a:gd name="T16" fmla="*/ 122 w 184"/>
                <a:gd name="T17" fmla="*/ 6 h 192"/>
                <a:gd name="T18" fmla="*/ 122 w 184"/>
                <a:gd name="T19" fmla="*/ 6 h 192"/>
                <a:gd name="T20" fmla="*/ 100 w 184"/>
                <a:gd name="T21" fmla="*/ 2 h 192"/>
                <a:gd name="T22" fmla="*/ 78 w 184"/>
                <a:gd name="T23" fmla="*/ 0 h 192"/>
                <a:gd name="T24" fmla="*/ 60 w 184"/>
                <a:gd name="T25" fmla="*/ 2 h 192"/>
                <a:gd name="T26" fmla="*/ 44 w 184"/>
                <a:gd name="T27" fmla="*/ 6 h 192"/>
                <a:gd name="T28" fmla="*/ 30 w 184"/>
                <a:gd name="T29" fmla="*/ 14 h 192"/>
                <a:gd name="T30" fmla="*/ 20 w 184"/>
                <a:gd name="T31" fmla="*/ 26 h 192"/>
                <a:gd name="T32" fmla="*/ 10 w 184"/>
                <a:gd name="T33" fmla="*/ 40 h 192"/>
                <a:gd name="T34" fmla="*/ 4 w 184"/>
                <a:gd name="T35" fmla="*/ 58 h 192"/>
                <a:gd name="T36" fmla="*/ 4 w 184"/>
                <a:gd name="T37" fmla="*/ 58 h 192"/>
                <a:gd name="T38" fmla="*/ 0 w 184"/>
                <a:gd name="T39" fmla="*/ 76 h 192"/>
                <a:gd name="T40" fmla="*/ 0 w 184"/>
                <a:gd name="T41" fmla="*/ 92 h 192"/>
                <a:gd name="T42" fmla="*/ 4 w 184"/>
                <a:gd name="T43" fmla="*/ 108 h 192"/>
                <a:gd name="T44" fmla="*/ 8 w 184"/>
                <a:gd name="T45" fmla="*/ 122 h 192"/>
                <a:gd name="T46" fmla="*/ 16 w 184"/>
                <a:gd name="T47" fmla="*/ 138 h 192"/>
                <a:gd name="T48" fmla="*/ 24 w 184"/>
                <a:gd name="T49" fmla="*/ 150 h 192"/>
                <a:gd name="T50" fmla="*/ 36 w 184"/>
                <a:gd name="T51" fmla="*/ 164 h 192"/>
                <a:gd name="T52" fmla="*/ 48 w 184"/>
                <a:gd name="T53" fmla="*/ 176 h 192"/>
                <a:gd name="T54" fmla="*/ 48 w 184"/>
                <a:gd name="T55" fmla="*/ 176 h 192"/>
                <a:gd name="T56" fmla="*/ 52 w 184"/>
                <a:gd name="T57" fmla="*/ 180 h 192"/>
                <a:gd name="T58" fmla="*/ 56 w 184"/>
                <a:gd name="T59" fmla="*/ 186 h 192"/>
                <a:gd name="T60" fmla="*/ 60 w 184"/>
                <a:gd name="T61" fmla="*/ 192 h 192"/>
                <a:gd name="T62" fmla="*/ 60 w 184"/>
                <a:gd name="T63" fmla="*/ 192 h 192"/>
                <a:gd name="T64" fmla="*/ 60 w 184"/>
                <a:gd name="T65" fmla="*/ 180 h 192"/>
                <a:gd name="T66" fmla="*/ 60 w 184"/>
                <a:gd name="T67" fmla="*/ 166 h 192"/>
                <a:gd name="T68" fmla="*/ 56 w 184"/>
                <a:gd name="T69" fmla="*/ 150 h 192"/>
                <a:gd name="T70" fmla="*/ 56 w 184"/>
                <a:gd name="T71" fmla="*/ 150 h 192"/>
                <a:gd name="T72" fmla="*/ 56 w 184"/>
                <a:gd name="T73" fmla="*/ 144 h 192"/>
                <a:gd name="T74" fmla="*/ 58 w 184"/>
                <a:gd name="T75" fmla="*/ 140 h 192"/>
                <a:gd name="T76" fmla="*/ 66 w 184"/>
                <a:gd name="T77" fmla="*/ 132 h 192"/>
                <a:gd name="T78" fmla="*/ 72 w 184"/>
                <a:gd name="T79" fmla="*/ 126 h 192"/>
                <a:gd name="T80" fmla="*/ 80 w 184"/>
                <a:gd name="T81" fmla="*/ 116 h 192"/>
                <a:gd name="T82" fmla="*/ 88 w 184"/>
                <a:gd name="T83" fmla="*/ 98 h 192"/>
                <a:gd name="T84" fmla="*/ 96 w 184"/>
                <a:gd name="T85" fmla="*/ 74 h 192"/>
                <a:gd name="T86" fmla="*/ 96 w 184"/>
                <a:gd name="T87" fmla="*/ 74 h 192"/>
                <a:gd name="T88" fmla="*/ 100 w 184"/>
                <a:gd name="T89" fmla="*/ 66 h 192"/>
                <a:gd name="T90" fmla="*/ 104 w 184"/>
                <a:gd name="T91" fmla="*/ 56 h 192"/>
                <a:gd name="T92" fmla="*/ 110 w 184"/>
                <a:gd name="T93" fmla="*/ 48 h 192"/>
                <a:gd name="T94" fmla="*/ 118 w 184"/>
                <a:gd name="T95" fmla="*/ 42 h 192"/>
                <a:gd name="T96" fmla="*/ 126 w 184"/>
                <a:gd name="T97" fmla="*/ 36 h 192"/>
                <a:gd name="T98" fmla="*/ 136 w 184"/>
                <a:gd name="T99" fmla="*/ 34 h 192"/>
                <a:gd name="T100" fmla="*/ 146 w 184"/>
                <a:gd name="T101" fmla="*/ 32 h 192"/>
                <a:gd name="T102" fmla="*/ 160 w 184"/>
                <a:gd name="T103" fmla="*/ 36 h 192"/>
                <a:gd name="T104" fmla="*/ 160 w 184"/>
                <a:gd name="T105" fmla="*/ 36 h 192"/>
                <a:gd name="T106" fmla="*/ 166 w 184"/>
                <a:gd name="T107" fmla="*/ 34 h 192"/>
                <a:gd name="T108" fmla="*/ 174 w 184"/>
                <a:gd name="T109" fmla="*/ 36 h 192"/>
                <a:gd name="T110" fmla="*/ 184 w 184"/>
                <a:gd name="T111" fmla="*/ 44 h 192"/>
                <a:gd name="T112" fmla="*/ 184 w 184"/>
                <a:gd name="T113" fmla="*/ 44 h 19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84"/>
                <a:gd name="T172" fmla="*/ 0 h 192"/>
                <a:gd name="T173" fmla="*/ 184 w 184"/>
                <a:gd name="T174" fmla="*/ 192 h 19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84" h="192">
                  <a:moveTo>
                    <a:pt x="184" y="44"/>
                  </a:moveTo>
                  <a:lnTo>
                    <a:pt x="184" y="44"/>
                  </a:lnTo>
                  <a:lnTo>
                    <a:pt x="184" y="40"/>
                  </a:lnTo>
                  <a:lnTo>
                    <a:pt x="182" y="36"/>
                  </a:lnTo>
                  <a:lnTo>
                    <a:pt x="178" y="32"/>
                  </a:lnTo>
                  <a:lnTo>
                    <a:pt x="172" y="26"/>
                  </a:lnTo>
                  <a:lnTo>
                    <a:pt x="160" y="20"/>
                  </a:lnTo>
                  <a:lnTo>
                    <a:pt x="144" y="12"/>
                  </a:lnTo>
                  <a:lnTo>
                    <a:pt x="122" y="6"/>
                  </a:lnTo>
                  <a:lnTo>
                    <a:pt x="100" y="2"/>
                  </a:lnTo>
                  <a:lnTo>
                    <a:pt x="78" y="0"/>
                  </a:lnTo>
                  <a:lnTo>
                    <a:pt x="60" y="2"/>
                  </a:lnTo>
                  <a:lnTo>
                    <a:pt x="44" y="6"/>
                  </a:lnTo>
                  <a:lnTo>
                    <a:pt x="30" y="14"/>
                  </a:lnTo>
                  <a:lnTo>
                    <a:pt x="20" y="26"/>
                  </a:lnTo>
                  <a:lnTo>
                    <a:pt x="10" y="40"/>
                  </a:lnTo>
                  <a:lnTo>
                    <a:pt x="4" y="58"/>
                  </a:lnTo>
                  <a:lnTo>
                    <a:pt x="0" y="76"/>
                  </a:lnTo>
                  <a:lnTo>
                    <a:pt x="0" y="92"/>
                  </a:lnTo>
                  <a:lnTo>
                    <a:pt x="4" y="108"/>
                  </a:lnTo>
                  <a:lnTo>
                    <a:pt x="8" y="122"/>
                  </a:lnTo>
                  <a:lnTo>
                    <a:pt x="16" y="138"/>
                  </a:lnTo>
                  <a:lnTo>
                    <a:pt x="24" y="150"/>
                  </a:lnTo>
                  <a:lnTo>
                    <a:pt x="36" y="164"/>
                  </a:lnTo>
                  <a:lnTo>
                    <a:pt x="48" y="176"/>
                  </a:lnTo>
                  <a:lnTo>
                    <a:pt x="52" y="180"/>
                  </a:lnTo>
                  <a:lnTo>
                    <a:pt x="56" y="186"/>
                  </a:lnTo>
                  <a:lnTo>
                    <a:pt x="60" y="192"/>
                  </a:lnTo>
                  <a:lnTo>
                    <a:pt x="60" y="180"/>
                  </a:lnTo>
                  <a:lnTo>
                    <a:pt x="60" y="166"/>
                  </a:lnTo>
                  <a:lnTo>
                    <a:pt x="56" y="150"/>
                  </a:lnTo>
                  <a:lnTo>
                    <a:pt x="56" y="144"/>
                  </a:lnTo>
                  <a:lnTo>
                    <a:pt x="58" y="140"/>
                  </a:lnTo>
                  <a:lnTo>
                    <a:pt x="66" y="132"/>
                  </a:lnTo>
                  <a:lnTo>
                    <a:pt x="72" y="126"/>
                  </a:lnTo>
                  <a:lnTo>
                    <a:pt x="80" y="116"/>
                  </a:lnTo>
                  <a:lnTo>
                    <a:pt x="88" y="98"/>
                  </a:lnTo>
                  <a:lnTo>
                    <a:pt x="96" y="74"/>
                  </a:lnTo>
                  <a:lnTo>
                    <a:pt x="100" y="66"/>
                  </a:lnTo>
                  <a:lnTo>
                    <a:pt x="104" y="56"/>
                  </a:lnTo>
                  <a:lnTo>
                    <a:pt x="110" y="48"/>
                  </a:lnTo>
                  <a:lnTo>
                    <a:pt x="118" y="42"/>
                  </a:lnTo>
                  <a:lnTo>
                    <a:pt x="126" y="36"/>
                  </a:lnTo>
                  <a:lnTo>
                    <a:pt x="136" y="34"/>
                  </a:lnTo>
                  <a:lnTo>
                    <a:pt x="146" y="32"/>
                  </a:lnTo>
                  <a:lnTo>
                    <a:pt x="160" y="36"/>
                  </a:lnTo>
                  <a:lnTo>
                    <a:pt x="166" y="34"/>
                  </a:lnTo>
                  <a:lnTo>
                    <a:pt x="174" y="36"/>
                  </a:lnTo>
                  <a:lnTo>
                    <a:pt x="184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3" name="Freeform 96"/>
            <p:cNvSpPr>
              <a:spLocks/>
            </p:cNvSpPr>
            <p:nvPr/>
          </p:nvSpPr>
          <p:spPr bwMode="auto">
            <a:xfrm flipH="1">
              <a:off x="3588" y="3034"/>
              <a:ext cx="37" cy="62"/>
            </a:xfrm>
            <a:custGeom>
              <a:avLst/>
              <a:gdLst>
                <a:gd name="T0" fmla="*/ 40 w 44"/>
                <a:gd name="T1" fmla="*/ 28 h 62"/>
                <a:gd name="T2" fmla="*/ 40 w 44"/>
                <a:gd name="T3" fmla="*/ 28 h 62"/>
                <a:gd name="T4" fmla="*/ 40 w 44"/>
                <a:gd name="T5" fmla="*/ 24 h 62"/>
                <a:gd name="T6" fmla="*/ 36 w 44"/>
                <a:gd name="T7" fmla="*/ 14 h 62"/>
                <a:gd name="T8" fmla="*/ 32 w 44"/>
                <a:gd name="T9" fmla="*/ 10 h 62"/>
                <a:gd name="T10" fmla="*/ 28 w 44"/>
                <a:gd name="T11" fmla="*/ 6 h 62"/>
                <a:gd name="T12" fmla="*/ 22 w 44"/>
                <a:gd name="T13" fmla="*/ 2 h 62"/>
                <a:gd name="T14" fmla="*/ 14 w 44"/>
                <a:gd name="T15" fmla="*/ 0 h 62"/>
                <a:gd name="T16" fmla="*/ 14 w 44"/>
                <a:gd name="T17" fmla="*/ 0 h 62"/>
                <a:gd name="T18" fmla="*/ 8 w 44"/>
                <a:gd name="T19" fmla="*/ 0 h 62"/>
                <a:gd name="T20" fmla="*/ 6 w 44"/>
                <a:gd name="T21" fmla="*/ 2 h 62"/>
                <a:gd name="T22" fmla="*/ 4 w 44"/>
                <a:gd name="T23" fmla="*/ 4 h 62"/>
                <a:gd name="T24" fmla="*/ 2 w 44"/>
                <a:gd name="T25" fmla="*/ 8 h 62"/>
                <a:gd name="T26" fmla="*/ 0 w 44"/>
                <a:gd name="T27" fmla="*/ 16 h 62"/>
                <a:gd name="T28" fmla="*/ 2 w 44"/>
                <a:gd name="T29" fmla="*/ 26 h 62"/>
                <a:gd name="T30" fmla="*/ 6 w 44"/>
                <a:gd name="T31" fmla="*/ 36 h 62"/>
                <a:gd name="T32" fmla="*/ 12 w 44"/>
                <a:gd name="T33" fmla="*/ 46 h 62"/>
                <a:gd name="T34" fmla="*/ 20 w 44"/>
                <a:gd name="T35" fmla="*/ 56 h 62"/>
                <a:gd name="T36" fmla="*/ 30 w 44"/>
                <a:gd name="T37" fmla="*/ 60 h 62"/>
                <a:gd name="T38" fmla="*/ 30 w 44"/>
                <a:gd name="T39" fmla="*/ 60 h 62"/>
                <a:gd name="T40" fmla="*/ 38 w 44"/>
                <a:gd name="T41" fmla="*/ 62 h 62"/>
                <a:gd name="T42" fmla="*/ 42 w 44"/>
                <a:gd name="T43" fmla="*/ 60 h 62"/>
                <a:gd name="T44" fmla="*/ 44 w 44"/>
                <a:gd name="T45" fmla="*/ 54 h 62"/>
                <a:gd name="T46" fmla="*/ 44 w 44"/>
                <a:gd name="T47" fmla="*/ 48 h 62"/>
                <a:gd name="T48" fmla="*/ 42 w 44"/>
                <a:gd name="T49" fmla="*/ 34 h 62"/>
                <a:gd name="T50" fmla="*/ 40 w 44"/>
                <a:gd name="T51" fmla="*/ 28 h 62"/>
                <a:gd name="T52" fmla="*/ 40 w 44"/>
                <a:gd name="T53" fmla="*/ 28 h 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4"/>
                <a:gd name="T82" fmla="*/ 0 h 62"/>
                <a:gd name="T83" fmla="*/ 44 w 44"/>
                <a:gd name="T84" fmla="*/ 62 h 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4" h="62">
                  <a:moveTo>
                    <a:pt x="40" y="28"/>
                  </a:moveTo>
                  <a:lnTo>
                    <a:pt x="40" y="28"/>
                  </a:lnTo>
                  <a:lnTo>
                    <a:pt x="40" y="24"/>
                  </a:lnTo>
                  <a:lnTo>
                    <a:pt x="36" y="14"/>
                  </a:lnTo>
                  <a:lnTo>
                    <a:pt x="32" y="10"/>
                  </a:lnTo>
                  <a:lnTo>
                    <a:pt x="28" y="6"/>
                  </a:lnTo>
                  <a:lnTo>
                    <a:pt x="22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6" y="36"/>
                  </a:lnTo>
                  <a:lnTo>
                    <a:pt x="12" y="46"/>
                  </a:lnTo>
                  <a:lnTo>
                    <a:pt x="20" y="56"/>
                  </a:lnTo>
                  <a:lnTo>
                    <a:pt x="30" y="60"/>
                  </a:lnTo>
                  <a:lnTo>
                    <a:pt x="38" y="62"/>
                  </a:lnTo>
                  <a:lnTo>
                    <a:pt x="42" y="60"/>
                  </a:lnTo>
                  <a:lnTo>
                    <a:pt x="44" y="54"/>
                  </a:lnTo>
                  <a:lnTo>
                    <a:pt x="44" y="48"/>
                  </a:lnTo>
                  <a:lnTo>
                    <a:pt x="42" y="34"/>
                  </a:lnTo>
                  <a:lnTo>
                    <a:pt x="40" y="28"/>
                  </a:lnTo>
                  <a:close/>
                </a:path>
              </a:pathLst>
            </a:custGeom>
            <a:solidFill>
              <a:srgbClr val="D89F8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4" name="Freeform 97"/>
            <p:cNvSpPr>
              <a:spLocks/>
            </p:cNvSpPr>
            <p:nvPr/>
          </p:nvSpPr>
          <p:spPr bwMode="auto">
            <a:xfrm flipH="1">
              <a:off x="3488" y="3038"/>
              <a:ext cx="18" cy="14"/>
            </a:xfrm>
            <a:custGeom>
              <a:avLst/>
              <a:gdLst>
                <a:gd name="T0" fmla="*/ 0 w 22"/>
                <a:gd name="T1" fmla="*/ 14 h 14"/>
                <a:gd name="T2" fmla="*/ 0 w 22"/>
                <a:gd name="T3" fmla="*/ 14 h 14"/>
                <a:gd name="T4" fmla="*/ 2 w 22"/>
                <a:gd name="T5" fmla="*/ 10 h 14"/>
                <a:gd name="T6" fmla="*/ 6 w 22"/>
                <a:gd name="T7" fmla="*/ 8 h 14"/>
                <a:gd name="T8" fmla="*/ 12 w 22"/>
                <a:gd name="T9" fmla="*/ 6 h 14"/>
                <a:gd name="T10" fmla="*/ 12 w 22"/>
                <a:gd name="T11" fmla="*/ 6 h 14"/>
                <a:gd name="T12" fmla="*/ 18 w 22"/>
                <a:gd name="T13" fmla="*/ 4 h 14"/>
                <a:gd name="T14" fmla="*/ 20 w 22"/>
                <a:gd name="T15" fmla="*/ 2 h 14"/>
                <a:gd name="T16" fmla="*/ 22 w 22"/>
                <a:gd name="T17" fmla="*/ 0 h 14"/>
                <a:gd name="T18" fmla="*/ 22 w 22"/>
                <a:gd name="T19" fmla="*/ 0 h 14"/>
                <a:gd name="T20" fmla="*/ 20 w 22"/>
                <a:gd name="T21" fmla="*/ 4 h 14"/>
                <a:gd name="T22" fmla="*/ 18 w 22"/>
                <a:gd name="T23" fmla="*/ 8 h 14"/>
                <a:gd name="T24" fmla="*/ 12 w 22"/>
                <a:gd name="T25" fmla="*/ 10 h 14"/>
                <a:gd name="T26" fmla="*/ 12 w 22"/>
                <a:gd name="T27" fmla="*/ 10 h 14"/>
                <a:gd name="T28" fmla="*/ 0 w 22"/>
                <a:gd name="T29" fmla="*/ 14 h 14"/>
                <a:gd name="T30" fmla="*/ 0 w 22"/>
                <a:gd name="T31" fmla="*/ 14 h 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"/>
                <a:gd name="T49" fmla="*/ 0 h 14"/>
                <a:gd name="T50" fmla="*/ 22 w 22"/>
                <a:gd name="T51" fmla="*/ 14 h 1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6" y="8"/>
                  </a:lnTo>
                  <a:lnTo>
                    <a:pt x="12" y="6"/>
                  </a:lnTo>
                  <a:lnTo>
                    <a:pt x="18" y="4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0" y="4"/>
                  </a:lnTo>
                  <a:lnTo>
                    <a:pt x="18" y="8"/>
                  </a:lnTo>
                  <a:lnTo>
                    <a:pt x="12" y="1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5" name="Freeform 98"/>
            <p:cNvSpPr>
              <a:spLocks/>
            </p:cNvSpPr>
            <p:nvPr/>
          </p:nvSpPr>
          <p:spPr bwMode="auto">
            <a:xfrm flipH="1">
              <a:off x="3528" y="3008"/>
              <a:ext cx="45" cy="14"/>
            </a:xfrm>
            <a:custGeom>
              <a:avLst/>
              <a:gdLst>
                <a:gd name="T0" fmla="*/ 0 w 52"/>
                <a:gd name="T1" fmla="*/ 14 h 14"/>
                <a:gd name="T2" fmla="*/ 0 w 52"/>
                <a:gd name="T3" fmla="*/ 14 h 14"/>
                <a:gd name="T4" fmla="*/ 6 w 52"/>
                <a:gd name="T5" fmla="*/ 10 h 14"/>
                <a:gd name="T6" fmla="*/ 12 w 52"/>
                <a:gd name="T7" fmla="*/ 8 h 14"/>
                <a:gd name="T8" fmla="*/ 20 w 52"/>
                <a:gd name="T9" fmla="*/ 4 h 14"/>
                <a:gd name="T10" fmla="*/ 20 w 52"/>
                <a:gd name="T11" fmla="*/ 4 h 14"/>
                <a:gd name="T12" fmla="*/ 32 w 52"/>
                <a:gd name="T13" fmla="*/ 6 h 14"/>
                <a:gd name="T14" fmla="*/ 42 w 52"/>
                <a:gd name="T15" fmla="*/ 8 h 14"/>
                <a:gd name="T16" fmla="*/ 52 w 52"/>
                <a:gd name="T17" fmla="*/ 14 h 14"/>
                <a:gd name="T18" fmla="*/ 52 w 52"/>
                <a:gd name="T19" fmla="*/ 14 h 14"/>
                <a:gd name="T20" fmla="*/ 42 w 52"/>
                <a:gd name="T21" fmla="*/ 6 h 14"/>
                <a:gd name="T22" fmla="*/ 30 w 52"/>
                <a:gd name="T23" fmla="*/ 2 h 14"/>
                <a:gd name="T24" fmla="*/ 24 w 52"/>
                <a:gd name="T25" fmla="*/ 0 h 14"/>
                <a:gd name="T26" fmla="*/ 18 w 52"/>
                <a:gd name="T27" fmla="*/ 0 h 14"/>
                <a:gd name="T28" fmla="*/ 18 w 52"/>
                <a:gd name="T29" fmla="*/ 0 h 14"/>
                <a:gd name="T30" fmla="*/ 10 w 52"/>
                <a:gd name="T31" fmla="*/ 6 h 14"/>
                <a:gd name="T32" fmla="*/ 4 w 52"/>
                <a:gd name="T33" fmla="*/ 10 h 14"/>
                <a:gd name="T34" fmla="*/ 0 w 52"/>
                <a:gd name="T35" fmla="*/ 14 h 14"/>
                <a:gd name="T36" fmla="*/ 0 w 52"/>
                <a:gd name="T37" fmla="*/ 14 h 1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2"/>
                <a:gd name="T58" fmla="*/ 0 h 14"/>
                <a:gd name="T59" fmla="*/ 52 w 52"/>
                <a:gd name="T60" fmla="*/ 14 h 1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2" h="14">
                  <a:moveTo>
                    <a:pt x="0" y="14"/>
                  </a:moveTo>
                  <a:lnTo>
                    <a:pt x="0" y="14"/>
                  </a:lnTo>
                  <a:lnTo>
                    <a:pt x="6" y="10"/>
                  </a:lnTo>
                  <a:lnTo>
                    <a:pt x="12" y="8"/>
                  </a:lnTo>
                  <a:lnTo>
                    <a:pt x="20" y="4"/>
                  </a:lnTo>
                  <a:lnTo>
                    <a:pt x="32" y="6"/>
                  </a:lnTo>
                  <a:lnTo>
                    <a:pt x="42" y="8"/>
                  </a:lnTo>
                  <a:lnTo>
                    <a:pt x="52" y="14"/>
                  </a:lnTo>
                  <a:lnTo>
                    <a:pt x="42" y="6"/>
                  </a:lnTo>
                  <a:lnTo>
                    <a:pt x="30" y="2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0" y="6"/>
                  </a:lnTo>
                  <a:lnTo>
                    <a:pt x="4" y="1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6" name="Freeform 99"/>
            <p:cNvSpPr>
              <a:spLocks/>
            </p:cNvSpPr>
            <p:nvPr/>
          </p:nvSpPr>
          <p:spPr bwMode="auto">
            <a:xfrm flipH="1">
              <a:off x="3489" y="3010"/>
              <a:ext cx="11" cy="12"/>
            </a:xfrm>
            <a:custGeom>
              <a:avLst/>
              <a:gdLst>
                <a:gd name="T0" fmla="*/ 0 w 12"/>
                <a:gd name="T1" fmla="*/ 12 h 12"/>
                <a:gd name="T2" fmla="*/ 0 w 12"/>
                <a:gd name="T3" fmla="*/ 12 h 12"/>
                <a:gd name="T4" fmla="*/ 4 w 12"/>
                <a:gd name="T5" fmla="*/ 4 h 12"/>
                <a:gd name="T6" fmla="*/ 8 w 12"/>
                <a:gd name="T7" fmla="*/ 0 h 12"/>
                <a:gd name="T8" fmla="*/ 10 w 12"/>
                <a:gd name="T9" fmla="*/ 0 h 12"/>
                <a:gd name="T10" fmla="*/ 12 w 12"/>
                <a:gd name="T11" fmla="*/ 0 h 12"/>
                <a:gd name="T12" fmla="*/ 12 w 12"/>
                <a:gd name="T13" fmla="*/ 0 h 12"/>
                <a:gd name="T14" fmla="*/ 8 w 12"/>
                <a:gd name="T15" fmla="*/ 6 h 12"/>
                <a:gd name="T16" fmla="*/ 0 w 12"/>
                <a:gd name="T17" fmla="*/ 12 h 12"/>
                <a:gd name="T18" fmla="*/ 0 w 12"/>
                <a:gd name="T19" fmla="*/ 12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"/>
                <a:gd name="T31" fmla="*/ 0 h 12"/>
                <a:gd name="T32" fmla="*/ 12 w 12"/>
                <a:gd name="T33" fmla="*/ 12 h 1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" h="12">
                  <a:moveTo>
                    <a:pt x="0" y="12"/>
                  </a:moveTo>
                  <a:lnTo>
                    <a:pt x="0" y="12"/>
                  </a:lnTo>
                  <a:lnTo>
                    <a:pt x="4" y="4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8" y="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7" name="Freeform 100"/>
            <p:cNvSpPr>
              <a:spLocks/>
            </p:cNvSpPr>
            <p:nvPr/>
          </p:nvSpPr>
          <p:spPr bwMode="auto">
            <a:xfrm flipH="1">
              <a:off x="3506" y="3108"/>
              <a:ext cx="39" cy="22"/>
            </a:xfrm>
            <a:custGeom>
              <a:avLst/>
              <a:gdLst>
                <a:gd name="T0" fmla="*/ 44 w 46"/>
                <a:gd name="T1" fmla="*/ 0 h 22"/>
                <a:gd name="T2" fmla="*/ 36 w 46"/>
                <a:gd name="T3" fmla="*/ 4 h 22"/>
                <a:gd name="T4" fmla="*/ 36 w 46"/>
                <a:gd name="T5" fmla="*/ 4 h 22"/>
                <a:gd name="T6" fmla="*/ 34 w 46"/>
                <a:gd name="T7" fmla="*/ 2 h 22"/>
                <a:gd name="T8" fmla="*/ 32 w 46"/>
                <a:gd name="T9" fmla="*/ 0 h 22"/>
                <a:gd name="T10" fmla="*/ 28 w 46"/>
                <a:gd name="T11" fmla="*/ 0 h 22"/>
                <a:gd name="T12" fmla="*/ 28 w 46"/>
                <a:gd name="T13" fmla="*/ 0 h 22"/>
                <a:gd name="T14" fmla="*/ 14 w 46"/>
                <a:gd name="T15" fmla="*/ 6 h 22"/>
                <a:gd name="T16" fmla="*/ 6 w 46"/>
                <a:gd name="T17" fmla="*/ 6 h 22"/>
                <a:gd name="T18" fmla="*/ 0 w 46"/>
                <a:gd name="T19" fmla="*/ 6 h 22"/>
                <a:gd name="T20" fmla="*/ 0 w 46"/>
                <a:gd name="T21" fmla="*/ 6 h 22"/>
                <a:gd name="T22" fmla="*/ 8 w 46"/>
                <a:gd name="T23" fmla="*/ 12 h 22"/>
                <a:gd name="T24" fmla="*/ 14 w 46"/>
                <a:gd name="T25" fmla="*/ 18 h 22"/>
                <a:gd name="T26" fmla="*/ 22 w 46"/>
                <a:gd name="T27" fmla="*/ 22 h 22"/>
                <a:gd name="T28" fmla="*/ 22 w 46"/>
                <a:gd name="T29" fmla="*/ 22 h 22"/>
                <a:gd name="T30" fmla="*/ 28 w 46"/>
                <a:gd name="T31" fmla="*/ 22 h 22"/>
                <a:gd name="T32" fmla="*/ 34 w 46"/>
                <a:gd name="T33" fmla="*/ 22 h 22"/>
                <a:gd name="T34" fmla="*/ 38 w 46"/>
                <a:gd name="T35" fmla="*/ 20 h 22"/>
                <a:gd name="T36" fmla="*/ 38 w 46"/>
                <a:gd name="T37" fmla="*/ 14 h 22"/>
                <a:gd name="T38" fmla="*/ 38 w 46"/>
                <a:gd name="T39" fmla="*/ 14 h 22"/>
                <a:gd name="T40" fmla="*/ 44 w 46"/>
                <a:gd name="T41" fmla="*/ 6 h 22"/>
                <a:gd name="T42" fmla="*/ 46 w 46"/>
                <a:gd name="T43" fmla="*/ 2 h 22"/>
                <a:gd name="T44" fmla="*/ 44 w 46"/>
                <a:gd name="T45" fmla="*/ 0 h 22"/>
                <a:gd name="T46" fmla="*/ 44 w 46"/>
                <a:gd name="T47" fmla="*/ 0 h 22"/>
                <a:gd name="T48" fmla="*/ 44 w 46"/>
                <a:gd name="T49" fmla="*/ 0 h 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6"/>
                <a:gd name="T76" fmla="*/ 0 h 22"/>
                <a:gd name="T77" fmla="*/ 46 w 46"/>
                <a:gd name="T78" fmla="*/ 22 h 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6" h="22">
                  <a:moveTo>
                    <a:pt x="44" y="0"/>
                  </a:moveTo>
                  <a:lnTo>
                    <a:pt x="36" y="4"/>
                  </a:lnTo>
                  <a:lnTo>
                    <a:pt x="34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14" y="6"/>
                  </a:lnTo>
                  <a:lnTo>
                    <a:pt x="6" y="6"/>
                  </a:lnTo>
                  <a:lnTo>
                    <a:pt x="0" y="6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22" y="22"/>
                  </a:lnTo>
                  <a:lnTo>
                    <a:pt x="28" y="22"/>
                  </a:lnTo>
                  <a:lnTo>
                    <a:pt x="34" y="22"/>
                  </a:lnTo>
                  <a:lnTo>
                    <a:pt x="38" y="20"/>
                  </a:lnTo>
                  <a:lnTo>
                    <a:pt x="38" y="14"/>
                  </a:lnTo>
                  <a:lnTo>
                    <a:pt x="44" y="6"/>
                  </a:lnTo>
                  <a:lnTo>
                    <a:pt x="46" y="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A41A0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8" name="Freeform 101"/>
            <p:cNvSpPr>
              <a:spLocks/>
            </p:cNvSpPr>
            <p:nvPr/>
          </p:nvSpPr>
          <p:spPr bwMode="auto">
            <a:xfrm flipH="1">
              <a:off x="3501" y="3026"/>
              <a:ext cx="9" cy="62"/>
            </a:xfrm>
            <a:custGeom>
              <a:avLst/>
              <a:gdLst>
                <a:gd name="T0" fmla="*/ 10 w 10"/>
                <a:gd name="T1" fmla="*/ 0 h 62"/>
                <a:gd name="T2" fmla="*/ 10 w 10"/>
                <a:gd name="T3" fmla="*/ 0 h 62"/>
                <a:gd name="T4" fmla="*/ 8 w 10"/>
                <a:gd name="T5" fmla="*/ 6 h 62"/>
                <a:gd name="T6" fmla="*/ 2 w 10"/>
                <a:gd name="T7" fmla="*/ 20 h 62"/>
                <a:gd name="T8" fmla="*/ 0 w 10"/>
                <a:gd name="T9" fmla="*/ 30 h 62"/>
                <a:gd name="T10" fmla="*/ 0 w 10"/>
                <a:gd name="T11" fmla="*/ 40 h 62"/>
                <a:gd name="T12" fmla="*/ 2 w 10"/>
                <a:gd name="T13" fmla="*/ 52 h 62"/>
                <a:gd name="T14" fmla="*/ 6 w 10"/>
                <a:gd name="T15" fmla="*/ 62 h 62"/>
                <a:gd name="T16" fmla="*/ 10 w 10"/>
                <a:gd name="T17" fmla="*/ 60 h 62"/>
                <a:gd name="T18" fmla="*/ 10 w 10"/>
                <a:gd name="T19" fmla="*/ 60 h 62"/>
                <a:gd name="T20" fmla="*/ 8 w 10"/>
                <a:gd name="T21" fmla="*/ 56 h 62"/>
                <a:gd name="T22" fmla="*/ 4 w 10"/>
                <a:gd name="T23" fmla="*/ 46 h 62"/>
                <a:gd name="T24" fmla="*/ 2 w 10"/>
                <a:gd name="T25" fmla="*/ 38 h 62"/>
                <a:gd name="T26" fmla="*/ 4 w 10"/>
                <a:gd name="T27" fmla="*/ 28 h 62"/>
                <a:gd name="T28" fmla="*/ 6 w 10"/>
                <a:gd name="T29" fmla="*/ 14 h 62"/>
                <a:gd name="T30" fmla="*/ 10 w 10"/>
                <a:gd name="T31" fmla="*/ 0 h 62"/>
                <a:gd name="T32" fmla="*/ 10 w 10"/>
                <a:gd name="T33" fmla="*/ 0 h 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0"/>
                <a:gd name="T52" fmla="*/ 0 h 62"/>
                <a:gd name="T53" fmla="*/ 10 w 10"/>
                <a:gd name="T54" fmla="*/ 62 h 6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0" h="62">
                  <a:moveTo>
                    <a:pt x="10" y="0"/>
                  </a:moveTo>
                  <a:lnTo>
                    <a:pt x="10" y="0"/>
                  </a:lnTo>
                  <a:lnTo>
                    <a:pt x="8" y="6"/>
                  </a:lnTo>
                  <a:lnTo>
                    <a:pt x="2" y="20"/>
                  </a:lnTo>
                  <a:lnTo>
                    <a:pt x="0" y="30"/>
                  </a:lnTo>
                  <a:lnTo>
                    <a:pt x="0" y="40"/>
                  </a:lnTo>
                  <a:lnTo>
                    <a:pt x="2" y="52"/>
                  </a:lnTo>
                  <a:lnTo>
                    <a:pt x="6" y="62"/>
                  </a:lnTo>
                  <a:lnTo>
                    <a:pt x="10" y="60"/>
                  </a:lnTo>
                  <a:lnTo>
                    <a:pt x="8" y="56"/>
                  </a:lnTo>
                  <a:lnTo>
                    <a:pt x="4" y="46"/>
                  </a:lnTo>
                  <a:lnTo>
                    <a:pt x="2" y="38"/>
                  </a:lnTo>
                  <a:lnTo>
                    <a:pt x="4" y="28"/>
                  </a:lnTo>
                  <a:lnTo>
                    <a:pt x="6" y="1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0776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59" name="Freeform 102"/>
            <p:cNvSpPr>
              <a:spLocks/>
            </p:cNvSpPr>
            <p:nvPr/>
          </p:nvSpPr>
          <p:spPr bwMode="auto">
            <a:xfrm flipH="1">
              <a:off x="3537" y="3038"/>
              <a:ext cx="37" cy="14"/>
            </a:xfrm>
            <a:custGeom>
              <a:avLst/>
              <a:gdLst>
                <a:gd name="T0" fmla="*/ 44 w 44"/>
                <a:gd name="T1" fmla="*/ 14 h 14"/>
                <a:gd name="T2" fmla="*/ 44 w 44"/>
                <a:gd name="T3" fmla="*/ 14 h 14"/>
                <a:gd name="T4" fmla="*/ 42 w 44"/>
                <a:gd name="T5" fmla="*/ 12 h 14"/>
                <a:gd name="T6" fmla="*/ 36 w 44"/>
                <a:gd name="T7" fmla="*/ 10 h 14"/>
                <a:gd name="T8" fmla="*/ 28 w 44"/>
                <a:gd name="T9" fmla="*/ 8 h 14"/>
                <a:gd name="T10" fmla="*/ 28 w 44"/>
                <a:gd name="T11" fmla="*/ 8 h 14"/>
                <a:gd name="T12" fmla="*/ 12 w 44"/>
                <a:gd name="T13" fmla="*/ 6 h 14"/>
                <a:gd name="T14" fmla="*/ 6 w 44"/>
                <a:gd name="T15" fmla="*/ 4 h 14"/>
                <a:gd name="T16" fmla="*/ 0 w 44"/>
                <a:gd name="T17" fmla="*/ 0 h 14"/>
                <a:gd name="T18" fmla="*/ 0 w 44"/>
                <a:gd name="T19" fmla="*/ 0 h 14"/>
                <a:gd name="T20" fmla="*/ 2 w 44"/>
                <a:gd name="T21" fmla="*/ 4 h 14"/>
                <a:gd name="T22" fmla="*/ 6 w 44"/>
                <a:gd name="T23" fmla="*/ 8 h 14"/>
                <a:gd name="T24" fmla="*/ 12 w 44"/>
                <a:gd name="T25" fmla="*/ 10 h 14"/>
                <a:gd name="T26" fmla="*/ 12 w 44"/>
                <a:gd name="T27" fmla="*/ 10 h 14"/>
                <a:gd name="T28" fmla="*/ 30 w 44"/>
                <a:gd name="T29" fmla="*/ 12 h 14"/>
                <a:gd name="T30" fmla="*/ 38 w 44"/>
                <a:gd name="T31" fmla="*/ 12 h 14"/>
                <a:gd name="T32" fmla="*/ 44 w 44"/>
                <a:gd name="T33" fmla="*/ 14 h 14"/>
                <a:gd name="T34" fmla="*/ 44 w 44"/>
                <a:gd name="T35" fmla="*/ 14 h 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4"/>
                <a:gd name="T55" fmla="*/ 0 h 14"/>
                <a:gd name="T56" fmla="*/ 44 w 44"/>
                <a:gd name="T57" fmla="*/ 14 h 1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4" h="14">
                  <a:moveTo>
                    <a:pt x="44" y="14"/>
                  </a:moveTo>
                  <a:lnTo>
                    <a:pt x="44" y="14"/>
                  </a:lnTo>
                  <a:lnTo>
                    <a:pt x="42" y="12"/>
                  </a:lnTo>
                  <a:lnTo>
                    <a:pt x="36" y="10"/>
                  </a:lnTo>
                  <a:lnTo>
                    <a:pt x="28" y="8"/>
                  </a:lnTo>
                  <a:lnTo>
                    <a:pt x="12" y="6"/>
                  </a:lnTo>
                  <a:lnTo>
                    <a:pt x="6" y="4"/>
                  </a:lnTo>
                  <a:lnTo>
                    <a:pt x="0" y="0"/>
                  </a:lnTo>
                  <a:lnTo>
                    <a:pt x="2" y="4"/>
                  </a:lnTo>
                  <a:lnTo>
                    <a:pt x="6" y="8"/>
                  </a:lnTo>
                  <a:lnTo>
                    <a:pt x="12" y="10"/>
                  </a:lnTo>
                  <a:lnTo>
                    <a:pt x="30" y="12"/>
                  </a:lnTo>
                  <a:lnTo>
                    <a:pt x="38" y="12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0" name="Freeform 103"/>
            <p:cNvSpPr>
              <a:spLocks/>
            </p:cNvSpPr>
            <p:nvPr/>
          </p:nvSpPr>
          <p:spPr bwMode="auto">
            <a:xfrm flipH="1">
              <a:off x="3522" y="2950"/>
              <a:ext cx="71" cy="166"/>
            </a:xfrm>
            <a:custGeom>
              <a:avLst/>
              <a:gdLst>
                <a:gd name="T0" fmla="*/ 84 w 84"/>
                <a:gd name="T1" fmla="*/ 22 h 166"/>
                <a:gd name="T2" fmla="*/ 84 w 84"/>
                <a:gd name="T3" fmla="*/ 22 h 166"/>
                <a:gd name="T4" fmla="*/ 68 w 84"/>
                <a:gd name="T5" fmla="*/ 30 h 166"/>
                <a:gd name="T6" fmla="*/ 56 w 84"/>
                <a:gd name="T7" fmla="*/ 42 h 166"/>
                <a:gd name="T8" fmla="*/ 40 w 84"/>
                <a:gd name="T9" fmla="*/ 58 h 166"/>
                <a:gd name="T10" fmla="*/ 34 w 84"/>
                <a:gd name="T11" fmla="*/ 68 h 166"/>
                <a:gd name="T12" fmla="*/ 30 w 84"/>
                <a:gd name="T13" fmla="*/ 78 h 166"/>
                <a:gd name="T14" fmla="*/ 24 w 84"/>
                <a:gd name="T15" fmla="*/ 90 h 166"/>
                <a:gd name="T16" fmla="*/ 22 w 84"/>
                <a:gd name="T17" fmla="*/ 104 h 166"/>
                <a:gd name="T18" fmla="*/ 22 w 84"/>
                <a:gd name="T19" fmla="*/ 118 h 166"/>
                <a:gd name="T20" fmla="*/ 24 w 84"/>
                <a:gd name="T21" fmla="*/ 132 h 166"/>
                <a:gd name="T22" fmla="*/ 28 w 84"/>
                <a:gd name="T23" fmla="*/ 150 h 166"/>
                <a:gd name="T24" fmla="*/ 36 w 84"/>
                <a:gd name="T25" fmla="*/ 166 h 166"/>
                <a:gd name="T26" fmla="*/ 36 w 84"/>
                <a:gd name="T27" fmla="*/ 166 h 166"/>
                <a:gd name="T28" fmla="*/ 30 w 84"/>
                <a:gd name="T29" fmla="*/ 158 h 166"/>
                <a:gd name="T30" fmla="*/ 22 w 84"/>
                <a:gd name="T31" fmla="*/ 150 h 166"/>
                <a:gd name="T32" fmla="*/ 14 w 84"/>
                <a:gd name="T33" fmla="*/ 136 h 166"/>
                <a:gd name="T34" fmla="*/ 6 w 84"/>
                <a:gd name="T35" fmla="*/ 122 h 166"/>
                <a:gd name="T36" fmla="*/ 2 w 84"/>
                <a:gd name="T37" fmla="*/ 102 h 166"/>
                <a:gd name="T38" fmla="*/ 0 w 84"/>
                <a:gd name="T39" fmla="*/ 80 h 166"/>
                <a:gd name="T40" fmla="*/ 2 w 84"/>
                <a:gd name="T41" fmla="*/ 68 h 166"/>
                <a:gd name="T42" fmla="*/ 4 w 84"/>
                <a:gd name="T43" fmla="*/ 56 h 166"/>
                <a:gd name="T44" fmla="*/ 4 w 84"/>
                <a:gd name="T45" fmla="*/ 56 h 166"/>
                <a:gd name="T46" fmla="*/ 10 w 84"/>
                <a:gd name="T47" fmla="*/ 34 h 166"/>
                <a:gd name="T48" fmla="*/ 20 w 84"/>
                <a:gd name="T49" fmla="*/ 18 h 166"/>
                <a:gd name="T50" fmla="*/ 32 w 84"/>
                <a:gd name="T51" fmla="*/ 6 h 166"/>
                <a:gd name="T52" fmla="*/ 44 w 84"/>
                <a:gd name="T53" fmla="*/ 2 h 166"/>
                <a:gd name="T54" fmla="*/ 56 w 84"/>
                <a:gd name="T55" fmla="*/ 0 h 166"/>
                <a:gd name="T56" fmla="*/ 66 w 84"/>
                <a:gd name="T57" fmla="*/ 4 h 166"/>
                <a:gd name="T58" fmla="*/ 76 w 84"/>
                <a:gd name="T59" fmla="*/ 10 h 166"/>
                <a:gd name="T60" fmla="*/ 84 w 84"/>
                <a:gd name="T61" fmla="*/ 22 h 166"/>
                <a:gd name="T62" fmla="*/ 84 w 84"/>
                <a:gd name="T63" fmla="*/ 22 h 16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4"/>
                <a:gd name="T97" fmla="*/ 0 h 166"/>
                <a:gd name="T98" fmla="*/ 84 w 84"/>
                <a:gd name="T99" fmla="*/ 166 h 16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4" h="166">
                  <a:moveTo>
                    <a:pt x="84" y="22"/>
                  </a:moveTo>
                  <a:lnTo>
                    <a:pt x="84" y="22"/>
                  </a:lnTo>
                  <a:lnTo>
                    <a:pt x="68" y="30"/>
                  </a:lnTo>
                  <a:lnTo>
                    <a:pt x="56" y="42"/>
                  </a:lnTo>
                  <a:lnTo>
                    <a:pt x="40" y="58"/>
                  </a:lnTo>
                  <a:lnTo>
                    <a:pt x="34" y="68"/>
                  </a:lnTo>
                  <a:lnTo>
                    <a:pt x="30" y="78"/>
                  </a:lnTo>
                  <a:lnTo>
                    <a:pt x="24" y="90"/>
                  </a:lnTo>
                  <a:lnTo>
                    <a:pt x="22" y="104"/>
                  </a:lnTo>
                  <a:lnTo>
                    <a:pt x="22" y="118"/>
                  </a:lnTo>
                  <a:lnTo>
                    <a:pt x="24" y="132"/>
                  </a:lnTo>
                  <a:lnTo>
                    <a:pt x="28" y="150"/>
                  </a:lnTo>
                  <a:lnTo>
                    <a:pt x="36" y="166"/>
                  </a:lnTo>
                  <a:lnTo>
                    <a:pt x="30" y="158"/>
                  </a:lnTo>
                  <a:lnTo>
                    <a:pt x="22" y="150"/>
                  </a:lnTo>
                  <a:lnTo>
                    <a:pt x="14" y="136"/>
                  </a:lnTo>
                  <a:lnTo>
                    <a:pt x="6" y="122"/>
                  </a:lnTo>
                  <a:lnTo>
                    <a:pt x="2" y="102"/>
                  </a:lnTo>
                  <a:lnTo>
                    <a:pt x="0" y="80"/>
                  </a:lnTo>
                  <a:lnTo>
                    <a:pt x="2" y="68"/>
                  </a:lnTo>
                  <a:lnTo>
                    <a:pt x="4" y="56"/>
                  </a:lnTo>
                  <a:lnTo>
                    <a:pt x="10" y="34"/>
                  </a:lnTo>
                  <a:lnTo>
                    <a:pt x="20" y="18"/>
                  </a:lnTo>
                  <a:lnTo>
                    <a:pt x="32" y="6"/>
                  </a:lnTo>
                  <a:lnTo>
                    <a:pt x="44" y="2"/>
                  </a:lnTo>
                  <a:lnTo>
                    <a:pt x="56" y="0"/>
                  </a:lnTo>
                  <a:lnTo>
                    <a:pt x="66" y="4"/>
                  </a:lnTo>
                  <a:lnTo>
                    <a:pt x="76" y="10"/>
                  </a:lnTo>
                  <a:lnTo>
                    <a:pt x="8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1" name="Freeform 104"/>
            <p:cNvSpPr>
              <a:spLocks/>
            </p:cNvSpPr>
            <p:nvPr/>
          </p:nvSpPr>
          <p:spPr bwMode="auto">
            <a:xfrm flipH="1">
              <a:off x="3542" y="2962"/>
              <a:ext cx="66" cy="72"/>
            </a:xfrm>
            <a:custGeom>
              <a:avLst/>
              <a:gdLst>
                <a:gd name="T0" fmla="*/ 78 w 78"/>
                <a:gd name="T1" fmla="*/ 2 h 72"/>
                <a:gd name="T2" fmla="*/ 78 w 78"/>
                <a:gd name="T3" fmla="*/ 2 h 72"/>
                <a:gd name="T4" fmla="*/ 68 w 78"/>
                <a:gd name="T5" fmla="*/ 8 h 72"/>
                <a:gd name="T6" fmla="*/ 44 w 78"/>
                <a:gd name="T7" fmla="*/ 24 h 72"/>
                <a:gd name="T8" fmla="*/ 32 w 78"/>
                <a:gd name="T9" fmla="*/ 36 h 72"/>
                <a:gd name="T10" fmla="*/ 20 w 78"/>
                <a:gd name="T11" fmla="*/ 48 h 72"/>
                <a:gd name="T12" fmla="*/ 8 w 78"/>
                <a:gd name="T13" fmla="*/ 60 h 72"/>
                <a:gd name="T14" fmla="*/ 2 w 78"/>
                <a:gd name="T15" fmla="*/ 72 h 72"/>
                <a:gd name="T16" fmla="*/ 0 w 78"/>
                <a:gd name="T17" fmla="*/ 70 h 72"/>
                <a:gd name="T18" fmla="*/ 0 w 78"/>
                <a:gd name="T19" fmla="*/ 70 h 72"/>
                <a:gd name="T20" fmla="*/ 8 w 78"/>
                <a:gd name="T21" fmla="*/ 58 h 72"/>
                <a:gd name="T22" fmla="*/ 18 w 78"/>
                <a:gd name="T23" fmla="*/ 46 h 72"/>
                <a:gd name="T24" fmla="*/ 30 w 78"/>
                <a:gd name="T25" fmla="*/ 34 h 72"/>
                <a:gd name="T26" fmla="*/ 44 w 78"/>
                <a:gd name="T27" fmla="*/ 24 h 72"/>
                <a:gd name="T28" fmla="*/ 66 w 78"/>
                <a:gd name="T29" fmla="*/ 8 h 72"/>
                <a:gd name="T30" fmla="*/ 78 w 78"/>
                <a:gd name="T31" fmla="*/ 0 h 72"/>
                <a:gd name="T32" fmla="*/ 78 w 78"/>
                <a:gd name="T33" fmla="*/ 2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8"/>
                <a:gd name="T52" fmla="*/ 0 h 72"/>
                <a:gd name="T53" fmla="*/ 78 w 78"/>
                <a:gd name="T54" fmla="*/ 72 h 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8" h="72">
                  <a:moveTo>
                    <a:pt x="78" y="2"/>
                  </a:moveTo>
                  <a:lnTo>
                    <a:pt x="78" y="2"/>
                  </a:lnTo>
                  <a:lnTo>
                    <a:pt x="68" y="8"/>
                  </a:lnTo>
                  <a:lnTo>
                    <a:pt x="44" y="24"/>
                  </a:lnTo>
                  <a:lnTo>
                    <a:pt x="32" y="36"/>
                  </a:lnTo>
                  <a:lnTo>
                    <a:pt x="20" y="48"/>
                  </a:lnTo>
                  <a:lnTo>
                    <a:pt x="8" y="60"/>
                  </a:lnTo>
                  <a:lnTo>
                    <a:pt x="2" y="72"/>
                  </a:lnTo>
                  <a:lnTo>
                    <a:pt x="0" y="70"/>
                  </a:lnTo>
                  <a:lnTo>
                    <a:pt x="8" y="58"/>
                  </a:lnTo>
                  <a:lnTo>
                    <a:pt x="18" y="46"/>
                  </a:lnTo>
                  <a:lnTo>
                    <a:pt x="30" y="34"/>
                  </a:lnTo>
                  <a:lnTo>
                    <a:pt x="44" y="24"/>
                  </a:lnTo>
                  <a:lnTo>
                    <a:pt x="66" y="8"/>
                  </a:lnTo>
                  <a:lnTo>
                    <a:pt x="78" y="0"/>
                  </a:lnTo>
                  <a:lnTo>
                    <a:pt x="78" y="2"/>
                  </a:lnTo>
                  <a:close/>
                </a:path>
              </a:pathLst>
            </a:custGeom>
            <a:solidFill>
              <a:srgbClr val="6162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2" name="Freeform 105"/>
            <p:cNvSpPr>
              <a:spLocks/>
            </p:cNvSpPr>
            <p:nvPr/>
          </p:nvSpPr>
          <p:spPr bwMode="auto">
            <a:xfrm flipH="1">
              <a:off x="3552" y="2956"/>
              <a:ext cx="97" cy="112"/>
            </a:xfrm>
            <a:custGeom>
              <a:avLst/>
              <a:gdLst>
                <a:gd name="T0" fmla="*/ 114 w 114"/>
                <a:gd name="T1" fmla="*/ 2 h 112"/>
                <a:gd name="T2" fmla="*/ 114 w 114"/>
                <a:gd name="T3" fmla="*/ 2 h 112"/>
                <a:gd name="T4" fmla="*/ 98 w 114"/>
                <a:gd name="T5" fmla="*/ 6 h 112"/>
                <a:gd name="T6" fmla="*/ 82 w 114"/>
                <a:gd name="T7" fmla="*/ 12 h 112"/>
                <a:gd name="T8" fmla="*/ 62 w 114"/>
                <a:gd name="T9" fmla="*/ 22 h 112"/>
                <a:gd name="T10" fmla="*/ 44 w 114"/>
                <a:gd name="T11" fmla="*/ 38 h 112"/>
                <a:gd name="T12" fmla="*/ 34 w 114"/>
                <a:gd name="T13" fmla="*/ 46 h 112"/>
                <a:gd name="T14" fmla="*/ 26 w 114"/>
                <a:gd name="T15" fmla="*/ 56 h 112"/>
                <a:gd name="T16" fmla="*/ 18 w 114"/>
                <a:gd name="T17" fmla="*/ 68 h 112"/>
                <a:gd name="T18" fmla="*/ 10 w 114"/>
                <a:gd name="T19" fmla="*/ 80 h 112"/>
                <a:gd name="T20" fmla="*/ 6 w 114"/>
                <a:gd name="T21" fmla="*/ 96 h 112"/>
                <a:gd name="T22" fmla="*/ 2 w 114"/>
                <a:gd name="T23" fmla="*/ 112 h 112"/>
                <a:gd name="T24" fmla="*/ 0 w 114"/>
                <a:gd name="T25" fmla="*/ 110 h 112"/>
                <a:gd name="T26" fmla="*/ 0 w 114"/>
                <a:gd name="T27" fmla="*/ 110 h 112"/>
                <a:gd name="T28" fmla="*/ 4 w 114"/>
                <a:gd name="T29" fmla="*/ 96 h 112"/>
                <a:gd name="T30" fmla="*/ 8 w 114"/>
                <a:gd name="T31" fmla="*/ 80 h 112"/>
                <a:gd name="T32" fmla="*/ 16 w 114"/>
                <a:gd name="T33" fmla="*/ 68 h 112"/>
                <a:gd name="T34" fmla="*/ 24 w 114"/>
                <a:gd name="T35" fmla="*/ 54 h 112"/>
                <a:gd name="T36" fmla="*/ 24 w 114"/>
                <a:gd name="T37" fmla="*/ 54 h 112"/>
                <a:gd name="T38" fmla="*/ 32 w 114"/>
                <a:gd name="T39" fmla="*/ 46 h 112"/>
                <a:gd name="T40" fmla="*/ 42 w 114"/>
                <a:gd name="T41" fmla="*/ 36 h 112"/>
                <a:gd name="T42" fmla="*/ 52 w 114"/>
                <a:gd name="T43" fmla="*/ 28 h 112"/>
                <a:gd name="T44" fmla="*/ 62 w 114"/>
                <a:gd name="T45" fmla="*/ 22 h 112"/>
                <a:gd name="T46" fmla="*/ 62 w 114"/>
                <a:gd name="T47" fmla="*/ 22 h 112"/>
                <a:gd name="T48" fmla="*/ 82 w 114"/>
                <a:gd name="T49" fmla="*/ 12 h 112"/>
                <a:gd name="T50" fmla="*/ 98 w 114"/>
                <a:gd name="T51" fmla="*/ 4 h 112"/>
                <a:gd name="T52" fmla="*/ 112 w 114"/>
                <a:gd name="T53" fmla="*/ 0 h 112"/>
                <a:gd name="T54" fmla="*/ 114 w 114"/>
                <a:gd name="T55" fmla="*/ 2 h 11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4"/>
                <a:gd name="T85" fmla="*/ 0 h 112"/>
                <a:gd name="T86" fmla="*/ 114 w 114"/>
                <a:gd name="T87" fmla="*/ 112 h 11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4" h="112">
                  <a:moveTo>
                    <a:pt x="114" y="2"/>
                  </a:moveTo>
                  <a:lnTo>
                    <a:pt x="114" y="2"/>
                  </a:lnTo>
                  <a:lnTo>
                    <a:pt x="98" y="6"/>
                  </a:lnTo>
                  <a:lnTo>
                    <a:pt x="82" y="12"/>
                  </a:lnTo>
                  <a:lnTo>
                    <a:pt x="62" y="22"/>
                  </a:lnTo>
                  <a:lnTo>
                    <a:pt x="44" y="38"/>
                  </a:lnTo>
                  <a:lnTo>
                    <a:pt x="34" y="46"/>
                  </a:lnTo>
                  <a:lnTo>
                    <a:pt x="26" y="56"/>
                  </a:lnTo>
                  <a:lnTo>
                    <a:pt x="18" y="68"/>
                  </a:lnTo>
                  <a:lnTo>
                    <a:pt x="10" y="80"/>
                  </a:lnTo>
                  <a:lnTo>
                    <a:pt x="6" y="96"/>
                  </a:lnTo>
                  <a:lnTo>
                    <a:pt x="2" y="112"/>
                  </a:lnTo>
                  <a:lnTo>
                    <a:pt x="0" y="110"/>
                  </a:lnTo>
                  <a:lnTo>
                    <a:pt x="4" y="96"/>
                  </a:lnTo>
                  <a:lnTo>
                    <a:pt x="8" y="80"/>
                  </a:lnTo>
                  <a:lnTo>
                    <a:pt x="16" y="68"/>
                  </a:lnTo>
                  <a:lnTo>
                    <a:pt x="24" y="54"/>
                  </a:lnTo>
                  <a:lnTo>
                    <a:pt x="32" y="46"/>
                  </a:lnTo>
                  <a:lnTo>
                    <a:pt x="42" y="36"/>
                  </a:lnTo>
                  <a:lnTo>
                    <a:pt x="52" y="28"/>
                  </a:lnTo>
                  <a:lnTo>
                    <a:pt x="62" y="22"/>
                  </a:lnTo>
                  <a:lnTo>
                    <a:pt x="82" y="12"/>
                  </a:lnTo>
                  <a:lnTo>
                    <a:pt x="98" y="4"/>
                  </a:lnTo>
                  <a:lnTo>
                    <a:pt x="112" y="0"/>
                  </a:lnTo>
                  <a:lnTo>
                    <a:pt x="114" y="2"/>
                  </a:lnTo>
                  <a:close/>
                </a:path>
              </a:pathLst>
            </a:custGeom>
            <a:solidFill>
              <a:srgbClr val="6162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3" name="Freeform 106"/>
            <p:cNvSpPr>
              <a:spLocks noEditPoints="1"/>
            </p:cNvSpPr>
            <p:nvPr/>
          </p:nvSpPr>
          <p:spPr bwMode="auto">
            <a:xfrm flipH="1">
              <a:off x="3474" y="3050"/>
              <a:ext cx="95" cy="30"/>
            </a:xfrm>
            <a:custGeom>
              <a:avLst/>
              <a:gdLst>
                <a:gd name="T0" fmla="*/ 100 w 112"/>
                <a:gd name="T1" fmla="*/ 0 h 30"/>
                <a:gd name="T2" fmla="*/ 88 w 112"/>
                <a:gd name="T3" fmla="*/ 0 h 30"/>
                <a:gd name="T4" fmla="*/ 74 w 112"/>
                <a:gd name="T5" fmla="*/ 6 h 30"/>
                <a:gd name="T6" fmla="*/ 68 w 112"/>
                <a:gd name="T7" fmla="*/ 12 h 30"/>
                <a:gd name="T8" fmla="*/ 66 w 112"/>
                <a:gd name="T9" fmla="*/ 12 h 30"/>
                <a:gd name="T10" fmla="*/ 56 w 112"/>
                <a:gd name="T11" fmla="*/ 14 h 30"/>
                <a:gd name="T12" fmla="*/ 38 w 112"/>
                <a:gd name="T13" fmla="*/ 4 h 30"/>
                <a:gd name="T14" fmla="*/ 20 w 112"/>
                <a:gd name="T15" fmla="*/ 2 h 30"/>
                <a:gd name="T16" fmla="*/ 4 w 112"/>
                <a:gd name="T17" fmla="*/ 10 h 30"/>
                <a:gd name="T18" fmla="*/ 0 w 112"/>
                <a:gd name="T19" fmla="*/ 16 h 30"/>
                <a:gd name="T20" fmla="*/ 8 w 112"/>
                <a:gd name="T21" fmla="*/ 24 h 30"/>
                <a:gd name="T22" fmla="*/ 28 w 112"/>
                <a:gd name="T23" fmla="*/ 30 h 30"/>
                <a:gd name="T24" fmla="*/ 44 w 112"/>
                <a:gd name="T25" fmla="*/ 28 h 30"/>
                <a:gd name="T26" fmla="*/ 54 w 112"/>
                <a:gd name="T27" fmla="*/ 22 h 30"/>
                <a:gd name="T28" fmla="*/ 56 w 112"/>
                <a:gd name="T29" fmla="*/ 18 h 30"/>
                <a:gd name="T30" fmla="*/ 62 w 112"/>
                <a:gd name="T31" fmla="*/ 14 h 30"/>
                <a:gd name="T32" fmla="*/ 68 w 112"/>
                <a:gd name="T33" fmla="*/ 16 h 30"/>
                <a:gd name="T34" fmla="*/ 70 w 112"/>
                <a:gd name="T35" fmla="*/ 18 h 30"/>
                <a:gd name="T36" fmla="*/ 76 w 112"/>
                <a:gd name="T37" fmla="*/ 22 h 30"/>
                <a:gd name="T38" fmla="*/ 90 w 112"/>
                <a:gd name="T39" fmla="*/ 24 h 30"/>
                <a:gd name="T40" fmla="*/ 102 w 112"/>
                <a:gd name="T41" fmla="*/ 22 h 30"/>
                <a:gd name="T42" fmla="*/ 110 w 112"/>
                <a:gd name="T43" fmla="*/ 16 h 30"/>
                <a:gd name="T44" fmla="*/ 108 w 112"/>
                <a:gd name="T45" fmla="*/ 4 h 30"/>
                <a:gd name="T46" fmla="*/ 54 w 112"/>
                <a:gd name="T47" fmla="*/ 22 h 30"/>
                <a:gd name="T48" fmla="*/ 36 w 112"/>
                <a:gd name="T49" fmla="*/ 28 h 30"/>
                <a:gd name="T50" fmla="*/ 28 w 112"/>
                <a:gd name="T51" fmla="*/ 28 h 30"/>
                <a:gd name="T52" fmla="*/ 8 w 112"/>
                <a:gd name="T53" fmla="*/ 24 h 30"/>
                <a:gd name="T54" fmla="*/ 2 w 112"/>
                <a:gd name="T55" fmla="*/ 18 h 30"/>
                <a:gd name="T56" fmla="*/ 4 w 112"/>
                <a:gd name="T57" fmla="*/ 10 h 30"/>
                <a:gd name="T58" fmla="*/ 14 w 112"/>
                <a:gd name="T59" fmla="*/ 6 h 30"/>
                <a:gd name="T60" fmla="*/ 28 w 112"/>
                <a:gd name="T61" fmla="*/ 4 h 30"/>
                <a:gd name="T62" fmla="*/ 52 w 112"/>
                <a:gd name="T63" fmla="*/ 12 h 30"/>
                <a:gd name="T64" fmla="*/ 54 w 112"/>
                <a:gd name="T65" fmla="*/ 18 h 30"/>
                <a:gd name="T66" fmla="*/ 54 w 112"/>
                <a:gd name="T67" fmla="*/ 22 h 30"/>
                <a:gd name="T68" fmla="*/ 108 w 112"/>
                <a:gd name="T69" fmla="*/ 14 h 30"/>
                <a:gd name="T70" fmla="*/ 90 w 112"/>
                <a:gd name="T71" fmla="*/ 22 h 30"/>
                <a:gd name="T72" fmla="*/ 72 w 112"/>
                <a:gd name="T73" fmla="*/ 20 h 30"/>
                <a:gd name="T74" fmla="*/ 70 w 112"/>
                <a:gd name="T75" fmla="*/ 14 h 30"/>
                <a:gd name="T76" fmla="*/ 72 w 112"/>
                <a:gd name="T77" fmla="*/ 10 h 30"/>
                <a:gd name="T78" fmla="*/ 88 w 112"/>
                <a:gd name="T79" fmla="*/ 2 h 30"/>
                <a:gd name="T80" fmla="*/ 100 w 112"/>
                <a:gd name="T81" fmla="*/ 2 h 30"/>
                <a:gd name="T82" fmla="*/ 110 w 112"/>
                <a:gd name="T83" fmla="*/ 8 h 30"/>
                <a:gd name="T84" fmla="*/ 108 w 112"/>
                <a:gd name="T85" fmla="*/ 14 h 3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12"/>
                <a:gd name="T130" fmla="*/ 0 h 30"/>
                <a:gd name="T131" fmla="*/ 112 w 112"/>
                <a:gd name="T132" fmla="*/ 30 h 3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12" h="30">
                  <a:moveTo>
                    <a:pt x="108" y="4"/>
                  </a:moveTo>
                  <a:lnTo>
                    <a:pt x="108" y="4"/>
                  </a:lnTo>
                  <a:lnTo>
                    <a:pt x="100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78" y="4"/>
                  </a:lnTo>
                  <a:lnTo>
                    <a:pt x="74" y="6"/>
                  </a:lnTo>
                  <a:lnTo>
                    <a:pt x="70" y="10"/>
                  </a:lnTo>
                  <a:lnTo>
                    <a:pt x="68" y="12"/>
                  </a:lnTo>
                  <a:lnTo>
                    <a:pt x="66" y="12"/>
                  </a:lnTo>
                  <a:lnTo>
                    <a:pt x="60" y="12"/>
                  </a:lnTo>
                  <a:lnTo>
                    <a:pt x="56" y="14"/>
                  </a:lnTo>
                  <a:lnTo>
                    <a:pt x="54" y="10"/>
                  </a:lnTo>
                  <a:lnTo>
                    <a:pt x="48" y="6"/>
                  </a:lnTo>
                  <a:lnTo>
                    <a:pt x="38" y="4"/>
                  </a:lnTo>
                  <a:lnTo>
                    <a:pt x="28" y="2"/>
                  </a:lnTo>
                  <a:lnTo>
                    <a:pt x="20" y="2"/>
                  </a:lnTo>
                  <a:lnTo>
                    <a:pt x="14" y="4"/>
                  </a:lnTo>
                  <a:lnTo>
                    <a:pt x="8" y="6"/>
                  </a:lnTo>
                  <a:lnTo>
                    <a:pt x="4" y="10"/>
                  </a:lnTo>
                  <a:lnTo>
                    <a:pt x="0" y="16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14" y="28"/>
                  </a:lnTo>
                  <a:lnTo>
                    <a:pt x="28" y="30"/>
                  </a:lnTo>
                  <a:lnTo>
                    <a:pt x="36" y="30"/>
                  </a:lnTo>
                  <a:lnTo>
                    <a:pt x="44" y="28"/>
                  </a:lnTo>
                  <a:lnTo>
                    <a:pt x="50" y="26"/>
                  </a:lnTo>
                  <a:lnTo>
                    <a:pt x="54" y="22"/>
                  </a:lnTo>
                  <a:lnTo>
                    <a:pt x="56" y="20"/>
                  </a:lnTo>
                  <a:lnTo>
                    <a:pt x="56" y="18"/>
                  </a:lnTo>
                  <a:lnTo>
                    <a:pt x="56" y="16"/>
                  </a:lnTo>
                  <a:lnTo>
                    <a:pt x="62" y="14"/>
                  </a:lnTo>
                  <a:lnTo>
                    <a:pt x="66" y="14"/>
                  </a:lnTo>
                  <a:lnTo>
                    <a:pt x="68" y="16"/>
                  </a:lnTo>
                  <a:lnTo>
                    <a:pt x="70" y="18"/>
                  </a:lnTo>
                  <a:lnTo>
                    <a:pt x="72" y="20"/>
                  </a:lnTo>
                  <a:lnTo>
                    <a:pt x="76" y="22"/>
                  </a:lnTo>
                  <a:lnTo>
                    <a:pt x="80" y="24"/>
                  </a:lnTo>
                  <a:lnTo>
                    <a:pt x="90" y="24"/>
                  </a:lnTo>
                  <a:lnTo>
                    <a:pt x="92" y="24"/>
                  </a:lnTo>
                  <a:lnTo>
                    <a:pt x="102" y="22"/>
                  </a:lnTo>
                  <a:lnTo>
                    <a:pt x="106" y="20"/>
                  </a:lnTo>
                  <a:lnTo>
                    <a:pt x="110" y="16"/>
                  </a:lnTo>
                  <a:lnTo>
                    <a:pt x="112" y="10"/>
                  </a:lnTo>
                  <a:lnTo>
                    <a:pt x="108" y="4"/>
                  </a:lnTo>
                  <a:close/>
                  <a:moveTo>
                    <a:pt x="54" y="22"/>
                  </a:moveTo>
                  <a:lnTo>
                    <a:pt x="54" y="22"/>
                  </a:lnTo>
                  <a:lnTo>
                    <a:pt x="48" y="24"/>
                  </a:lnTo>
                  <a:lnTo>
                    <a:pt x="44" y="26"/>
                  </a:lnTo>
                  <a:lnTo>
                    <a:pt x="36" y="28"/>
                  </a:lnTo>
                  <a:lnTo>
                    <a:pt x="28" y="28"/>
                  </a:lnTo>
                  <a:lnTo>
                    <a:pt x="20" y="28"/>
                  </a:lnTo>
                  <a:lnTo>
                    <a:pt x="14" y="26"/>
                  </a:lnTo>
                  <a:lnTo>
                    <a:pt x="8" y="24"/>
                  </a:lnTo>
                  <a:lnTo>
                    <a:pt x="4" y="20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4" y="6"/>
                  </a:lnTo>
                  <a:lnTo>
                    <a:pt x="22" y="4"/>
                  </a:lnTo>
                  <a:lnTo>
                    <a:pt x="28" y="4"/>
                  </a:lnTo>
                  <a:lnTo>
                    <a:pt x="38" y="6"/>
                  </a:lnTo>
                  <a:lnTo>
                    <a:pt x="48" y="8"/>
                  </a:lnTo>
                  <a:lnTo>
                    <a:pt x="52" y="12"/>
                  </a:lnTo>
                  <a:lnTo>
                    <a:pt x="54" y="16"/>
                  </a:lnTo>
                  <a:lnTo>
                    <a:pt x="54" y="18"/>
                  </a:lnTo>
                  <a:lnTo>
                    <a:pt x="54" y="22"/>
                  </a:lnTo>
                  <a:close/>
                  <a:moveTo>
                    <a:pt x="108" y="14"/>
                  </a:moveTo>
                  <a:lnTo>
                    <a:pt x="108" y="14"/>
                  </a:lnTo>
                  <a:lnTo>
                    <a:pt x="102" y="20"/>
                  </a:lnTo>
                  <a:lnTo>
                    <a:pt x="92" y="22"/>
                  </a:lnTo>
                  <a:lnTo>
                    <a:pt x="90" y="22"/>
                  </a:lnTo>
                  <a:lnTo>
                    <a:pt x="80" y="22"/>
                  </a:lnTo>
                  <a:lnTo>
                    <a:pt x="72" y="20"/>
                  </a:lnTo>
                  <a:lnTo>
                    <a:pt x="70" y="14"/>
                  </a:lnTo>
                  <a:lnTo>
                    <a:pt x="70" y="12"/>
                  </a:lnTo>
                  <a:lnTo>
                    <a:pt x="72" y="10"/>
                  </a:lnTo>
                  <a:lnTo>
                    <a:pt x="78" y="6"/>
                  </a:lnTo>
                  <a:lnTo>
                    <a:pt x="88" y="2"/>
                  </a:lnTo>
                  <a:lnTo>
                    <a:pt x="90" y="2"/>
                  </a:lnTo>
                  <a:lnTo>
                    <a:pt x="100" y="2"/>
                  </a:lnTo>
                  <a:lnTo>
                    <a:pt x="108" y="6"/>
                  </a:lnTo>
                  <a:lnTo>
                    <a:pt x="110" y="8"/>
                  </a:lnTo>
                  <a:lnTo>
                    <a:pt x="110" y="10"/>
                  </a:lnTo>
                  <a:lnTo>
                    <a:pt x="108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4" name="Freeform 107"/>
            <p:cNvSpPr>
              <a:spLocks/>
            </p:cNvSpPr>
            <p:nvPr/>
          </p:nvSpPr>
          <p:spPr bwMode="auto">
            <a:xfrm flipH="1">
              <a:off x="3325" y="3242"/>
              <a:ext cx="154" cy="352"/>
            </a:xfrm>
            <a:custGeom>
              <a:avLst/>
              <a:gdLst>
                <a:gd name="T0" fmla="*/ 8 w 182"/>
                <a:gd name="T1" fmla="*/ 352 h 352"/>
                <a:gd name="T2" fmla="*/ 0 w 182"/>
                <a:gd name="T3" fmla="*/ 330 h 352"/>
                <a:gd name="T4" fmla="*/ 0 w 182"/>
                <a:gd name="T5" fmla="*/ 310 h 352"/>
                <a:gd name="T6" fmla="*/ 4 w 182"/>
                <a:gd name="T7" fmla="*/ 290 h 352"/>
                <a:gd name="T8" fmla="*/ 16 w 182"/>
                <a:gd name="T9" fmla="*/ 272 h 352"/>
                <a:gd name="T10" fmla="*/ 40 w 182"/>
                <a:gd name="T11" fmla="*/ 234 h 352"/>
                <a:gd name="T12" fmla="*/ 52 w 182"/>
                <a:gd name="T13" fmla="*/ 216 h 352"/>
                <a:gd name="T14" fmla="*/ 76 w 182"/>
                <a:gd name="T15" fmla="*/ 162 h 352"/>
                <a:gd name="T16" fmla="*/ 92 w 182"/>
                <a:gd name="T17" fmla="*/ 124 h 352"/>
                <a:gd name="T18" fmla="*/ 94 w 182"/>
                <a:gd name="T19" fmla="*/ 98 h 352"/>
                <a:gd name="T20" fmla="*/ 96 w 182"/>
                <a:gd name="T21" fmla="*/ 88 h 352"/>
                <a:gd name="T22" fmla="*/ 104 w 182"/>
                <a:gd name="T23" fmla="*/ 68 h 352"/>
                <a:gd name="T24" fmla="*/ 102 w 182"/>
                <a:gd name="T25" fmla="*/ 56 h 352"/>
                <a:gd name="T26" fmla="*/ 96 w 182"/>
                <a:gd name="T27" fmla="*/ 34 h 352"/>
                <a:gd name="T28" fmla="*/ 96 w 182"/>
                <a:gd name="T29" fmla="*/ 30 h 352"/>
                <a:gd name="T30" fmla="*/ 102 w 182"/>
                <a:gd name="T31" fmla="*/ 30 h 352"/>
                <a:gd name="T32" fmla="*/ 106 w 182"/>
                <a:gd name="T33" fmla="*/ 34 h 352"/>
                <a:gd name="T34" fmla="*/ 112 w 182"/>
                <a:gd name="T35" fmla="*/ 48 h 352"/>
                <a:gd name="T36" fmla="*/ 126 w 182"/>
                <a:gd name="T37" fmla="*/ 70 h 352"/>
                <a:gd name="T38" fmla="*/ 134 w 182"/>
                <a:gd name="T39" fmla="*/ 60 h 352"/>
                <a:gd name="T40" fmla="*/ 148 w 182"/>
                <a:gd name="T41" fmla="*/ 30 h 352"/>
                <a:gd name="T42" fmla="*/ 158 w 182"/>
                <a:gd name="T43" fmla="*/ 6 h 352"/>
                <a:gd name="T44" fmla="*/ 160 w 182"/>
                <a:gd name="T45" fmla="*/ 0 h 352"/>
                <a:gd name="T46" fmla="*/ 160 w 182"/>
                <a:gd name="T47" fmla="*/ 26 h 352"/>
                <a:gd name="T48" fmla="*/ 160 w 182"/>
                <a:gd name="T49" fmla="*/ 48 h 352"/>
                <a:gd name="T50" fmla="*/ 156 w 182"/>
                <a:gd name="T51" fmla="*/ 54 h 352"/>
                <a:gd name="T52" fmla="*/ 148 w 182"/>
                <a:gd name="T53" fmla="*/ 64 h 352"/>
                <a:gd name="T54" fmla="*/ 164 w 182"/>
                <a:gd name="T55" fmla="*/ 44 h 352"/>
                <a:gd name="T56" fmla="*/ 172 w 182"/>
                <a:gd name="T57" fmla="*/ 38 h 352"/>
                <a:gd name="T58" fmla="*/ 182 w 182"/>
                <a:gd name="T59" fmla="*/ 34 h 352"/>
                <a:gd name="T60" fmla="*/ 168 w 182"/>
                <a:gd name="T61" fmla="*/ 50 h 352"/>
                <a:gd name="T62" fmla="*/ 164 w 182"/>
                <a:gd name="T63" fmla="*/ 60 h 352"/>
                <a:gd name="T64" fmla="*/ 156 w 182"/>
                <a:gd name="T65" fmla="*/ 74 h 352"/>
                <a:gd name="T66" fmla="*/ 138 w 182"/>
                <a:gd name="T67" fmla="*/ 90 h 352"/>
                <a:gd name="T68" fmla="*/ 122 w 182"/>
                <a:gd name="T69" fmla="*/ 110 h 352"/>
                <a:gd name="T70" fmla="*/ 112 w 182"/>
                <a:gd name="T71" fmla="*/ 124 h 352"/>
                <a:gd name="T72" fmla="*/ 92 w 182"/>
                <a:gd name="T73" fmla="*/ 186 h 352"/>
                <a:gd name="T74" fmla="*/ 84 w 182"/>
                <a:gd name="T75" fmla="*/ 218 h 352"/>
                <a:gd name="T76" fmla="*/ 74 w 182"/>
                <a:gd name="T77" fmla="*/ 268 h 352"/>
                <a:gd name="T78" fmla="*/ 56 w 182"/>
                <a:gd name="T79" fmla="*/ 308 h 352"/>
                <a:gd name="T80" fmla="*/ 42 w 182"/>
                <a:gd name="T81" fmla="*/ 326 h 352"/>
                <a:gd name="T82" fmla="*/ 18 w 182"/>
                <a:gd name="T83" fmla="*/ 344 h 352"/>
                <a:gd name="T84" fmla="*/ 14 w 182"/>
                <a:gd name="T85" fmla="*/ 350 h 352"/>
                <a:gd name="T86" fmla="*/ 8 w 182"/>
                <a:gd name="T87" fmla="*/ 352 h 352"/>
                <a:gd name="T88" fmla="*/ 8 w 182"/>
                <a:gd name="T89" fmla="*/ 352 h 3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82"/>
                <a:gd name="T136" fmla="*/ 0 h 352"/>
                <a:gd name="T137" fmla="*/ 182 w 182"/>
                <a:gd name="T138" fmla="*/ 352 h 3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82" h="352">
                  <a:moveTo>
                    <a:pt x="8" y="352"/>
                  </a:moveTo>
                  <a:lnTo>
                    <a:pt x="8" y="352"/>
                  </a:lnTo>
                  <a:lnTo>
                    <a:pt x="4" y="346"/>
                  </a:lnTo>
                  <a:lnTo>
                    <a:pt x="0" y="330"/>
                  </a:lnTo>
                  <a:lnTo>
                    <a:pt x="0" y="320"/>
                  </a:lnTo>
                  <a:lnTo>
                    <a:pt x="0" y="310"/>
                  </a:lnTo>
                  <a:lnTo>
                    <a:pt x="2" y="300"/>
                  </a:lnTo>
                  <a:lnTo>
                    <a:pt x="4" y="290"/>
                  </a:lnTo>
                  <a:lnTo>
                    <a:pt x="16" y="272"/>
                  </a:lnTo>
                  <a:lnTo>
                    <a:pt x="28" y="254"/>
                  </a:lnTo>
                  <a:lnTo>
                    <a:pt x="40" y="234"/>
                  </a:lnTo>
                  <a:lnTo>
                    <a:pt x="52" y="216"/>
                  </a:lnTo>
                  <a:lnTo>
                    <a:pt x="64" y="192"/>
                  </a:lnTo>
                  <a:lnTo>
                    <a:pt x="76" y="162"/>
                  </a:lnTo>
                  <a:lnTo>
                    <a:pt x="92" y="124"/>
                  </a:lnTo>
                  <a:lnTo>
                    <a:pt x="92" y="108"/>
                  </a:lnTo>
                  <a:lnTo>
                    <a:pt x="94" y="98"/>
                  </a:lnTo>
                  <a:lnTo>
                    <a:pt x="96" y="88"/>
                  </a:lnTo>
                  <a:lnTo>
                    <a:pt x="102" y="74"/>
                  </a:lnTo>
                  <a:lnTo>
                    <a:pt x="104" y="68"/>
                  </a:lnTo>
                  <a:lnTo>
                    <a:pt x="102" y="56"/>
                  </a:lnTo>
                  <a:lnTo>
                    <a:pt x="100" y="44"/>
                  </a:lnTo>
                  <a:lnTo>
                    <a:pt x="96" y="34"/>
                  </a:lnTo>
                  <a:lnTo>
                    <a:pt x="96" y="30"/>
                  </a:lnTo>
                  <a:lnTo>
                    <a:pt x="98" y="28"/>
                  </a:lnTo>
                  <a:lnTo>
                    <a:pt x="102" y="30"/>
                  </a:lnTo>
                  <a:lnTo>
                    <a:pt x="106" y="34"/>
                  </a:lnTo>
                  <a:lnTo>
                    <a:pt x="110" y="40"/>
                  </a:lnTo>
                  <a:lnTo>
                    <a:pt x="112" y="48"/>
                  </a:lnTo>
                  <a:lnTo>
                    <a:pt x="112" y="58"/>
                  </a:lnTo>
                  <a:lnTo>
                    <a:pt x="126" y="70"/>
                  </a:lnTo>
                  <a:lnTo>
                    <a:pt x="134" y="60"/>
                  </a:lnTo>
                  <a:lnTo>
                    <a:pt x="142" y="48"/>
                  </a:lnTo>
                  <a:lnTo>
                    <a:pt x="148" y="30"/>
                  </a:lnTo>
                  <a:lnTo>
                    <a:pt x="158" y="6"/>
                  </a:lnTo>
                  <a:lnTo>
                    <a:pt x="160" y="0"/>
                  </a:lnTo>
                  <a:lnTo>
                    <a:pt x="160" y="26"/>
                  </a:lnTo>
                  <a:lnTo>
                    <a:pt x="160" y="42"/>
                  </a:lnTo>
                  <a:lnTo>
                    <a:pt x="160" y="48"/>
                  </a:lnTo>
                  <a:lnTo>
                    <a:pt x="156" y="54"/>
                  </a:lnTo>
                  <a:lnTo>
                    <a:pt x="148" y="64"/>
                  </a:lnTo>
                  <a:lnTo>
                    <a:pt x="156" y="54"/>
                  </a:lnTo>
                  <a:lnTo>
                    <a:pt x="164" y="44"/>
                  </a:lnTo>
                  <a:lnTo>
                    <a:pt x="172" y="38"/>
                  </a:lnTo>
                  <a:lnTo>
                    <a:pt x="182" y="34"/>
                  </a:lnTo>
                  <a:lnTo>
                    <a:pt x="174" y="42"/>
                  </a:lnTo>
                  <a:lnTo>
                    <a:pt x="168" y="50"/>
                  </a:lnTo>
                  <a:lnTo>
                    <a:pt x="164" y="60"/>
                  </a:lnTo>
                  <a:lnTo>
                    <a:pt x="160" y="68"/>
                  </a:lnTo>
                  <a:lnTo>
                    <a:pt x="156" y="74"/>
                  </a:lnTo>
                  <a:lnTo>
                    <a:pt x="148" y="80"/>
                  </a:lnTo>
                  <a:lnTo>
                    <a:pt x="138" y="90"/>
                  </a:lnTo>
                  <a:lnTo>
                    <a:pt x="122" y="110"/>
                  </a:lnTo>
                  <a:lnTo>
                    <a:pt x="112" y="124"/>
                  </a:lnTo>
                  <a:lnTo>
                    <a:pt x="100" y="158"/>
                  </a:lnTo>
                  <a:lnTo>
                    <a:pt x="92" y="186"/>
                  </a:lnTo>
                  <a:lnTo>
                    <a:pt x="84" y="218"/>
                  </a:lnTo>
                  <a:lnTo>
                    <a:pt x="80" y="246"/>
                  </a:lnTo>
                  <a:lnTo>
                    <a:pt x="74" y="268"/>
                  </a:lnTo>
                  <a:lnTo>
                    <a:pt x="68" y="288"/>
                  </a:lnTo>
                  <a:lnTo>
                    <a:pt x="56" y="308"/>
                  </a:lnTo>
                  <a:lnTo>
                    <a:pt x="42" y="326"/>
                  </a:lnTo>
                  <a:lnTo>
                    <a:pt x="28" y="336"/>
                  </a:lnTo>
                  <a:lnTo>
                    <a:pt x="18" y="344"/>
                  </a:lnTo>
                  <a:lnTo>
                    <a:pt x="14" y="350"/>
                  </a:lnTo>
                  <a:lnTo>
                    <a:pt x="10" y="352"/>
                  </a:lnTo>
                  <a:lnTo>
                    <a:pt x="8" y="352"/>
                  </a:lnTo>
                  <a:close/>
                </a:path>
              </a:pathLst>
            </a:custGeom>
            <a:solidFill>
              <a:srgbClr val="DA8A5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5" name="Freeform 108"/>
            <p:cNvSpPr>
              <a:spLocks/>
            </p:cNvSpPr>
            <p:nvPr/>
          </p:nvSpPr>
          <p:spPr bwMode="auto">
            <a:xfrm flipH="1">
              <a:off x="3357" y="3314"/>
              <a:ext cx="38" cy="46"/>
            </a:xfrm>
            <a:custGeom>
              <a:avLst/>
              <a:gdLst>
                <a:gd name="T0" fmla="*/ 0 w 44"/>
                <a:gd name="T1" fmla="*/ 46 h 46"/>
                <a:gd name="T2" fmla="*/ 0 w 44"/>
                <a:gd name="T3" fmla="*/ 46 h 46"/>
                <a:gd name="T4" fmla="*/ 4 w 44"/>
                <a:gd name="T5" fmla="*/ 36 h 46"/>
                <a:gd name="T6" fmla="*/ 10 w 44"/>
                <a:gd name="T7" fmla="*/ 26 h 46"/>
                <a:gd name="T8" fmla="*/ 20 w 44"/>
                <a:gd name="T9" fmla="*/ 18 h 46"/>
                <a:gd name="T10" fmla="*/ 20 w 44"/>
                <a:gd name="T11" fmla="*/ 18 h 46"/>
                <a:gd name="T12" fmla="*/ 36 w 44"/>
                <a:gd name="T13" fmla="*/ 6 h 46"/>
                <a:gd name="T14" fmla="*/ 44 w 44"/>
                <a:gd name="T15" fmla="*/ 0 h 46"/>
                <a:gd name="T16" fmla="*/ 44 w 44"/>
                <a:gd name="T17" fmla="*/ 0 h 46"/>
                <a:gd name="T18" fmla="*/ 34 w 44"/>
                <a:gd name="T19" fmla="*/ 4 h 46"/>
                <a:gd name="T20" fmla="*/ 24 w 44"/>
                <a:gd name="T21" fmla="*/ 12 h 46"/>
                <a:gd name="T22" fmla="*/ 12 w 44"/>
                <a:gd name="T23" fmla="*/ 20 h 46"/>
                <a:gd name="T24" fmla="*/ 4 w 44"/>
                <a:gd name="T25" fmla="*/ 32 h 46"/>
                <a:gd name="T26" fmla="*/ 4 w 44"/>
                <a:gd name="T27" fmla="*/ 32 h 46"/>
                <a:gd name="T28" fmla="*/ 0 w 44"/>
                <a:gd name="T29" fmla="*/ 38 h 46"/>
                <a:gd name="T30" fmla="*/ 0 w 44"/>
                <a:gd name="T31" fmla="*/ 46 h 46"/>
                <a:gd name="T32" fmla="*/ 0 w 44"/>
                <a:gd name="T33" fmla="*/ 46 h 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4"/>
                <a:gd name="T52" fmla="*/ 0 h 46"/>
                <a:gd name="T53" fmla="*/ 44 w 44"/>
                <a:gd name="T54" fmla="*/ 46 h 4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4" h="46">
                  <a:moveTo>
                    <a:pt x="0" y="46"/>
                  </a:moveTo>
                  <a:lnTo>
                    <a:pt x="0" y="46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20" y="18"/>
                  </a:lnTo>
                  <a:lnTo>
                    <a:pt x="36" y="6"/>
                  </a:lnTo>
                  <a:lnTo>
                    <a:pt x="44" y="0"/>
                  </a:lnTo>
                  <a:lnTo>
                    <a:pt x="34" y="4"/>
                  </a:lnTo>
                  <a:lnTo>
                    <a:pt x="24" y="12"/>
                  </a:lnTo>
                  <a:lnTo>
                    <a:pt x="12" y="20"/>
                  </a:lnTo>
                  <a:lnTo>
                    <a:pt x="4" y="32"/>
                  </a:lnTo>
                  <a:lnTo>
                    <a:pt x="0" y="38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9C614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6" name="Freeform 109"/>
            <p:cNvSpPr>
              <a:spLocks/>
            </p:cNvSpPr>
            <p:nvPr/>
          </p:nvSpPr>
          <p:spPr bwMode="auto">
            <a:xfrm flipH="1">
              <a:off x="3432" y="3594"/>
              <a:ext cx="247" cy="426"/>
            </a:xfrm>
            <a:custGeom>
              <a:avLst/>
              <a:gdLst>
                <a:gd name="T0" fmla="*/ 58 w 292"/>
                <a:gd name="T1" fmla="*/ 0 h 426"/>
                <a:gd name="T2" fmla="*/ 58 w 292"/>
                <a:gd name="T3" fmla="*/ 0 h 426"/>
                <a:gd name="T4" fmla="*/ 52 w 292"/>
                <a:gd name="T5" fmla="*/ 12 h 426"/>
                <a:gd name="T6" fmla="*/ 34 w 292"/>
                <a:gd name="T7" fmla="*/ 44 h 426"/>
                <a:gd name="T8" fmla="*/ 24 w 292"/>
                <a:gd name="T9" fmla="*/ 66 h 426"/>
                <a:gd name="T10" fmla="*/ 14 w 292"/>
                <a:gd name="T11" fmla="*/ 90 h 426"/>
                <a:gd name="T12" fmla="*/ 6 w 292"/>
                <a:gd name="T13" fmla="*/ 114 h 426"/>
                <a:gd name="T14" fmla="*/ 2 w 292"/>
                <a:gd name="T15" fmla="*/ 140 h 426"/>
                <a:gd name="T16" fmla="*/ 2 w 292"/>
                <a:gd name="T17" fmla="*/ 140 h 426"/>
                <a:gd name="T18" fmla="*/ 0 w 292"/>
                <a:gd name="T19" fmla="*/ 162 h 426"/>
                <a:gd name="T20" fmla="*/ 2 w 292"/>
                <a:gd name="T21" fmla="*/ 190 h 426"/>
                <a:gd name="T22" fmla="*/ 10 w 292"/>
                <a:gd name="T23" fmla="*/ 264 h 426"/>
                <a:gd name="T24" fmla="*/ 22 w 292"/>
                <a:gd name="T25" fmla="*/ 346 h 426"/>
                <a:gd name="T26" fmla="*/ 36 w 292"/>
                <a:gd name="T27" fmla="*/ 426 h 426"/>
                <a:gd name="T28" fmla="*/ 292 w 292"/>
                <a:gd name="T29" fmla="*/ 426 h 426"/>
                <a:gd name="T30" fmla="*/ 244 w 292"/>
                <a:gd name="T31" fmla="*/ 174 h 426"/>
                <a:gd name="T32" fmla="*/ 244 w 292"/>
                <a:gd name="T33" fmla="*/ 174 h 426"/>
                <a:gd name="T34" fmla="*/ 226 w 292"/>
                <a:gd name="T35" fmla="*/ 102 h 426"/>
                <a:gd name="T36" fmla="*/ 214 w 292"/>
                <a:gd name="T37" fmla="*/ 50 h 426"/>
                <a:gd name="T38" fmla="*/ 206 w 292"/>
                <a:gd name="T39" fmla="*/ 8 h 426"/>
                <a:gd name="T40" fmla="*/ 58 w 292"/>
                <a:gd name="T41" fmla="*/ 0 h 4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92"/>
                <a:gd name="T64" fmla="*/ 0 h 426"/>
                <a:gd name="T65" fmla="*/ 292 w 292"/>
                <a:gd name="T66" fmla="*/ 426 h 42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92" h="426">
                  <a:moveTo>
                    <a:pt x="58" y="0"/>
                  </a:moveTo>
                  <a:lnTo>
                    <a:pt x="58" y="0"/>
                  </a:lnTo>
                  <a:lnTo>
                    <a:pt x="52" y="12"/>
                  </a:lnTo>
                  <a:lnTo>
                    <a:pt x="34" y="44"/>
                  </a:lnTo>
                  <a:lnTo>
                    <a:pt x="24" y="66"/>
                  </a:lnTo>
                  <a:lnTo>
                    <a:pt x="14" y="90"/>
                  </a:lnTo>
                  <a:lnTo>
                    <a:pt x="6" y="114"/>
                  </a:lnTo>
                  <a:lnTo>
                    <a:pt x="2" y="140"/>
                  </a:lnTo>
                  <a:lnTo>
                    <a:pt x="0" y="162"/>
                  </a:lnTo>
                  <a:lnTo>
                    <a:pt x="2" y="190"/>
                  </a:lnTo>
                  <a:lnTo>
                    <a:pt x="10" y="264"/>
                  </a:lnTo>
                  <a:lnTo>
                    <a:pt x="22" y="346"/>
                  </a:lnTo>
                  <a:lnTo>
                    <a:pt x="36" y="426"/>
                  </a:lnTo>
                  <a:lnTo>
                    <a:pt x="292" y="426"/>
                  </a:lnTo>
                  <a:lnTo>
                    <a:pt x="244" y="174"/>
                  </a:lnTo>
                  <a:lnTo>
                    <a:pt x="226" y="102"/>
                  </a:lnTo>
                  <a:lnTo>
                    <a:pt x="214" y="50"/>
                  </a:lnTo>
                  <a:lnTo>
                    <a:pt x="206" y="8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6209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7" name="Freeform 110"/>
            <p:cNvSpPr>
              <a:spLocks/>
            </p:cNvSpPr>
            <p:nvPr/>
          </p:nvSpPr>
          <p:spPr bwMode="auto">
            <a:xfrm flipH="1">
              <a:off x="3445" y="3230"/>
              <a:ext cx="97" cy="306"/>
            </a:xfrm>
            <a:custGeom>
              <a:avLst/>
              <a:gdLst>
                <a:gd name="T0" fmla="*/ 10 w 114"/>
                <a:gd name="T1" fmla="*/ 2 h 306"/>
                <a:gd name="T2" fmla="*/ 10 w 114"/>
                <a:gd name="T3" fmla="*/ 2 h 306"/>
                <a:gd name="T4" fmla="*/ 20 w 114"/>
                <a:gd name="T5" fmla="*/ 8 h 306"/>
                <a:gd name="T6" fmla="*/ 32 w 114"/>
                <a:gd name="T7" fmla="*/ 12 h 306"/>
                <a:gd name="T8" fmla="*/ 58 w 114"/>
                <a:gd name="T9" fmla="*/ 20 h 306"/>
                <a:gd name="T10" fmla="*/ 70 w 114"/>
                <a:gd name="T11" fmla="*/ 26 h 306"/>
                <a:gd name="T12" fmla="*/ 78 w 114"/>
                <a:gd name="T13" fmla="*/ 32 h 306"/>
                <a:gd name="T14" fmla="*/ 80 w 114"/>
                <a:gd name="T15" fmla="*/ 36 h 306"/>
                <a:gd name="T16" fmla="*/ 82 w 114"/>
                <a:gd name="T17" fmla="*/ 40 h 306"/>
                <a:gd name="T18" fmla="*/ 82 w 114"/>
                <a:gd name="T19" fmla="*/ 46 h 306"/>
                <a:gd name="T20" fmla="*/ 82 w 114"/>
                <a:gd name="T21" fmla="*/ 52 h 306"/>
                <a:gd name="T22" fmla="*/ 82 w 114"/>
                <a:gd name="T23" fmla="*/ 52 h 306"/>
                <a:gd name="T24" fmla="*/ 80 w 114"/>
                <a:gd name="T25" fmla="*/ 66 h 306"/>
                <a:gd name="T26" fmla="*/ 80 w 114"/>
                <a:gd name="T27" fmla="*/ 82 h 306"/>
                <a:gd name="T28" fmla="*/ 84 w 114"/>
                <a:gd name="T29" fmla="*/ 116 h 306"/>
                <a:gd name="T30" fmla="*/ 98 w 114"/>
                <a:gd name="T31" fmla="*/ 194 h 306"/>
                <a:gd name="T32" fmla="*/ 98 w 114"/>
                <a:gd name="T33" fmla="*/ 194 h 306"/>
                <a:gd name="T34" fmla="*/ 102 w 114"/>
                <a:gd name="T35" fmla="*/ 214 h 306"/>
                <a:gd name="T36" fmla="*/ 106 w 114"/>
                <a:gd name="T37" fmla="*/ 226 h 306"/>
                <a:gd name="T38" fmla="*/ 110 w 114"/>
                <a:gd name="T39" fmla="*/ 232 h 306"/>
                <a:gd name="T40" fmla="*/ 112 w 114"/>
                <a:gd name="T41" fmla="*/ 236 h 306"/>
                <a:gd name="T42" fmla="*/ 114 w 114"/>
                <a:gd name="T43" fmla="*/ 238 h 306"/>
                <a:gd name="T44" fmla="*/ 114 w 114"/>
                <a:gd name="T45" fmla="*/ 242 h 306"/>
                <a:gd name="T46" fmla="*/ 112 w 114"/>
                <a:gd name="T47" fmla="*/ 258 h 306"/>
                <a:gd name="T48" fmla="*/ 78 w 114"/>
                <a:gd name="T49" fmla="*/ 302 h 306"/>
                <a:gd name="T50" fmla="*/ 78 w 114"/>
                <a:gd name="T51" fmla="*/ 302 h 306"/>
                <a:gd name="T52" fmla="*/ 78 w 114"/>
                <a:gd name="T53" fmla="*/ 304 h 306"/>
                <a:gd name="T54" fmla="*/ 76 w 114"/>
                <a:gd name="T55" fmla="*/ 306 h 306"/>
                <a:gd name="T56" fmla="*/ 76 w 114"/>
                <a:gd name="T57" fmla="*/ 306 h 306"/>
                <a:gd name="T58" fmla="*/ 72 w 114"/>
                <a:gd name="T59" fmla="*/ 300 h 306"/>
                <a:gd name="T60" fmla="*/ 66 w 114"/>
                <a:gd name="T61" fmla="*/ 280 h 306"/>
                <a:gd name="T62" fmla="*/ 66 w 114"/>
                <a:gd name="T63" fmla="*/ 280 h 306"/>
                <a:gd name="T64" fmla="*/ 60 w 114"/>
                <a:gd name="T65" fmla="*/ 250 h 306"/>
                <a:gd name="T66" fmla="*/ 58 w 114"/>
                <a:gd name="T67" fmla="*/ 222 h 306"/>
                <a:gd name="T68" fmla="*/ 54 w 114"/>
                <a:gd name="T69" fmla="*/ 194 h 306"/>
                <a:gd name="T70" fmla="*/ 50 w 114"/>
                <a:gd name="T71" fmla="*/ 170 h 306"/>
                <a:gd name="T72" fmla="*/ 50 w 114"/>
                <a:gd name="T73" fmla="*/ 170 h 306"/>
                <a:gd name="T74" fmla="*/ 26 w 114"/>
                <a:gd name="T75" fmla="*/ 82 h 306"/>
                <a:gd name="T76" fmla="*/ 26 w 114"/>
                <a:gd name="T77" fmla="*/ 82 h 306"/>
                <a:gd name="T78" fmla="*/ 20 w 114"/>
                <a:gd name="T79" fmla="*/ 68 h 306"/>
                <a:gd name="T80" fmla="*/ 8 w 114"/>
                <a:gd name="T81" fmla="*/ 36 h 306"/>
                <a:gd name="T82" fmla="*/ 4 w 114"/>
                <a:gd name="T83" fmla="*/ 20 h 306"/>
                <a:gd name="T84" fmla="*/ 0 w 114"/>
                <a:gd name="T85" fmla="*/ 8 h 306"/>
                <a:gd name="T86" fmla="*/ 2 w 114"/>
                <a:gd name="T87" fmla="*/ 4 h 306"/>
                <a:gd name="T88" fmla="*/ 2 w 114"/>
                <a:gd name="T89" fmla="*/ 2 h 306"/>
                <a:gd name="T90" fmla="*/ 6 w 114"/>
                <a:gd name="T91" fmla="*/ 0 h 306"/>
                <a:gd name="T92" fmla="*/ 10 w 114"/>
                <a:gd name="T93" fmla="*/ 2 h 306"/>
                <a:gd name="T94" fmla="*/ 10 w 114"/>
                <a:gd name="T95" fmla="*/ 2 h 30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14"/>
                <a:gd name="T145" fmla="*/ 0 h 306"/>
                <a:gd name="T146" fmla="*/ 114 w 114"/>
                <a:gd name="T147" fmla="*/ 306 h 30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14" h="306">
                  <a:moveTo>
                    <a:pt x="10" y="2"/>
                  </a:moveTo>
                  <a:lnTo>
                    <a:pt x="10" y="2"/>
                  </a:lnTo>
                  <a:lnTo>
                    <a:pt x="20" y="8"/>
                  </a:lnTo>
                  <a:lnTo>
                    <a:pt x="32" y="12"/>
                  </a:lnTo>
                  <a:lnTo>
                    <a:pt x="58" y="20"/>
                  </a:lnTo>
                  <a:lnTo>
                    <a:pt x="70" y="26"/>
                  </a:lnTo>
                  <a:lnTo>
                    <a:pt x="78" y="32"/>
                  </a:lnTo>
                  <a:lnTo>
                    <a:pt x="80" y="36"/>
                  </a:lnTo>
                  <a:lnTo>
                    <a:pt x="82" y="40"/>
                  </a:lnTo>
                  <a:lnTo>
                    <a:pt x="82" y="46"/>
                  </a:lnTo>
                  <a:lnTo>
                    <a:pt x="82" y="52"/>
                  </a:lnTo>
                  <a:lnTo>
                    <a:pt x="80" y="66"/>
                  </a:lnTo>
                  <a:lnTo>
                    <a:pt x="80" y="82"/>
                  </a:lnTo>
                  <a:lnTo>
                    <a:pt x="84" y="116"/>
                  </a:lnTo>
                  <a:lnTo>
                    <a:pt x="98" y="194"/>
                  </a:lnTo>
                  <a:lnTo>
                    <a:pt x="102" y="214"/>
                  </a:lnTo>
                  <a:lnTo>
                    <a:pt x="106" y="226"/>
                  </a:lnTo>
                  <a:lnTo>
                    <a:pt x="110" y="232"/>
                  </a:lnTo>
                  <a:lnTo>
                    <a:pt x="112" y="236"/>
                  </a:lnTo>
                  <a:lnTo>
                    <a:pt x="114" y="238"/>
                  </a:lnTo>
                  <a:lnTo>
                    <a:pt x="114" y="242"/>
                  </a:lnTo>
                  <a:lnTo>
                    <a:pt x="112" y="258"/>
                  </a:lnTo>
                  <a:lnTo>
                    <a:pt x="78" y="302"/>
                  </a:lnTo>
                  <a:lnTo>
                    <a:pt x="78" y="304"/>
                  </a:lnTo>
                  <a:lnTo>
                    <a:pt x="76" y="306"/>
                  </a:lnTo>
                  <a:lnTo>
                    <a:pt x="72" y="300"/>
                  </a:lnTo>
                  <a:lnTo>
                    <a:pt x="66" y="280"/>
                  </a:lnTo>
                  <a:lnTo>
                    <a:pt x="60" y="250"/>
                  </a:lnTo>
                  <a:lnTo>
                    <a:pt x="58" y="222"/>
                  </a:lnTo>
                  <a:lnTo>
                    <a:pt x="54" y="194"/>
                  </a:lnTo>
                  <a:lnTo>
                    <a:pt x="50" y="170"/>
                  </a:lnTo>
                  <a:lnTo>
                    <a:pt x="26" y="82"/>
                  </a:lnTo>
                  <a:lnTo>
                    <a:pt x="20" y="68"/>
                  </a:lnTo>
                  <a:lnTo>
                    <a:pt x="8" y="36"/>
                  </a:lnTo>
                  <a:lnTo>
                    <a:pt x="4" y="20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DB87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8" name="Freeform 111"/>
            <p:cNvSpPr>
              <a:spLocks/>
            </p:cNvSpPr>
            <p:nvPr/>
          </p:nvSpPr>
          <p:spPr bwMode="auto">
            <a:xfrm flipH="1">
              <a:off x="3483" y="3214"/>
              <a:ext cx="215" cy="442"/>
            </a:xfrm>
            <a:custGeom>
              <a:avLst/>
              <a:gdLst>
                <a:gd name="T0" fmla="*/ 238 w 254"/>
                <a:gd name="T1" fmla="*/ 34 h 442"/>
                <a:gd name="T2" fmla="*/ 246 w 254"/>
                <a:gd name="T3" fmla="*/ 42 h 442"/>
                <a:gd name="T4" fmla="*/ 252 w 254"/>
                <a:gd name="T5" fmla="*/ 54 h 442"/>
                <a:gd name="T6" fmla="*/ 250 w 254"/>
                <a:gd name="T7" fmla="*/ 94 h 442"/>
                <a:gd name="T8" fmla="*/ 242 w 254"/>
                <a:gd name="T9" fmla="*/ 130 h 442"/>
                <a:gd name="T10" fmla="*/ 240 w 254"/>
                <a:gd name="T11" fmla="*/ 154 h 442"/>
                <a:gd name="T12" fmla="*/ 242 w 254"/>
                <a:gd name="T13" fmla="*/ 160 h 442"/>
                <a:gd name="T14" fmla="*/ 246 w 254"/>
                <a:gd name="T15" fmla="*/ 178 h 442"/>
                <a:gd name="T16" fmla="*/ 242 w 254"/>
                <a:gd name="T17" fmla="*/ 190 h 442"/>
                <a:gd name="T18" fmla="*/ 232 w 254"/>
                <a:gd name="T19" fmla="*/ 198 h 442"/>
                <a:gd name="T20" fmla="*/ 224 w 254"/>
                <a:gd name="T21" fmla="*/ 202 h 442"/>
                <a:gd name="T22" fmla="*/ 220 w 254"/>
                <a:gd name="T23" fmla="*/ 282 h 442"/>
                <a:gd name="T24" fmla="*/ 220 w 254"/>
                <a:gd name="T25" fmla="*/ 318 h 442"/>
                <a:gd name="T26" fmla="*/ 232 w 254"/>
                <a:gd name="T27" fmla="*/ 388 h 442"/>
                <a:gd name="T28" fmla="*/ 242 w 254"/>
                <a:gd name="T29" fmla="*/ 428 h 442"/>
                <a:gd name="T30" fmla="*/ 206 w 254"/>
                <a:gd name="T31" fmla="*/ 438 h 442"/>
                <a:gd name="T32" fmla="*/ 154 w 254"/>
                <a:gd name="T33" fmla="*/ 442 h 442"/>
                <a:gd name="T34" fmla="*/ 122 w 254"/>
                <a:gd name="T35" fmla="*/ 438 h 442"/>
                <a:gd name="T36" fmla="*/ 90 w 254"/>
                <a:gd name="T37" fmla="*/ 430 h 442"/>
                <a:gd name="T38" fmla="*/ 58 w 254"/>
                <a:gd name="T39" fmla="*/ 412 h 442"/>
                <a:gd name="T40" fmla="*/ 74 w 254"/>
                <a:gd name="T41" fmla="*/ 378 h 442"/>
                <a:gd name="T42" fmla="*/ 92 w 254"/>
                <a:gd name="T43" fmla="*/ 334 h 442"/>
                <a:gd name="T44" fmla="*/ 94 w 254"/>
                <a:gd name="T45" fmla="*/ 320 h 442"/>
                <a:gd name="T46" fmla="*/ 92 w 254"/>
                <a:gd name="T47" fmla="*/ 276 h 442"/>
                <a:gd name="T48" fmla="*/ 82 w 254"/>
                <a:gd name="T49" fmla="*/ 234 h 442"/>
                <a:gd name="T50" fmla="*/ 64 w 254"/>
                <a:gd name="T51" fmla="*/ 188 h 442"/>
                <a:gd name="T52" fmla="*/ 38 w 254"/>
                <a:gd name="T53" fmla="*/ 150 h 442"/>
                <a:gd name="T54" fmla="*/ 10 w 254"/>
                <a:gd name="T55" fmla="*/ 98 h 442"/>
                <a:gd name="T56" fmla="*/ 4 w 254"/>
                <a:gd name="T57" fmla="*/ 84 h 442"/>
                <a:gd name="T58" fmla="*/ 0 w 254"/>
                <a:gd name="T59" fmla="*/ 64 h 442"/>
                <a:gd name="T60" fmla="*/ 2 w 254"/>
                <a:gd name="T61" fmla="*/ 50 h 442"/>
                <a:gd name="T62" fmla="*/ 10 w 254"/>
                <a:gd name="T63" fmla="*/ 40 h 442"/>
                <a:gd name="T64" fmla="*/ 18 w 254"/>
                <a:gd name="T65" fmla="*/ 36 h 442"/>
                <a:gd name="T66" fmla="*/ 68 w 254"/>
                <a:gd name="T67" fmla="*/ 24 h 442"/>
                <a:gd name="T68" fmla="*/ 86 w 254"/>
                <a:gd name="T69" fmla="*/ 14 h 442"/>
                <a:gd name="T70" fmla="*/ 90 w 254"/>
                <a:gd name="T71" fmla="*/ 24 h 442"/>
                <a:gd name="T72" fmla="*/ 110 w 254"/>
                <a:gd name="T73" fmla="*/ 60 h 442"/>
                <a:gd name="T74" fmla="*/ 136 w 254"/>
                <a:gd name="T75" fmla="*/ 98 h 442"/>
                <a:gd name="T76" fmla="*/ 154 w 254"/>
                <a:gd name="T77" fmla="*/ 116 h 442"/>
                <a:gd name="T78" fmla="*/ 168 w 254"/>
                <a:gd name="T79" fmla="*/ 80 h 442"/>
                <a:gd name="T80" fmla="*/ 174 w 254"/>
                <a:gd name="T81" fmla="*/ 42 h 442"/>
                <a:gd name="T82" fmla="*/ 170 w 254"/>
                <a:gd name="T83" fmla="*/ 0 h 442"/>
                <a:gd name="T84" fmla="*/ 176 w 254"/>
                <a:gd name="T85" fmla="*/ 4 h 442"/>
                <a:gd name="T86" fmla="*/ 194 w 254"/>
                <a:gd name="T87" fmla="*/ 18 h 442"/>
                <a:gd name="T88" fmla="*/ 238 w 254"/>
                <a:gd name="T89" fmla="*/ 34 h 44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54"/>
                <a:gd name="T136" fmla="*/ 0 h 442"/>
                <a:gd name="T137" fmla="*/ 254 w 254"/>
                <a:gd name="T138" fmla="*/ 442 h 44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54" h="442">
                  <a:moveTo>
                    <a:pt x="238" y="34"/>
                  </a:moveTo>
                  <a:lnTo>
                    <a:pt x="238" y="34"/>
                  </a:lnTo>
                  <a:lnTo>
                    <a:pt x="242" y="38"/>
                  </a:lnTo>
                  <a:lnTo>
                    <a:pt x="246" y="42"/>
                  </a:lnTo>
                  <a:lnTo>
                    <a:pt x="250" y="48"/>
                  </a:lnTo>
                  <a:lnTo>
                    <a:pt x="252" y="54"/>
                  </a:lnTo>
                  <a:lnTo>
                    <a:pt x="254" y="72"/>
                  </a:lnTo>
                  <a:lnTo>
                    <a:pt x="250" y="94"/>
                  </a:lnTo>
                  <a:lnTo>
                    <a:pt x="242" y="130"/>
                  </a:lnTo>
                  <a:lnTo>
                    <a:pt x="240" y="146"/>
                  </a:lnTo>
                  <a:lnTo>
                    <a:pt x="240" y="154"/>
                  </a:lnTo>
                  <a:lnTo>
                    <a:pt x="242" y="160"/>
                  </a:lnTo>
                  <a:lnTo>
                    <a:pt x="246" y="172"/>
                  </a:lnTo>
                  <a:lnTo>
                    <a:pt x="246" y="178"/>
                  </a:lnTo>
                  <a:lnTo>
                    <a:pt x="244" y="184"/>
                  </a:lnTo>
                  <a:lnTo>
                    <a:pt x="242" y="190"/>
                  </a:lnTo>
                  <a:lnTo>
                    <a:pt x="238" y="194"/>
                  </a:lnTo>
                  <a:lnTo>
                    <a:pt x="232" y="198"/>
                  </a:lnTo>
                  <a:lnTo>
                    <a:pt x="224" y="202"/>
                  </a:lnTo>
                  <a:lnTo>
                    <a:pt x="220" y="244"/>
                  </a:lnTo>
                  <a:lnTo>
                    <a:pt x="220" y="282"/>
                  </a:lnTo>
                  <a:lnTo>
                    <a:pt x="220" y="318"/>
                  </a:lnTo>
                  <a:lnTo>
                    <a:pt x="226" y="352"/>
                  </a:lnTo>
                  <a:lnTo>
                    <a:pt x="232" y="388"/>
                  </a:lnTo>
                  <a:lnTo>
                    <a:pt x="242" y="428"/>
                  </a:lnTo>
                  <a:lnTo>
                    <a:pt x="226" y="434"/>
                  </a:lnTo>
                  <a:lnTo>
                    <a:pt x="206" y="438"/>
                  </a:lnTo>
                  <a:lnTo>
                    <a:pt x="182" y="442"/>
                  </a:lnTo>
                  <a:lnTo>
                    <a:pt x="154" y="442"/>
                  </a:lnTo>
                  <a:lnTo>
                    <a:pt x="138" y="442"/>
                  </a:lnTo>
                  <a:lnTo>
                    <a:pt x="122" y="438"/>
                  </a:lnTo>
                  <a:lnTo>
                    <a:pt x="106" y="434"/>
                  </a:lnTo>
                  <a:lnTo>
                    <a:pt x="90" y="430"/>
                  </a:lnTo>
                  <a:lnTo>
                    <a:pt x="74" y="422"/>
                  </a:lnTo>
                  <a:lnTo>
                    <a:pt x="58" y="412"/>
                  </a:lnTo>
                  <a:lnTo>
                    <a:pt x="74" y="378"/>
                  </a:lnTo>
                  <a:lnTo>
                    <a:pt x="86" y="348"/>
                  </a:lnTo>
                  <a:lnTo>
                    <a:pt x="92" y="334"/>
                  </a:lnTo>
                  <a:lnTo>
                    <a:pt x="94" y="320"/>
                  </a:lnTo>
                  <a:lnTo>
                    <a:pt x="94" y="298"/>
                  </a:lnTo>
                  <a:lnTo>
                    <a:pt x="92" y="276"/>
                  </a:lnTo>
                  <a:lnTo>
                    <a:pt x="88" y="254"/>
                  </a:lnTo>
                  <a:lnTo>
                    <a:pt x="82" y="234"/>
                  </a:lnTo>
                  <a:lnTo>
                    <a:pt x="70" y="202"/>
                  </a:lnTo>
                  <a:lnTo>
                    <a:pt x="64" y="188"/>
                  </a:lnTo>
                  <a:lnTo>
                    <a:pt x="38" y="150"/>
                  </a:lnTo>
                  <a:lnTo>
                    <a:pt x="18" y="114"/>
                  </a:lnTo>
                  <a:lnTo>
                    <a:pt x="10" y="98"/>
                  </a:lnTo>
                  <a:lnTo>
                    <a:pt x="4" y="84"/>
                  </a:lnTo>
                  <a:lnTo>
                    <a:pt x="2" y="74"/>
                  </a:lnTo>
                  <a:lnTo>
                    <a:pt x="0" y="64"/>
                  </a:lnTo>
                  <a:lnTo>
                    <a:pt x="2" y="56"/>
                  </a:lnTo>
                  <a:lnTo>
                    <a:pt x="2" y="50"/>
                  </a:lnTo>
                  <a:lnTo>
                    <a:pt x="6" y="44"/>
                  </a:lnTo>
                  <a:lnTo>
                    <a:pt x="10" y="40"/>
                  </a:lnTo>
                  <a:lnTo>
                    <a:pt x="18" y="36"/>
                  </a:lnTo>
                  <a:lnTo>
                    <a:pt x="48" y="30"/>
                  </a:lnTo>
                  <a:lnTo>
                    <a:pt x="68" y="24"/>
                  </a:lnTo>
                  <a:lnTo>
                    <a:pt x="78" y="20"/>
                  </a:lnTo>
                  <a:lnTo>
                    <a:pt x="86" y="14"/>
                  </a:lnTo>
                  <a:lnTo>
                    <a:pt x="90" y="24"/>
                  </a:lnTo>
                  <a:lnTo>
                    <a:pt x="100" y="46"/>
                  </a:lnTo>
                  <a:lnTo>
                    <a:pt x="110" y="60"/>
                  </a:lnTo>
                  <a:lnTo>
                    <a:pt x="122" y="78"/>
                  </a:lnTo>
                  <a:lnTo>
                    <a:pt x="136" y="98"/>
                  </a:lnTo>
                  <a:lnTo>
                    <a:pt x="154" y="116"/>
                  </a:lnTo>
                  <a:lnTo>
                    <a:pt x="158" y="106"/>
                  </a:lnTo>
                  <a:lnTo>
                    <a:pt x="168" y="80"/>
                  </a:lnTo>
                  <a:lnTo>
                    <a:pt x="172" y="62"/>
                  </a:lnTo>
                  <a:lnTo>
                    <a:pt x="174" y="42"/>
                  </a:lnTo>
                  <a:lnTo>
                    <a:pt x="174" y="22"/>
                  </a:lnTo>
                  <a:lnTo>
                    <a:pt x="170" y="0"/>
                  </a:lnTo>
                  <a:lnTo>
                    <a:pt x="176" y="4"/>
                  </a:lnTo>
                  <a:lnTo>
                    <a:pt x="194" y="18"/>
                  </a:lnTo>
                  <a:lnTo>
                    <a:pt x="224" y="30"/>
                  </a:lnTo>
                  <a:lnTo>
                    <a:pt x="238" y="34"/>
                  </a:lnTo>
                  <a:close/>
                </a:path>
              </a:pathLst>
            </a:custGeom>
            <a:solidFill>
              <a:srgbClr val="DC9EC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69" name="Freeform 112"/>
            <p:cNvSpPr>
              <a:spLocks/>
            </p:cNvSpPr>
            <p:nvPr/>
          </p:nvSpPr>
          <p:spPr bwMode="auto">
            <a:xfrm flipH="1">
              <a:off x="3354" y="3268"/>
              <a:ext cx="222" cy="308"/>
            </a:xfrm>
            <a:custGeom>
              <a:avLst/>
              <a:gdLst>
                <a:gd name="T0" fmla="*/ 0 w 262"/>
                <a:gd name="T1" fmla="*/ 302 h 308"/>
                <a:gd name="T2" fmla="*/ 256 w 262"/>
                <a:gd name="T3" fmla="*/ 4 h 308"/>
                <a:gd name="T4" fmla="*/ 262 w 262"/>
                <a:gd name="T5" fmla="*/ 0 h 308"/>
                <a:gd name="T6" fmla="*/ 12 w 262"/>
                <a:gd name="T7" fmla="*/ 308 h 308"/>
                <a:gd name="T8" fmla="*/ 0 w 262"/>
                <a:gd name="T9" fmla="*/ 302 h 3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2"/>
                <a:gd name="T16" fmla="*/ 0 h 308"/>
                <a:gd name="T17" fmla="*/ 262 w 262"/>
                <a:gd name="T18" fmla="*/ 308 h 3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2" h="308">
                  <a:moveTo>
                    <a:pt x="0" y="302"/>
                  </a:moveTo>
                  <a:lnTo>
                    <a:pt x="256" y="4"/>
                  </a:lnTo>
                  <a:lnTo>
                    <a:pt x="262" y="0"/>
                  </a:lnTo>
                  <a:lnTo>
                    <a:pt x="12" y="308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70" name="Freeform 113"/>
            <p:cNvSpPr>
              <a:spLocks/>
            </p:cNvSpPr>
            <p:nvPr/>
          </p:nvSpPr>
          <p:spPr bwMode="auto">
            <a:xfrm flipH="1">
              <a:off x="3530" y="3524"/>
              <a:ext cx="265" cy="78"/>
            </a:xfrm>
            <a:custGeom>
              <a:avLst/>
              <a:gdLst>
                <a:gd name="T0" fmla="*/ 284 w 312"/>
                <a:gd name="T1" fmla="*/ 54 h 78"/>
                <a:gd name="T2" fmla="*/ 258 w 312"/>
                <a:gd name="T3" fmla="*/ 50 h 78"/>
                <a:gd name="T4" fmla="*/ 268 w 312"/>
                <a:gd name="T5" fmla="*/ 48 h 78"/>
                <a:gd name="T6" fmla="*/ 284 w 312"/>
                <a:gd name="T7" fmla="*/ 48 h 78"/>
                <a:gd name="T8" fmla="*/ 300 w 312"/>
                <a:gd name="T9" fmla="*/ 54 h 78"/>
                <a:gd name="T10" fmla="*/ 306 w 312"/>
                <a:gd name="T11" fmla="*/ 56 h 78"/>
                <a:gd name="T12" fmla="*/ 310 w 312"/>
                <a:gd name="T13" fmla="*/ 54 h 78"/>
                <a:gd name="T14" fmla="*/ 312 w 312"/>
                <a:gd name="T15" fmla="*/ 52 h 78"/>
                <a:gd name="T16" fmla="*/ 290 w 312"/>
                <a:gd name="T17" fmla="*/ 44 h 78"/>
                <a:gd name="T18" fmla="*/ 282 w 312"/>
                <a:gd name="T19" fmla="*/ 42 h 78"/>
                <a:gd name="T20" fmla="*/ 254 w 312"/>
                <a:gd name="T21" fmla="*/ 40 h 78"/>
                <a:gd name="T22" fmla="*/ 248 w 312"/>
                <a:gd name="T23" fmla="*/ 40 h 78"/>
                <a:gd name="T24" fmla="*/ 242 w 312"/>
                <a:gd name="T25" fmla="*/ 42 h 78"/>
                <a:gd name="T26" fmla="*/ 194 w 312"/>
                <a:gd name="T27" fmla="*/ 56 h 78"/>
                <a:gd name="T28" fmla="*/ 166 w 312"/>
                <a:gd name="T29" fmla="*/ 52 h 78"/>
                <a:gd name="T30" fmla="*/ 100 w 312"/>
                <a:gd name="T31" fmla="*/ 32 h 78"/>
                <a:gd name="T32" fmla="*/ 74 w 312"/>
                <a:gd name="T33" fmla="*/ 20 h 78"/>
                <a:gd name="T34" fmla="*/ 54 w 312"/>
                <a:gd name="T35" fmla="*/ 8 h 78"/>
                <a:gd name="T36" fmla="*/ 0 w 312"/>
                <a:gd name="T37" fmla="*/ 38 h 78"/>
                <a:gd name="T38" fmla="*/ 6 w 312"/>
                <a:gd name="T39" fmla="*/ 40 h 78"/>
                <a:gd name="T40" fmla="*/ 16 w 312"/>
                <a:gd name="T41" fmla="*/ 42 h 78"/>
                <a:gd name="T42" fmla="*/ 36 w 312"/>
                <a:gd name="T43" fmla="*/ 48 h 78"/>
                <a:gd name="T44" fmla="*/ 54 w 312"/>
                <a:gd name="T45" fmla="*/ 52 h 78"/>
                <a:gd name="T46" fmla="*/ 162 w 312"/>
                <a:gd name="T47" fmla="*/ 72 h 78"/>
                <a:gd name="T48" fmla="*/ 190 w 312"/>
                <a:gd name="T49" fmla="*/ 74 h 78"/>
                <a:gd name="T50" fmla="*/ 210 w 312"/>
                <a:gd name="T51" fmla="*/ 78 h 78"/>
                <a:gd name="T52" fmla="*/ 248 w 312"/>
                <a:gd name="T53" fmla="*/ 78 h 78"/>
                <a:gd name="T54" fmla="*/ 260 w 312"/>
                <a:gd name="T55" fmla="*/ 78 h 78"/>
                <a:gd name="T56" fmla="*/ 270 w 312"/>
                <a:gd name="T57" fmla="*/ 78 h 78"/>
                <a:gd name="T58" fmla="*/ 286 w 312"/>
                <a:gd name="T59" fmla="*/ 78 h 78"/>
                <a:gd name="T60" fmla="*/ 288 w 312"/>
                <a:gd name="T61" fmla="*/ 78 h 78"/>
                <a:gd name="T62" fmla="*/ 288 w 312"/>
                <a:gd name="T63" fmla="*/ 76 h 78"/>
                <a:gd name="T64" fmla="*/ 282 w 312"/>
                <a:gd name="T65" fmla="*/ 74 h 78"/>
                <a:gd name="T66" fmla="*/ 274 w 312"/>
                <a:gd name="T67" fmla="*/ 74 h 78"/>
                <a:gd name="T68" fmla="*/ 256 w 312"/>
                <a:gd name="T69" fmla="*/ 70 h 78"/>
                <a:gd name="T70" fmla="*/ 254 w 312"/>
                <a:gd name="T71" fmla="*/ 70 h 78"/>
                <a:gd name="T72" fmla="*/ 256 w 312"/>
                <a:gd name="T73" fmla="*/ 68 h 78"/>
                <a:gd name="T74" fmla="*/ 270 w 312"/>
                <a:gd name="T75" fmla="*/ 70 h 78"/>
                <a:gd name="T76" fmla="*/ 296 w 312"/>
                <a:gd name="T77" fmla="*/ 72 h 78"/>
                <a:gd name="T78" fmla="*/ 300 w 312"/>
                <a:gd name="T79" fmla="*/ 70 h 78"/>
                <a:gd name="T80" fmla="*/ 304 w 312"/>
                <a:gd name="T81" fmla="*/ 68 h 78"/>
                <a:gd name="T82" fmla="*/ 308 w 312"/>
                <a:gd name="T83" fmla="*/ 68 h 78"/>
                <a:gd name="T84" fmla="*/ 310 w 312"/>
                <a:gd name="T85" fmla="*/ 62 h 78"/>
                <a:gd name="T86" fmla="*/ 300 w 312"/>
                <a:gd name="T87" fmla="*/ 60 h 78"/>
                <a:gd name="T88" fmla="*/ 284 w 312"/>
                <a:gd name="T89" fmla="*/ 54 h 7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12"/>
                <a:gd name="T136" fmla="*/ 0 h 78"/>
                <a:gd name="T137" fmla="*/ 312 w 312"/>
                <a:gd name="T138" fmla="*/ 78 h 7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12" h="78">
                  <a:moveTo>
                    <a:pt x="284" y="54"/>
                  </a:moveTo>
                  <a:lnTo>
                    <a:pt x="284" y="54"/>
                  </a:lnTo>
                  <a:lnTo>
                    <a:pt x="268" y="50"/>
                  </a:lnTo>
                  <a:lnTo>
                    <a:pt x="258" y="50"/>
                  </a:lnTo>
                  <a:lnTo>
                    <a:pt x="268" y="48"/>
                  </a:lnTo>
                  <a:lnTo>
                    <a:pt x="284" y="48"/>
                  </a:lnTo>
                  <a:lnTo>
                    <a:pt x="294" y="52"/>
                  </a:lnTo>
                  <a:lnTo>
                    <a:pt x="300" y="54"/>
                  </a:lnTo>
                  <a:lnTo>
                    <a:pt x="306" y="56"/>
                  </a:lnTo>
                  <a:lnTo>
                    <a:pt x="310" y="54"/>
                  </a:lnTo>
                  <a:lnTo>
                    <a:pt x="312" y="52"/>
                  </a:lnTo>
                  <a:lnTo>
                    <a:pt x="298" y="46"/>
                  </a:lnTo>
                  <a:lnTo>
                    <a:pt x="290" y="44"/>
                  </a:lnTo>
                  <a:lnTo>
                    <a:pt x="282" y="42"/>
                  </a:lnTo>
                  <a:lnTo>
                    <a:pt x="268" y="42"/>
                  </a:lnTo>
                  <a:lnTo>
                    <a:pt x="254" y="40"/>
                  </a:lnTo>
                  <a:lnTo>
                    <a:pt x="248" y="40"/>
                  </a:lnTo>
                  <a:lnTo>
                    <a:pt x="244" y="40"/>
                  </a:lnTo>
                  <a:lnTo>
                    <a:pt x="242" y="42"/>
                  </a:lnTo>
                  <a:lnTo>
                    <a:pt x="194" y="56"/>
                  </a:lnTo>
                  <a:lnTo>
                    <a:pt x="166" y="52"/>
                  </a:lnTo>
                  <a:lnTo>
                    <a:pt x="134" y="44"/>
                  </a:lnTo>
                  <a:lnTo>
                    <a:pt x="100" y="32"/>
                  </a:lnTo>
                  <a:lnTo>
                    <a:pt x="86" y="26"/>
                  </a:lnTo>
                  <a:lnTo>
                    <a:pt x="74" y="20"/>
                  </a:lnTo>
                  <a:lnTo>
                    <a:pt x="54" y="8"/>
                  </a:lnTo>
                  <a:lnTo>
                    <a:pt x="36" y="0"/>
                  </a:lnTo>
                  <a:lnTo>
                    <a:pt x="0" y="38"/>
                  </a:lnTo>
                  <a:lnTo>
                    <a:pt x="6" y="40"/>
                  </a:lnTo>
                  <a:lnTo>
                    <a:pt x="16" y="42"/>
                  </a:lnTo>
                  <a:lnTo>
                    <a:pt x="36" y="48"/>
                  </a:lnTo>
                  <a:lnTo>
                    <a:pt x="54" y="52"/>
                  </a:lnTo>
                  <a:lnTo>
                    <a:pt x="126" y="66"/>
                  </a:lnTo>
                  <a:lnTo>
                    <a:pt x="162" y="72"/>
                  </a:lnTo>
                  <a:lnTo>
                    <a:pt x="190" y="74"/>
                  </a:lnTo>
                  <a:lnTo>
                    <a:pt x="198" y="78"/>
                  </a:lnTo>
                  <a:lnTo>
                    <a:pt x="210" y="78"/>
                  </a:lnTo>
                  <a:lnTo>
                    <a:pt x="248" y="78"/>
                  </a:lnTo>
                  <a:lnTo>
                    <a:pt x="260" y="78"/>
                  </a:lnTo>
                  <a:lnTo>
                    <a:pt x="270" y="78"/>
                  </a:lnTo>
                  <a:lnTo>
                    <a:pt x="286" y="78"/>
                  </a:lnTo>
                  <a:lnTo>
                    <a:pt x="288" y="78"/>
                  </a:lnTo>
                  <a:lnTo>
                    <a:pt x="288" y="76"/>
                  </a:lnTo>
                  <a:lnTo>
                    <a:pt x="286" y="74"/>
                  </a:lnTo>
                  <a:lnTo>
                    <a:pt x="282" y="74"/>
                  </a:lnTo>
                  <a:lnTo>
                    <a:pt x="274" y="74"/>
                  </a:lnTo>
                  <a:lnTo>
                    <a:pt x="256" y="70"/>
                  </a:lnTo>
                  <a:lnTo>
                    <a:pt x="254" y="70"/>
                  </a:lnTo>
                  <a:lnTo>
                    <a:pt x="256" y="68"/>
                  </a:lnTo>
                  <a:lnTo>
                    <a:pt x="264" y="68"/>
                  </a:lnTo>
                  <a:lnTo>
                    <a:pt x="270" y="70"/>
                  </a:lnTo>
                  <a:lnTo>
                    <a:pt x="296" y="72"/>
                  </a:lnTo>
                  <a:lnTo>
                    <a:pt x="300" y="70"/>
                  </a:lnTo>
                  <a:lnTo>
                    <a:pt x="302" y="70"/>
                  </a:lnTo>
                  <a:lnTo>
                    <a:pt x="304" y="68"/>
                  </a:lnTo>
                  <a:lnTo>
                    <a:pt x="308" y="68"/>
                  </a:lnTo>
                  <a:lnTo>
                    <a:pt x="310" y="66"/>
                  </a:lnTo>
                  <a:lnTo>
                    <a:pt x="310" y="62"/>
                  </a:lnTo>
                  <a:lnTo>
                    <a:pt x="300" y="60"/>
                  </a:lnTo>
                  <a:lnTo>
                    <a:pt x="284" y="54"/>
                  </a:lnTo>
                  <a:close/>
                </a:path>
              </a:pathLst>
            </a:custGeom>
            <a:solidFill>
              <a:srgbClr val="DA8A5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71" name="Freeform 114"/>
            <p:cNvSpPr>
              <a:spLocks/>
            </p:cNvSpPr>
            <p:nvPr/>
          </p:nvSpPr>
          <p:spPr bwMode="auto">
            <a:xfrm flipH="1">
              <a:off x="3440" y="3456"/>
              <a:ext cx="53" cy="136"/>
            </a:xfrm>
            <a:custGeom>
              <a:avLst/>
              <a:gdLst>
                <a:gd name="T0" fmla="*/ 62 w 62"/>
                <a:gd name="T1" fmla="*/ 22 h 136"/>
                <a:gd name="T2" fmla="*/ 62 w 62"/>
                <a:gd name="T3" fmla="*/ 22 h 136"/>
                <a:gd name="T4" fmla="*/ 62 w 62"/>
                <a:gd name="T5" fmla="*/ 14 h 136"/>
                <a:gd name="T6" fmla="*/ 62 w 62"/>
                <a:gd name="T7" fmla="*/ 6 h 136"/>
                <a:gd name="T8" fmla="*/ 58 w 62"/>
                <a:gd name="T9" fmla="*/ 0 h 136"/>
                <a:gd name="T10" fmla="*/ 58 w 62"/>
                <a:gd name="T11" fmla="*/ 0 h 136"/>
                <a:gd name="T12" fmla="*/ 48 w 62"/>
                <a:gd name="T13" fmla="*/ 6 h 136"/>
                <a:gd name="T14" fmla="*/ 38 w 62"/>
                <a:gd name="T15" fmla="*/ 16 h 136"/>
                <a:gd name="T16" fmla="*/ 28 w 62"/>
                <a:gd name="T17" fmla="*/ 28 h 136"/>
                <a:gd name="T18" fmla="*/ 16 w 62"/>
                <a:gd name="T19" fmla="*/ 44 h 136"/>
                <a:gd name="T20" fmla="*/ 8 w 62"/>
                <a:gd name="T21" fmla="*/ 64 h 136"/>
                <a:gd name="T22" fmla="*/ 4 w 62"/>
                <a:gd name="T23" fmla="*/ 74 h 136"/>
                <a:gd name="T24" fmla="*/ 2 w 62"/>
                <a:gd name="T25" fmla="*/ 86 h 136"/>
                <a:gd name="T26" fmla="*/ 0 w 62"/>
                <a:gd name="T27" fmla="*/ 100 h 136"/>
                <a:gd name="T28" fmla="*/ 2 w 62"/>
                <a:gd name="T29" fmla="*/ 114 h 136"/>
                <a:gd name="T30" fmla="*/ 2 w 62"/>
                <a:gd name="T31" fmla="*/ 114 h 136"/>
                <a:gd name="T32" fmla="*/ 2 w 62"/>
                <a:gd name="T33" fmla="*/ 116 h 136"/>
                <a:gd name="T34" fmla="*/ 4 w 62"/>
                <a:gd name="T35" fmla="*/ 124 h 136"/>
                <a:gd name="T36" fmla="*/ 12 w 62"/>
                <a:gd name="T37" fmla="*/ 130 h 136"/>
                <a:gd name="T38" fmla="*/ 16 w 62"/>
                <a:gd name="T39" fmla="*/ 134 h 136"/>
                <a:gd name="T40" fmla="*/ 22 w 62"/>
                <a:gd name="T41" fmla="*/ 136 h 136"/>
                <a:gd name="T42" fmla="*/ 22 w 62"/>
                <a:gd name="T43" fmla="*/ 136 h 136"/>
                <a:gd name="T44" fmla="*/ 22 w 62"/>
                <a:gd name="T45" fmla="*/ 132 h 136"/>
                <a:gd name="T46" fmla="*/ 20 w 62"/>
                <a:gd name="T47" fmla="*/ 120 h 136"/>
                <a:gd name="T48" fmla="*/ 22 w 62"/>
                <a:gd name="T49" fmla="*/ 104 h 136"/>
                <a:gd name="T50" fmla="*/ 26 w 62"/>
                <a:gd name="T51" fmla="*/ 82 h 136"/>
                <a:gd name="T52" fmla="*/ 26 w 62"/>
                <a:gd name="T53" fmla="*/ 82 h 136"/>
                <a:gd name="T54" fmla="*/ 34 w 62"/>
                <a:gd name="T55" fmla="*/ 62 h 136"/>
                <a:gd name="T56" fmla="*/ 46 w 62"/>
                <a:gd name="T57" fmla="*/ 42 h 136"/>
                <a:gd name="T58" fmla="*/ 62 w 62"/>
                <a:gd name="T59" fmla="*/ 22 h 136"/>
                <a:gd name="T60" fmla="*/ 62 w 62"/>
                <a:gd name="T61" fmla="*/ 22 h 1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62"/>
                <a:gd name="T94" fmla="*/ 0 h 136"/>
                <a:gd name="T95" fmla="*/ 62 w 62"/>
                <a:gd name="T96" fmla="*/ 136 h 1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62" h="136">
                  <a:moveTo>
                    <a:pt x="62" y="22"/>
                  </a:moveTo>
                  <a:lnTo>
                    <a:pt x="62" y="22"/>
                  </a:lnTo>
                  <a:lnTo>
                    <a:pt x="62" y="14"/>
                  </a:lnTo>
                  <a:lnTo>
                    <a:pt x="62" y="6"/>
                  </a:lnTo>
                  <a:lnTo>
                    <a:pt x="58" y="0"/>
                  </a:lnTo>
                  <a:lnTo>
                    <a:pt x="48" y="6"/>
                  </a:lnTo>
                  <a:lnTo>
                    <a:pt x="38" y="16"/>
                  </a:lnTo>
                  <a:lnTo>
                    <a:pt x="28" y="28"/>
                  </a:lnTo>
                  <a:lnTo>
                    <a:pt x="16" y="44"/>
                  </a:lnTo>
                  <a:lnTo>
                    <a:pt x="8" y="64"/>
                  </a:lnTo>
                  <a:lnTo>
                    <a:pt x="4" y="74"/>
                  </a:lnTo>
                  <a:lnTo>
                    <a:pt x="2" y="86"/>
                  </a:lnTo>
                  <a:lnTo>
                    <a:pt x="0" y="100"/>
                  </a:lnTo>
                  <a:lnTo>
                    <a:pt x="2" y="114"/>
                  </a:lnTo>
                  <a:lnTo>
                    <a:pt x="2" y="116"/>
                  </a:lnTo>
                  <a:lnTo>
                    <a:pt x="4" y="124"/>
                  </a:lnTo>
                  <a:lnTo>
                    <a:pt x="12" y="130"/>
                  </a:lnTo>
                  <a:lnTo>
                    <a:pt x="16" y="134"/>
                  </a:lnTo>
                  <a:lnTo>
                    <a:pt x="22" y="136"/>
                  </a:lnTo>
                  <a:lnTo>
                    <a:pt x="22" y="132"/>
                  </a:lnTo>
                  <a:lnTo>
                    <a:pt x="20" y="120"/>
                  </a:lnTo>
                  <a:lnTo>
                    <a:pt x="22" y="104"/>
                  </a:lnTo>
                  <a:lnTo>
                    <a:pt x="26" y="82"/>
                  </a:lnTo>
                  <a:lnTo>
                    <a:pt x="34" y="62"/>
                  </a:lnTo>
                  <a:lnTo>
                    <a:pt x="46" y="42"/>
                  </a:lnTo>
                  <a:lnTo>
                    <a:pt x="62" y="22"/>
                  </a:lnTo>
                  <a:close/>
                </a:path>
              </a:pathLst>
            </a:custGeom>
            <a:solidFill>
              <a:srgbClr val="DC9EC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72" name="Freeform 115"/>
            <p:cNvSpPr>
              <a:spLocks/>
            </p:cNvSpPr>
            <p:nvPr/>
          </p:nvSpPr>
          <p:spPr bwMode="auto">
            <a:xfrm flipH="1">
              <a:off x="3674" y="3572"/>
              <a:ext cx="14" cy="24"/>
            </a:xfrm>
            <a:custGeom>
              <a:avLst/>
              <a:gdLst>
                <a:gd name="T0" fmla="*/ 4 w 16"/>
                <a:gd name="T1" fmla="*/ 0 h 24"/>
                <a:gd name="T2" fmla="*/ 4 w 16"/>
                <a:gd name="T3" fmla="*/ 0 h 24"/>
                <a:gd name="T4" fmla="*/ 2 w 16"/>
                <a:gd name="T5" fmla="*/ 6 h 24"/>
                <a:gd name="T6" fmla="*/ 0 w 16"/>
                <a:gd name="T7" fmla="*/ 12 h 24"/>
                <a:gd name="T8" fmla="*/ 0 w 16"/>
                <a:gd name="T9" fmla="*/ 20 h 24"/>
                <a:gd name="T10" fmla="*/ 16 w 16"/>
                <a:gd name="T11" fmla="*/ 24 h 24"/>
                <a:gd name="T12" fmla="*/ 16 w 16"/>
                <a:gd name="T13" fmla="*/ 24 h 24"/>
                <a:gd name="T14" fmla="*/ 14 w 16"/>
                <a:gd name="T15" fmla="*/ 18 h 24"/>
                <a:gd name="T16" fmla="*/ 14 w 16"/>
                <a:gd name="T17" fmla="*/ 14 h 24"/>
                <a:gd name="T18" fmla="*/ 16 w 16"/>
                <a:gd name="T19" fmla="*/ 6 h 24"/>
                <a:gd name="T20" fmla="*/ 4 w 16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24"/>
                <a:gd name="T35" fmla="*/ 16 w 16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24">
                  <a:moveTo>
                    <a:pt x="4" y="0"/>
                  </a:moveTo>
                  <a:lnTo>
                    <a:pt x="4" y="0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16" y="24"/>
                  </a:lnTo>
                  <a:lnTo>
                    <a:pt x="14" y="18"/>
                  </a:lnTo>
                  <a:lnTo>
                    <a:pt x="14" y="14"/>
                  </a:lnTo>
                  <a:lnTo>
                    <a:pt x="1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73" name="Freeform 116"/>
            <p:cNvSpPr>
              <a:spLocks/>
            </p:cNvSpPr>
            <p:nvPr/>
          </p:nvSpPr>
          <p:spPr bwMode="auto">
            <a:xfrm flipH="1">
              <a:off x="3662" y="3556"/>
              <a:ext cx="28" cy="22"/>
            </a:xfrm>
            <a:custGeom>
              <a:avLst/>
              <a:gdLst>
                <a:gd name="T0" fmla="*/ 18 w 32"/>
                <a:gd name="T1" fmla="*/ 2 h 22"/>
                <a:gd name="T2" fmla="*/ 18 w 32"/>
                <a:gd name="T3" fmla="*/ 2 h 22"/>
                <a:gd name="T4" fmla="*/ 10 w 32"/>
                <a:gd name="T5" fmla="*/ 0 h 22"/>
                <a:gd name="T6" fmla="*/ 2 w 32"/>
                <a:gd name="T7" fmla="*/ 2 h 22"/>
                <a:gd name="T8" fmla="*/ 2 w 32"/>
                <a:gd name="T9" fmla="*/ 2 h 22"/>
                <a:gd name="T10" fmla="*/ 0 w 32"/>
                <a:gd name="T11" fmla="*/ 4 h 22"/>
                <a:gd name="T12" fmla="*/ 0 w 32"/>
                <a:gd name="T13" fmla="*/ 6 h 22"/>
                <a:gd name="T14" fmla="*/ 0 w 32"/>
                <a:gd name="T15" fmla="*/ 6 h 22"/>
                <a:gd name="T16" fmla="*/ 0 w 32"/>
                <a:gd name="T17" fmla="*/ 10 h 22"/>
                <a:gd name="T18" fmla="*/ 2 w 32"/>
                <a:gd name="T19" fmla="*/ 14 h 22"/>
                <a:gd name="T20" fmla="*/ 6 w 32"/>
                <a:gd name="T21" fmla="*/ 18 h 22"/>
                <a:gd name="T22" fmla="*/ 14 w 32"/>
                <a:gd name="T23" fmla="*/ 20 h 22"/>
                <a:gd name="T24" fmla="*/ 14 w 32"/>
                <a:gd name="T25" fmla="*/ 20 h 22"/>
                <a:gd name="T26" fmla="*/ 22 w 32"/>
                <a:gd name="T27" fmla="*/ 22 h 22"/>
                <a:gd name="T28" fmla="*/ 28 w 32"/>
                <a:gd name="T29" fmla="*/ 20 h 22"/>
                <a:gd name="T30" fmla="*/ 28 w 32"/>
                <a:gd name="T31" fmla="*/ 20 h 22"/>
                <a:gd name="T32" fmla="*/ 32 w 32"/>
                <a:gd name="T33" fmla="*/ 18 h 22"/>
                <a:gd name="T34" fmla="*/ 32 w 32"/>
                <a:gd name="T35" fmla="*/ 16 h 22"/>
                <a:gd name="T36" fmla="*/ 32 w 32"/>
                <a:gd name="T37" fmla="*/ 16 h 22"/>
                <a:gd name="T38" fmla="*/ 32 w 32"/>
                <a:gd name="T39" fmla="*/ 12 h 22"/>
                <a:gd name="T40" fmla="*/ 30 w 32"/>
                <a:gd name="T41" fmla="*/ 8 h 22"/>
                <a:gd name="T42" fmla="*/ 24 w 32"/>
                <a:gd name="T43" fmla="*/ 4 h 22"/>
                <a:gd name="T44" fmla="*/ 18 w 32"/>
                <a:gd name="T45" fmla="*/ 2 h 22"/>
                <a:gd name="T46" fmla="*/ 18 w 32"/>
                <a:gd name="T47" fmla="*/ 2 h 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2"/>
                <a:gd name="T73" fmla="*/ 0 h 22"/>
                <a:gd name="T74" fmla="*/ 32 w 32"/>
                <a:gd name="T75" fmla="*/ 22 h 2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2" h="22">
                  <a:moveTo>
                    <a:pt x="18" y="2"/>
                  </a:move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18"/>
                  </a:lnTo>
                  <a:lnTo>
                    <a:pt x="14" y="20"/>
                  </a:lnTo>
                  <a:lnTo>
                    <a:pt x="22" y="22"/>
                  </a:lnTo>
                  <a:lnTo>
                    <a:pt x="28" y="20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2"/>
                  </a:lnTo>
                  <a:lnTo>
                    <a:pt x="30" y="8"/>
                  </a:lnTo>
                  <a:lnTo>
                    <a:pt x="24" y="4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74" name="Freeform 117"/>
            <p:cNvSpPr>
              <a:spLocks/>
            </p:cNvSpPr>
            <p:nvPr/>
          </p:nvSpPr>
          <p:spPr bwMode="auto">
            <a:xfrm flipH="1">
              <a:off x="3666" y="3560"/>
              <a:ext cx="18" cy="14"/>
            </a:xfrm>
            <a:custGeom>
              <a:avLst/>
              <a:gdLst>
                <a:gd name="T0" fmla="*/ 22 w 22"/>
                <a:gd name="T1" fmla="*/ 10 h 14"/>
                <a:gd name="T2" fmla="*/ 22 w 22"/>
                <a:gd name="T3" fmla="*/ 10 h 14"/>
                <a:gd name="T4" fmla="*/ 20 w 22"/>
                <a:gd name="T5" fmla="*/ 12 h 14"/>
                <a:gd name="T6" fmla="*/ 20 w 22"/>
                <a:gd name="T7" fmla="*/ 12 h 14"/>
                <a:gd name="T8" fmla="*/ 16 w 22"/>
                <a:gd name="T9" fmla="*/ 14 h 14"/>
                <a:gd name="T10" fmla="*/ 8 w 22"/>
                <a:gd name="T11" fmla="*/ 12 h 14"/>
                <a:gd name="T12" fmla="*/ 8 w 22"/>
                <a:gd name="T13" fmla="*/ 12 h 14"/>
                <a:gd name="T14" fmla="*/ 2 w 22"/>
                <a:gd name="T15" fmla="*/ 8 h 14"/>
                <a:gd name="T16" fmla="*/ 0 w 22"/>
                <a:gd name="T17" fmla="*/ 6 h 14"/>
                <a:gd name="T18" fmla="*/ 0 w 22"/>
                <a:gd name="T19" fmla="*/ 4 h 14"/>
                <a:gd name="T20" fmla="*/ 0 w 22"/>
                <a:gd name="T21" fmla="*/ 4 h 14"/>
                <a:gd name="T22" fmla="*/ 0 w 22"/>
                <a:gd name="T23" fmla="*/ 0 h 14"/>
                <a:gd name="T24" fmla="*/ 0 w 22"/>
                <a:gd name="T25" fmla="*/ 0 h 14"/>
                <a:gd name="T26" fmla="*/ 6 w 22"/>
                <a:gd name="T27" fmla="*/ 0 h 14"/>
                <a:gd name="T28" fmla="*/ 12 w 22"/>
                <a:gd name="T29" fmla="*/ 0 h 14"/>
                <a:gd name="T30" fmla="*/ 12 w 22"/>
                <a:gd name="T31" fmla="*/ 0 h 14"/>
                <a:gd name="T32" fmla="*/ 20 w 22"/>
                <a:gd name="T33" fmla="*/ 4 h 14"/>
                <a:gd name="T34" fmla="*/ 22 w 22"/>
                <a:gd name="T35" fmla="*/ 6 h 14"/>
                <a:gd name="T36" fmla="*/ 22 w 22"/>
                <a:gd name="T37" fmla="*/ 10 h 14"/>
                <a:gd name="T38" fmla="*/ 22 w 22"/>
                <a:gd name="T39" fmla="*/ 10 h 1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2"/>
                <a:gd name="T61" fmla="*/ 0 h 14"/>
                <a:gd name="T62" fmla="*/ 22 w 22"/>
                <a:gd name="T63" fmla="*/ 14 h 1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2" h="14">
                  <a:moveTo>
                    <a:pt x="22" y="10"/>
                  </a:moveTo>
                  <a:lnTo>
                    <a:pt x="22" y="10"/>
                  </a:lnTo>
                  <a:lnTo>
                    <a:pt x="20" y="12"/>
                  </a:lnTo>
                  <a:lnTo>
                    <a:pt x="16" y="14"/>
                  </a:lnTo>
                  <a:lnTo>
                    <a:pt x="8" y="12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20" y="4"/>
                  </a:lnTo>
                  <a:lnTo>
                    <a:pt x="22" y="6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75" name="Freeform 118"/>
            <p:cNvSpPr>
              <a:spLocks/>
            </p:cNvSpPr>
            <p:nvPr/>
          </p:nvSpPr>
          <p:spPr bwMode="auto">
            <a:xfrm flipH="1">
              <a:off x="3523" y="3656"/>
              <a:ext cx="11" cy="30"/>
            </a:xfrm>
            <a:custGeom>
              <a:avLst/>
              <a:gdLst>
                <a:gd name="T0" fmla="*/ 12 w 12"/>
                <a:gd name="T1" fmla="*/ 28 h 30"/>
                <a:gd name="T2" fmla="*/ 6 w 12"/>
                <a:gd name="T3" fmla="*/ 30 h 30"/>
                <a:gd name="T4" fmla="*/ 0 w 12"/>
                <a:gd name="T5" fmla="*/ 0 h 30"/>
                <a:gd name="T6" fmla="*/ 6 w 12"/>
                <a:gd name="T7" fmla="*/ 0 h 30"/>
                <a:gd name="T8" fmla="*/ 12 w 12"/>
                <a:gd name="T9" fmla="*/ 28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0"/>
                <a:gd name="T17" fmla="*/ 12 w 12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0">
                  <a:moveTo>
                    <a:pt x="12" y="28"/>
                  </a:moveTo>
                  <a:lnTo>
                    <a:pt x="6" y="30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28"/>
                  </a:lnTo>
                  <a:close/>
                </a:path>
              </a:pathLst>
            </a:custGeom>
            <a:solidFill>
              <a:srgbClr val="6209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76" name="Freeform 119"/>
            <p:cNvSpPr>
              <a:spLocks/>
            </p:cNvSpPr>
            <p:nvPr/>
          </p:nvSpPr>
          <p:spPr bwMode="auto">
            <a:xfrm flipH="1">
              <a:off x="3630" y="3638"/>
              <a:ext cx="15" cy="28"/>
            </a:xfrm>
            <a:custGeom>
              <a:avLst/>
              <a:gdLst>
                <a:gd name="T0" fmla="*/ 6 w 18"/>
                <a:gd name="T1" fmla="*/ 28 h 28"/>
                <a:gd name="T2" fmla="*/ 0 w 18"/>
                <a:gd name="T3" fmla="*/ 26 h 28"/>
                <a:gd name="T4" fmla="*/ 12 w 18"/>
                <a:gd name="T5" fmla="*/ 0 h 28"/>
                <a:gd name="T6" fmla="*/ 18 w 18"/>
                <a:gd name="T7" fmla="*/ 2 h 28"/>
                <a:gd name="T8" fmla="*/ 6 w 18"/>
                <a:gd name="T9" fmla="*/ 28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28"/>
                <a:gd name="T17" fmla="*/ 18 w 18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28">
                  <a:moveTo>
                    <a:pt x="6" y="28"/>
                  </a:moveTo>
                  <a:lnTo>
                    <a:pt x="0" y="26"/>
                  </a:lnTo>
                  <a:lnTo>
                    <a:pt x="12" y="0"/>
                  </a:lnTo>
                  <a:lnTo>
                    <a:pt x="18" y="2"/>
                  </a:lnTo>
                  <a:lnTo>
                    <a:pt x="6" y="28"/>
                  </a:lnTo>
                  <a:close/>
                </a:path>
              </a:pathLst>
            </a:custGeom>
            <a:solidFill>
              <a:srgbClr val="6209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77" name="Freeform 120"/>
            <p:cNvSpPr>
              <a:spLocks/>
            </p:cNvSpPr>
            <p:nvPr/>
          </p:nvSpPr>
          <p:spPr bwMode="auto">
            <a:xfrm flipH="1">
              <a:off x="3657" y="3248"/>
              <a:ext cx="158" cy="312"/>
            </a:xfrm>
            <a:custGeom>
              <a:avLst/>
              <a:gdLst>
                <a:gd name="T0" fmla="*/ 50 w 186"/>
                <a:gd name="T1" fmla="*/ 272 h 312"/>
                <a:gd name="T2" fmla="*/ 50 w 186"/>
                <a:gd name="T3" fmla="*/ 272 h 312"/>
                <a:gd name="T4" fmla="*/ 78 w 186"/>
                <a:gd name="T5" fmla="*/ 218 h 312"/>
                <a:gd name="T6" fmla="*/ 98 w 186"/>
                <a:gd name="T7" fmla="*/ 180 h 312"/>
                <a:gd name="T8" fmla="*/ 120 w 186"/>
                <a:gd name="T9" fmla="*/ 148 h 312"/>
                <a:gd name="T10" fmla="*/ 120 w 186"/>
                <a:gd name="T11" fmla="*/ 148 h 312"/>
                <a:gd name="T12" fmla="*/ 132 w 186"/>
                <a:gd name="T13" fmla="*/ 134 h 312"/>
                <a:gd name="T14" fmla="*/ 144 w 186"/>
                <a:gd name="T15" fmla="*/ 124 h 312"/>
                <a:gd name="T16" fmla="*/ 156 w 186"/>
                <a:gd name="T17" fmla="*/ 118 h 312"/>
                <a:gd name="T18" fmla="*/ 166 w 186"/>
                <a:gd name="T19" fmla="*/ 118 h 312"/>
                <a:gd name="T20" fmla="*/ 174 w 186"/>
                <a:gd name="T21" fmla="*/ 118 h 312"/>
                <a:gd name="T22" fmla="*/ 180 w 186"/>
                <a:gd name="T23" fmla="*/ 120 h 312"/>
                <a:gd name="T24" fmla="*/ 186 w 186"/>
                <a:gd name="T25" fmla="*/ 124 h 312"/>
                <a:gd name="T26" fmla="*/ 186 w 186"/>
                <a:gd name="T27" fmla="*/ 124 h 312"/>
                <a:gd name="T28" fmla="*/ 180 w 186"/>
                <a:gd name="T29" fmla="*/ 64 h 312"/>
                <a:gd name="T30" fmla="*/ 174 w 186"/>
                <a:gd name="T31" fmla="*/ 22 h 312"/>
                <a:gd name="T32" fmla="*/ 172 w 186"/>
                <a:gd name="T33" fmla="*/ 8 h 312"/>
                <a:gd name="T34" fmla="*/ 170 w 186"/>
                <a:gd name="T35" fmla="*/ 4 h 312"/>
                <a:gd name="T36" fmla="*/ 168 w 186"/>
                <a:gd name="T37" fmla="*/ 2 h 312"/>
                <a:gd name="T38" fmla="*/ 168 w 186"/>
                <a:gd name="T39" fmla="*/ 2 h 312"/>
                <a:gd name="T40" fmla="*/ 160 w 186"/>
                <a:gd name="T41" fmla="*/ 0 h 312"/>
                <a:gd name="T42" fmla="*/ 152 w 186"/>
                <a:gd name="T43" fmla="*/ 2 h 312"/>
                <a:gd name="T44" fmla="*/ 142 w 186"/>
                <a:gd name="T45" fmla="*/ 8 h 312"/>
                <a:gd name="T46" fmla="*/ 132 w 186"/>
                <a:gd name="T47" fmla="*/ 20 h 312"/>
                <a:gd name="T48" fmla="*/ 132 w 186"/>
                <a:gd name="T49" fmla="*/ 20 h 312"/>
                <a:gd name="T50" fmla="*/ 122 w 186"/>
                <a:gd name="T51" fmla="*/ 34 h 312"/>
                <a:gd name="T52" fmla="*/ 112 w 186"/>
                <a:gd name="T53" fmla="*/ 50 h 312"/>
                <a:gd name="T54" fmla="*/ 98 w 186"/>
                <a:gd name="T55" fmla="*/ 78 h 312"/>
                <a:gd name="T56" fmla="*/ 98 w 186"/>
                <a:gd name="T57" fmla="*/ 78 h 312"/>
                <a:gd name="T58" fmla="*/ 44 w 186"/>
                <a:gd name="T59" fmla="*/ 188 h 312"/>
                <a:gd name="T60" fmla="*/ 44 w 186"/>
                <a:gd name="T61" fmla="*/ 188 h 312"/>
                <a:gd name="T62" fmla="*/ 20 w 186"/>
                <a:gd name="T63" fmla="*/ 240 h 312"/>
                <a:gd name="T64" fmla="*/ 2 w 186"/>
                <a:gd name="T65" fmla="*/ 282 h 312"/>
                <a:gd name="T66" fmla="*/ 2 w 186"/>
                <a:gd name="T67" fmla="*/ 282 h 312"/>
                <a:gd name="T68" fmla="*/ 0 w 186"/>
                <a:gd name="T69" fmla="*/ 290 h 312"/>
                <a:gd name="T70" fmla="*/ 0 w 186"/>
                <a:gd name="T71" fmla="*/ 296 h 312"/>
                <a:gd name="T72" fmla="*/ 0 w 186"/>
                <a:gd name="T73" fmla="*/ 302 h 312"/>
                <a:gd name="T74" fmla="*/ 2 w 186"/>
                <a:gd name="T75" fmla="*/ 304 h 312"/>
                <a:gd name="T76" fmla="*/ 10 w 186"/>
                <a:gd name="T77" fmla="*/ 310 h 312"/>
                <a:gd name="T78" fmla="*/ 20 w 186"/>
                <a:gd name="T79" fmla="*/ 312 h 312"/>
                <a:gd name="T80" fmla="*/ 20 w 186"/>
                <a:gd name="T81" fmla="*/ 312 h 312"/>
                <a:gd name="T82" fmla="*/ 20 w 186"/>
                <a:gd name="T83" fmla="*/ 312 h 312"/>
                <a:gd name="T84" fmla="*/ 26 w 186"/>
                <a:gd name="T85" fmla="*/ 302 h 312"/>
                <a:gd name="T86" fmla="*/ 38 w 186"/>
                <a:gd name="T87" fmla="*/ 292 h 312"/>
                <a:gd name="T88" fmla="*/ 60 w 186"/>
                <a:gd name="T89" fmla="*/ 274 h 312"/>
                <a:gd name="T90" fmla="*/ 60 w 186"/>
                <a:gd name="T91" fmla="*/ 274 h 312"/>
                <a:gd name="T92" fmla="*/ 50 w 186"/>
                <a:gd name="T93" fmla="*/ 272 h 312"/>
                <a:gd name="T94" fmla="*/ 50 w 186"/>
                <a:gd name="T95" fmla="*/ 272 h 31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86"/>
                <a:gd name="T145" fmla="*/ 0 h 312"/>
                <a:gd name="T146" fmla="*/ 186 w 186"/>
                <a:gd name="T147" fmla="*/ 312 h 31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86" h="312">
                  <a:moveTo>
                    <a:pt x="50" y="272"/>
                  </a:moveTo>
                  <a:lnTo>
                    <a:pt x="50" y="272"/>
                  </a:lnTo>
                  <a:lnTo>
                    <a:pt x="78" y="218"/>
                  </a:lnTo>
                  <a:lnTo>
                    <a:pt x="98" y="180"/>
                  </a:lnTo>
                  <a:lnTo>
                    <a:pt x="120" y="148"/>
                  </a:lnTo>
                  <a:lnTo>
                    <a:pt x="132" y="134"/>
                  </a:lnTo>
                  <a:lnTo>
                    <a:pt x="144" y="124"/>
                  </a:lnTo>
                  <a:lnTo>
                    <a:pt x="156" y="118"/>
                  </a:lnTo>
                  <a:lnTo>
                    <a:pt x="166" y="118"/>
                  </a:lnTo>
                  <a:lnTo>
                    <a:pt x="174" y="118"/>
                  </a:lnTo>
                  <a:lnTo>
                    <a:pt x="180" y="120"/>
                  </a:lnTo>
                  <a:lnTo>
                    <a:pt x="186" y="124"/>
                  </a:lnTo>
                  <a:lnTo>
                    <a:pt x="180" y="64"/>
                  </a:lnTo>
                  <a:lnTo>
                    <a:pt x="174" y="22"/>
                  </a:lnTo>
                  <a:lnTo>
                    <a:pt x="172" y="8"/>
                  </a:lnTo>
                  <a:lnTo>
                    <a:pt x="170" y="4"/>
                  </a:lnTo>
                  <a:lnTo>
                    <a:pt x="168" y="2"/>
                  </a:lnTo>
                  <a:lnTo>
                    <a:pt x="160" y="0"/>
                  </a:lnTo>
                  <a:lnTo>
                    <a:pt x="152" y="2"/>
                  </a:lnTo>
                  <a:lnTo>
                    <a:pt x="142" y="8"/>
                  </a:lnTo>
                  <a:lnTo>
                    <a:pt x="132" y="20"/>
                  </a:lnTo>
                  <a:lnTo>
                    <a:pt x="122" y="34"/>
                  </a:lnTo>
                  <a:lnTo>
                    <a:pt x="112" y="50"/>
                  </a:lnTo>
                  <a:lnTo>
                    <a:pt x="98" y="78"/>
                  </a:lnTo>
                  <a:lnTo>
                    <a:pt x="44" y="188"/>
                  </a:lnTo>
                  <a:lnTo>
                    <a:pt x="20" y="240"/>
                  </a:lnTo>
                  <a:lnTo>
                    <a:pt x="2" y="282"/>
                  </a:lnTo>
                  <a:lnTo>
                    <a:pt x="0" y="290"/>
                  </a:lnTo>
                  <a:lnTo>
                    <a:pt x="0" y="296"/>
                  </a:lnTo>
                  <a:lnTo>
                    <a:pt x="0" y="302"/>
                  </a:lnTo>
                  <a:lnTo>
                    <a:pt x="2" y="304"/>
                  </a:lnTo>
                  <a:lnTo>
                    <a:pt x="10" y="310"/>
                  </a:lnTo>
                  <a:lnTo>
                    <a:pt x="20" y="312"/>
                  </a:lnTo>
                  <a:lnTo>
                    <a:pt x="26" y="302"/>
                  </a:lnTo>
                  <a:lnTo>
                    <a:pt x="38" y="292"/>
                  </a:lnTo>
                  <a:lnTo>
                    <a:pt x="60" y="274"/>
                  </a:lnTo>
                  <a:lnTo>
                    <a:pt x="50" y="272"/>
                  </a:lnTo>
                  <a:close/>
                </a:path>
              </a:pathLst>
            </a:custGeom>
            <a:solidFill>
              <a:srgbClr val="DC9EC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78" name="Freeform 121"/>
            <p:cNvSpPr>
              <a:spLocks/>
            </p:cNvSpPr>
            <p:nvPr/>
          </p:nvSpPr>
          <p:spPr bwMode="auto">
            <a:xfrm flipH="1">
              <a:off x="3595" y="3080"/>
              <a:ext cx="30" cy="60"/>
            </a:xfrm>
            <a:custGeom>
              <a:avLst/>
              <a:gdLst>
                <a:gd name="T0" fmla="*/ 12 w 36"/>
                <a:gd name="T1" fmla="*/ 0 h 60"/>
                <a:gd name="T2" fmla="*/ 12 w 36"/>
                <a:gd name="T3" fmla="*/ 0 h 60"/>
                <a:gd name="T4" fmla="*/ 18 w 36"/>
                <a:gd name="T5" fmla="*/ 6 h 60"/>
                <a:gd name="T6" fmla="*/ 22 w 36"/>
                <a:gd name="T7" fmla="*/ 8 h 60"/>
                <a:gd name="T8" fmla="*/ 26 w 36"/>
                <a:gd name="T9" fmla="*/ 8 h 60"/>
                <a:gd name="T10" fmla="*/ 30 w 36"/>
                <a:gd name="T11" fmla="*/ 8 h 60"/>
                <a:gd name="T12" fmla="*/ 30 w 36"/>
                <a:gd name="T13" fmla="*/ 8 h 60"/>
                <a:gd name="T14" fmla="*/ 36 w 36"/>
                <a:gd name="T15" fmla="*/ 2 h 60"/>
                <a:gd name="T16" fmla="*/ 36 w 36"/>
                <a:gd name="T17" fmla="*/ 2 h 60"/>
                <a:gd name="T18" fmla="*/ 36 w 36"/>
                <a:gd name="T19" fmla="*/ 10 h 60"/>
                <a:gd name="T20" fmla="*/ 34 w 36"/>
                <a:gd name="T21" fmla="*/ 16 h 60"/>
                <a:gd name="T22" fmla="*/ 30 w 36"/>
                <a:gd name="T23" fmla="*/ 20 h 60"/>
                <a:gd name="T24" fmla="*/ 30 w 36"/>
                <a:gd name="T25" fmla="*/ 20 h 60"/>
                <a:gd name="T26" fmla="*/ 22 w 36"/>
                <a:gd name="T27" fmla="*/ 24 h 60"/>
                <a:gd name="T28" fmla="*/ 32 w 36"/>
                <a:gd name="T29" fmla="*/ 32 h 60"/>
                <a:gd name="T30" fmla="*/ 24 w 36"/>
                <a:gd name="T31" fmla="*/ 32 h 60"/>
                <a:gd name="T32" fmla="*/ 24 w 36"/>
                <a:gd name="T33" fmla="*/ 32 h 60"/>
                <a:gd name="T34" fmla="*/ 26 w 36"/>
                <a:gd name="T35" fmla="*/ 40 h 60"/>
                <a:gd name="T36" fmla="*/ 28 w 36"/>
                <a:gd name="T37" fmla="*/ 48 h 60"/>
                <a:gd name="T38" fmla="*/ 26 w 36"/>
                <a:gd name="T39" fmla="*/ 52 h 60"/>
                <a:gd name="T40" fmla="*/ 24 w 36"/>
                <a:gd name="T41" fmla="*/ 56 h 60"/>
                <a:gd name="T42" fmla="*/ 20 w 36"/>
                <a:gd name="T43" fmla="*/ 58 h 60"/>
                <a:gd name="T44" fmla="*/ 16 w 36"/>
                <a:gd name="T45" fmla="*/ 60 h 60"/>
                <a:gd name="T46" fmla="*/ 16 w 36"/>
                <a:gd name="T47" fmla="*/ 60 h 60"/>
                <a:gd name="T48" fmla="*/ 8 w 36"/>
                <a:gd name="T49" fmla="*/ 60 h 60"/>
                <a:gd name="T50" fmla="*/ 4 w 36"/>
                <a:gd name="T51" fmla="*/ 58 h 60"/>
                <a:gd name="T52" fmla="*/ 0 w 36"/>
                <a:gd name="T53" fmla="*/ 56 h 60"/>
                <a:gd name="T54" fmla="*/ 0 w 36"/>
                <a:gd name="T55" fmla="*/ 56 h 60"/>
                <a:gd name="T56" fmla="*/ 6 w 36"/>
                <a:gd name="T57" fmla="*/ 58 h 60"/>
                <a:gd name="T58" fmla="*/ 12 w 36"/>
                <a:gd name="T59" fmla="*/ 58 h 60"/>
                <a:gd name="T60" fmla="*/ 16 w 36"/>
                <a:gd name="T61" fmla="*/ 54 h 60"/>
                <a:gd name="T62" fmla="*/ 16 w 36"/>
                <a:gd name="T63" fmla="*/ 54 h 60"/>
                <a:gd name="T64" fmla="*/ 18 w 36"/>
                <a:gd name="T65" fmla="*/ 46 h 60"/>
                <a:gd name="T66" fmla="*/ 18 w 36"/>
                <a:gd name="T67" fmla="*/ 44 h 60"/>
                <a:gd name="T68" fmla="*/ 18 w 36"/>
                <a:gd name="T69" fmla="*/ 44 h 60"/>
                <a:gd name="T70" fmla="*/ 10 w 36"/>
                <a:gd name="T71" fmla="*/ 48 h 60"/>
                <a:gd name="T72" fmla="*/ 10 w 36"/>
                <a:gd name="T73" fmla="*/ 48 h 60"/>
                <a:gd name="T74" fmla="*/ 4 w 36"/>
                <a:gd name="T75" fmla="*/ 46 h 60"/>
                <a:gd name="T76" fmla="*/ 4 w 36"/>
                <a:gd name="T77" fmla="*/ 46 h 60"/>
                <a:gd name="T78" fmla="*/ 4 w 36"/>
                <a:gd name="T79" fmla="*/ 46 h 60"/>
                <a:gd name="T80" fmla="*/ 10 w 36"/>
                <a:gd name="T81" fmla="*/ 44 h 60"/>
                <a:gd name="T82" fmla="*/ 14 w 36"/>
                <a:gd name="T83" fmla="*/ 40 h 60"/>
                <a:gd name="T84" fmla="*/ 14 w 36"/>
                <a:gd name="T85" fmla="*/ 38 h 60"/>
                <a:gd name="T86" fmla="*/ 14 w 36"/>
                <a:gd name="T87" fmla="*/ 38 h 60"/>
                <a:gd name="T88" fmla="*/ 10 w 36"/>
                <a:gd name="T89" fmla="*/ 28 h 60"/>
                <a:gd name="T90" fmla="*/ 6 w 36"/>
                <a:gd name="T91" fmla="*/ 22 h 60"/>
                <a:gd name="T92" fmla="*/ 12 w 36"/>
                <a:gd name="T93" fmla="*/ 0 h 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6"/>
                <a:gd name="T142" fmla="*/ 0 h 60"/>
                <a:gd name="T143" fmla="*/ 36 w 36"/>
                <a:gd name="T144" fmla="*/ 60 h 6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6" h="60">
                  <a:moveTo>
                    <a:pt x="12" y="0"/>
                  </a:moveTo>
                  <a:lnTo>
                    <a:pt x="12" y="0"/>
                  </a:lnTo>
                  <a:lnTo>
                    <a:pt x="18" y="6"/>
                  </a:lnTo>
                  <a:lnTo>
                    <a:pt x="22" y="8"/>
                  </a:lnTo>
                  <a:lnTo>
                    <a:pt x="26" y="8"/>
                  </a:lnTo>
                  <a:lnTo>
                    <a:pt x="30" y="8"/>
                  </a:lnTo>
                  <a:lnTo>
                    <a:pt x="36" y="2"/>
                  </a:lnTo>
                  <a:lnTo>
                    <a:pt x="36" y="10"/>
                  </a:lnTo>
                  <a:lnTo>
                    <a:pt x="34" y="16"/>
                  </a:lnTo>
                  <a:lnTo>
                    <a:pt x="30" y="20"/>
                  </a:lnTo>
                  <a:lnTo>
                    <a:pt x="22" y="24"/>
                  </a:lnTo>
                  <a:lnTo>
                    <a:pt x="32" y="32"/>
                  </a:lnTo>
                  <a:lnTo>
                    <a:pt x="24" y="32"/>
                  </a:lnTo>
                  <a:lnTo>
                    <a:pt x="26" y="40"/>
                  </a:lnTo>
                  <a:lnTo>
                    <a:pt x="28" y="48"/>
                  </a:lnTo>
                  <a:lnTo>
                    <a:pt x="26" y="52"/>
                  </a:lnTo>
                  <a:lnTo>
                    <a:pt x="24" y="56"/>
                  </a:lnTo>
                  <a:lnTo>
                    <a:pt x="20" y="58"/>
                  </a:lnTo>
                  <a:lnTo>
                    <a:pt x="16" y="60"/>
                  </a:lnTo>
                  <a:lnTo>
                    <a:pt x="8" y="60"/>
                  </a:lnTo>
                  <a:lnTo>
                    <a:pt x="4" y="58"/>
                  </a:lnTo>
                  <a:lnTo>
                    <a:pt x="0" y="56"/>
                  </a:lnTo>
                  <a:lnTo>
                    <a:pt x="6" y="58"/>
                  </a:lnTo>
                  <a:lnTo>
                    <a:pt x="12" y="58"/>
                  </a:lnTo>
                  <a:lnTo>
                    <a:pt x="16" y="54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0" y="48"/>
                  </a:lnTo>
                  <a:lnTo>
                    <a:pt x="4" y="46"/>
                  </a:lnTo>
                  <a:lnTo>
                    <a:pt x="10" y="44"/>
                  </a:lnTo>
                  <a:lnTo>
                    <a:pt x="14" y="40"/>
                  </a:lnTo>
                  <a:lnTo>
                    <a:pt x="14" y="38"/>
                  </a:lnTo>
                  <a:lnTo>
                    <a:pt x="10" y="28"/>
                  </a:lnTo>
                  <a:lnTo>
                    <a:pt x="6" y="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79" name="Freeform 122"/>
            <p:cNvSpPr>
              <a:spLocks/>
            </p:cNvSpPr>
            <p:nvPr/>
          </p:nvSpPr>
          <p:spPr bwMode="auto">
            <a:xfrm flipH="1">
              <a:off x="3554" y="3116"/>
              <a:ext cx="37" cy="66"/>
            </a:xfrm>
            <a:custGeom>
              <a:avLst/>
              <a:gdLst>
                <a:gd name="T0" fmla="*/ 0 w 44"/>
                <a:gd name="T1" fmla="*/ 0 h 66"/>
                <a:gd name="T2" fmla="*/ 0 w 44"/>
                <a:gd name="T3" fmla="*/ 0 h 66"/>
                <a:gd name="T4" fmla="*/ 16 w 44"/>
                <a:gd name="T5" fmla="*/ 18 h 66"/>
                <a:gd name="T6" fmla="*/ 30 w 44"/>
                <a:gd name="T7" fmla="*/ 32 h 66"/>
                <a:gd name="T8" fmla="*/ 38 w 44"/>
                <a:gd name="T9" fmla="*/ 36 h 66"/>
                <a:gd name="T10" fmla="*/ 44 w 44"/>
                <a:gd name="T11" fmla="*/ 38 h 66"/>
                <a:gd name="T12" fmla="*/ 44 w 44"/>
                <a:gd name="T13" fmla="*/ 38 h 66"/>
                <a:gd name="T14" fmla="*/ 44 w 44"/>
                <a:gd name="T15" fmla="*/ 50 h 66"/>
                <a:gd name="T16" fmla="*/ 44 w 44"/>
                <a:gd name="T17" fmla="*/ 60 h 66"/>
                <a:gd name="T18" fmla="*/ 42 w 44"/>
                <a:gd name="T19" fmla="*/ 66 h 66"/>
                <a:gd name="T20" fmla="*/ 42 w 44"/>
                <a:gd name="T21" fmla="*/ 66 h 66"/>
                <a:gd name="T22" fmla="*/ 36 w 44"/>
                <a:gd name="T23" fmla="*/ 60 h 66"/>
                <a:gd name="T24" fmla="*/ 22 w 44"/>
                <a:gd name="T25" fmla="*/ 46 h 66"/>
                <a:gd name="T26" fmla="*/ 16 w 44"/>
                <a:gd name="T27" fmla="*/ 38 h 66"/>
                <a:gd name="T28" fmla="*/ 8 w 44"/>
                <a:gd name="T29" fmla="*/ 26 h 66"/>
                <a:gd name="T30" fmla="*/ 4 w 44"/>
                <a:gd name="T31" fmla="*/ 14 h 66"/>
                <a:gd name="T32" fmla="*/ 0 w 44"/>
                <a:gd name="T33" fmla="*/ 0 h 66"/>
                <a:gd name="T34" fmla="*/ 0 w 44"/>
                <a:gd name="T35" fmla="*/ 0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4"/>
                <a:gd name="T55" fmla="*/ 0 h 66"/>
                <a:gd name="T56" fmla="*/ 44 w 44"/>
                <a:gd name="T57" fmla="*/ 66 h 6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4" h="66">
                  <a:moveTo>
                    <a:pt x="0" y="0"/>
                  </a:moveTo>
                  <a:lnTo>
                    <a:pt x="0" y="0"/>
                  </a:lnTo>
                  <a:lnTo>
                    <a:pt x="16" y="18"/>
                  </a:lnTo>
                  <a:lnTo>
                    <a:pt x="30" y="32"/>
                  </a:lnTo>
                  <a:lnTo>
                    <a:pt x="38" y="36"/>
                  </a:lnTo>
                  <a:lnTo>
                    <a:pt x="44" y="38"/>
                  </a:lnTo>
                  <a:lnTo>
                    <a:pt x="44" y="50"/>
                  </a:lnTo>
                  <a:lnTo>
                    <a:pt x="44" y="60"/>
                  </a:lnTo>
                  <a:lnTo>
                    <a:pt x="42" y="66"/>
                  </a:lnTo>
                  <a:lnTo>
                    <a:pt x="36" y="60"/>
                  </a:lnTo>
                  <a:lnTo>
                    <a:pt x="22" y="46"/>
                  </a:lnTo>
                  <a:lnTo>
                    <a:pt x="16" y="38"/>
                  </a:lnTo>
                  <a:lnTo>
                    <a:pt x="8" y="26"/>
                  </a:lnTo>
                  <a:lnTo>
                    <a:pt x="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897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80" name="Freeform 123"/>
            <p:cNvSpPr>
              <a:spLocks/>
            </p:cNvSpPr>
            <p:nvPr/>
          </p:nvSpPr>
          <p:spPr bwMode="auto">
            <a:xfrm flipH="1">
              <a:off x="3752" y="3498"/>
              <a:ext cx="63" cy="72"/>
            </a:xfrm>
            <a:custGeom>
              <a:avLst/>
              <a:gdLst>
                <a:gd name="T0" fmla="*/ 36 w 74"/>
                <a:gd name="T1" fmla="*/ 72 h 72"/>
                <a:gd name="T2" fmla="*/ 36 w 74"/>
                <a:gd name="T3" fmla="*/ 72 h 72"/>
                <a:gd name="T4" fmla="*/ 38 w 74"/>
                <a:gd name="T5" fmla="*/ 68 h 72"/>
                <a:gd name="T6" fmla="*/ 42 w 74"/>
                <a:gd name="T7" fmla="*/ 58 h 72"/>
                <a:gd name="T8" fmla="*/ 50 w 74"/>
                <a:gd name="T9" fmla="*/ 48 h 72"/>
                <a:gd name="T10" fmla="*/ 60 w 74"/>
                <a:gd name="T11" fmla="*/ 38 h 72"/>
                <a:gd name="T12" fmla="*/ 60 w 74"/>
                <a:gd name="T13" fmla="*/ 38 h 72"/>
                <a:gd name="T14" fmla="*/ 72 w 74"/>
                <a:gd name="T15" fmla="*/ 28 h 72"/>
                <a:gd name="T16" fmla="*/ 74 w 74"/>
                <a:gd name="T17" fmla="*/ 28 h 72"/>
                <a:gd name="T18" fmla="*/ 68 w 74"/>
                <a:gd name="T19" fmla="*/ 0 h 72"/>
                <a:gd name="T20" fmla="*/ 68 w 74"/>
                <a:gd name="T21" fmla="*/ 0 h 72"/>
                <a:gd name="T22" fmla="*/ 54 w 74"/>
                <a:gd name="T23" fmla="*/ 6 h 72"/>
                <a:gd name="T24" fmla="*/ 42 w 74"/>
                <a:gd name="T25" fmla="*/ 14 h 72"/>
                <a:gd name="T26" fmla="*/ 30 w 74"/>
                <a:gd name="T27" fmla="*/ 26 h 72"/>
                <a:gd name="T28" fmla="*/ 30 w 74"/>
                <a:gd name="T29" fmla="*/ 26 h 72"/>
                <a:gd name="T30" fmla="*/ 10 w 74"/>
                <a:gd name="T31" fmla="*/ 54 h 72"/>
                <a:gd name="T32" fmla="*/ 0 w 74"/>
                <a:gd name="T33" fmla="*/ 66 h 72"/>
                <a:gd name="T34" fmla="*/ 0 w 74"/>
                <a:gd name="T35" fmla="*/ 66 h 72"/>
                <a:gd name="T36" fmla="*/ 6 w 74"/>
                <a:gd name="T37" fmla="*/ 68 h 72"/>
                <a:gd name="T38" fmla="*/ 18 w 74"/>
                <a:gd name="T39" fmla="*/ 70 h 72"/>
                <a:gd name="T40" fmla="*/ 32 w 74"/>
                <a:gd name="T41" fmla="*/ 72 h 72"/>
                <a:gd name="T42" fmla="*/ 36 w 74"/>
                <a:gd name="T43" fmla="*/ 72 h 72"/>
                <a:gd name="T44" fmla="*/ 36 w 74"/>
                <a:gd name="T45" fmla="*/ 72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74"/>
                <a:gd name="T70" fmla="*/ 0 h 72"/>
                <a:gd name="T71" fmla="*/ 74 w 74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74" h="72">
                  <a:moveTo>
                    <a:pt x="36" y="72"/>
                  </a:moveTo>
                  <a:lnTo>
                    <a:pt x="36" y="72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48"/>
                  </a:lnTo>
                  <a:lnTo>
                    <a:pt x="60" y="38"/>
                  </a:lnTo>
                  <a:lnTo>
                    <a:pt x="72" y="28"/>
                  </a:lnTo>
                  <a:lnTo>
                    <a:pt x="74" y="28"/>
                  </a:lnTo>
                  <a:lnTo>
                    <a:pt x="68" y="0"/>
                  </a:lnTo>
                  <a:lnTo>
                    <a:pt x="54" y="6"/>
                  </a:lnTo>
                  <a:lnTo>
                    <a:pt x="42" y="14"/>
                  </a:lnTo>
                  <a:lnTo>
                    <a:pt x="30" y="26"/>
                  </a:lnTo>
                  <a:lnTo>
                    <a:pt x="10" y="54"/>
                  </a:lnTo>
                  <a:lnTo>
                    <a:pt x="0" y="66"/>
                  </a:lnTo>
                  <a:lnTo>
                    <a:pt x="6" y="68"/>
                  </a:lnTo>
                  <a:lnTo>
                    <a:pt x="18" y="70"/>
                  </a:lnTo>
                  <a:lnTo>
                    <a:pt x="32" y="72"/>
                  </a:lnTo>
                  <a:lnTo>
                    <a:pt x="36" y="72"/>
                  </a:lnTo>
                  <a:close/>
                </a:path>
              </a:pathLst>
            </a:custGeom>
            <a:solidFill>
              <a:srgbClr val="DC9EC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81" name="Freeform 127"/>
            <p:cNvSpPr>
              <a:spLocks/>
            </p:cNvSpPr>
            <p:nvPr/>
          </p:nvSpPr>
          <p:spPr bwMode="auto">
            <a:xfrm flipH="1">
              <a:off x="3637" y="3256"/>
              <a:ext cx="27" cy="130"/>
            </a:xfrm>
            <a:custGeom>
              <a:avLst/>
              <a:gdLst>
                <a:gd name="T0" fmla="*/ 0 w 32"/>
                <a:gd name="T1" fmla="*/ 0 h 130"/>
                <a:gd name="T2" fmla="*/ 0 w 32"/>
                <a:gd name="T3" fmla="*/ 0 h 130"/>
                <a:gd name="T4" fmla="*/ 6 w 32"/>
                <a:gd name="T5" fmla="*/ 12 h 130"/>
                <a:gd name="T6" fmla="*/ 12 w 32"/>
                <a:gd name="T7" fmla="*/ 24 h 130"/>
                <a:gd name="T8" fmla="*/ 18 w 32"/>
                <a:gd name="T9" fmla="*/ 40 h 130"/>
                <a:gd name="T10" fmla="*/ 22 w 32"/>
                <a:gd name="T11" fmla="*/ 58 h 130"/>
                <a:gd name="T12" fmla="*/ 22 w 32"/>
                <a:gd name="T13" fmla="*/ 76 h 130"/>
                <a:gd name="T14" fmla="*/ 20 w 32"/>
                <a:gd name="T15" fmla="*/ 84 h 130"/>
                <a:gd name="T16" fmla="*/ 18 w 32"/>
                <a:gd name="T17" fmla="*/ 94 h 130"/>
                <a:gd name="T18" fmla="*/ 14 w 32"/>
                <a:gd name="T19" fmla="*/ 102 h 130"/>
                <a:gd name="T20" fmla="*/ 8 w 32"/>
                <a:gd name="T21" fmla="*/ 110 h 130"/>
                <a:gd name="T22" fmla="*/ 24 w 32"/>
                <a:gd name="T23" fmla="*/ 130 h 130"/>
                <a:gd name="T24" fmla="*/ 24 w 32"/>
                <a:gd name="T25" fmla="*/ 130 h 130"/>
                <a:gd name="T26" fmla="*/ 26 w 32"/>
                <a:gd name="T27" fmla="*/ 118 h 130"/>
                <a:gd name="T28" fmla="*/ 30 w 32"/>
                <a:gd name="T29" fmla="*/ 104 h 130"/>
                <a:gd name="T30" fmla="*/ 32 w 32"/>
                <a:gd name="T31" fmla="*/ 88 h 130"/>
                <a:gd name="T32" fmla="*/ 30 w 32"/>
                <a:gd name="T33" fmla="*/ 68 h 130"/>
                <a:gd name="T34" fmla="*/ 26 w 32"/>
                <a:gd name="T35" fmla="*/ 46 h 130"/>
                <a:gd name="T36" fmla="*/ 22 w 32"/>
                <a:gd name="T37" fmla="*/ 34 h 130"/>
                <a:gd name="T38" fmla="*/ 16 w 32"/>
                <a:gd name="T39" fmla="*/ 22 h 130"/>
                <a:gd name="T40" fmla="*/ 10 w 32"/>
                <a:gd name="T41" fmla="*/ 12 h 130"/>
                <a:gd name="T42" fmla="*/ 0 w 32"/>
                <a:gd name="T43" fmla="*/ 0 h 130"/>
                <a:gd name="T44" fmla="*/ 0 w 32"/>
                <a:gd name="T45" fmla="*/ 0 h 1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2"/>
                <a:gd name="T70" fmla="*/ 0 h 130"/>
                <a:gd name="T71" fmla="*/ 32 w 32"/>
                <a:gd name="T72" fmla="*/ 130 h 13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2" h="130">
                  <a:moveTo>
                    <a:pt x="0" y="0"/>
                  </a:moveTo>
                  <a:lnTo>
                    <a:pt x="0" y="0"/>
                  </a:lnTo>
                  <a:lnTo>
                    <a:pt x="6" y="12"/>
                  </a:lnTo>
                  <a:lnTo>
                    <a:pt x="12" y="24"/>
                  </a:lnTo>
                  <a:lnTo>
                    <a:pt x="18" y="40"/>
                  </a:lnTo>
                  <a:lnTo>
                    <a:pt x="22" y="58"/>
                  </a:lnTo>
                  <a:lnTo>
                    <a:pt x="22" y="76"/>
                  </a:lnTo>
                  <a:lnTo>
                    <a:pt x="20" y="84"/>
                  </a:lnTo>
                  <a:lnTo>
                    <a:pt x="18" y="94"/>
                  </a:lnTo>
                  <a:lnTo>
                    <a:pt x="14" y="102"/>
                  </a:lnTo>
                  <a:lnTo>
                    <a:pt x="8" y="110"/>
                  </a:lnTo>
                  <a:lnTo>
                    <a:pt x="24" y="130"/>
                  </a:lnTo>
                  <a:lnTo>
                    <a:pt x="26" y="118"/>
                  </a:lnTo>
                  <a:lnTo>
                    <a:pt x="30" y="104"/>
                  </a:lnTo>
                  <a:lnTo>
                    <a:pt x="32" y="88"/>
                  </a:lnTo>
                  <a:lnTo>
                    <a:pt x="30" y="68"/>
                  </a:lnTo>
                  <a:lnTo>
                    <a:pt x="26" y="46"/>
                  </a:lnTo>
                  <a:lnTo>
                    <a:pt x="22" y="34"/>
                  </a:lnTo>
                  <a:lnTo>
                    <a:pt x="16" y="22"/>
                  </a:lnTo>
                  <a:lnTo>
                    <a:pt x="1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87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82" name="Freeform 128"/>
            <p:cNvSpPr>
              <a:spLocks/>
            </p:cNvSpPr>
            <p:nvPr/>
          </p:nvSpPr>
          <p:spPr bwMode="auto">
            <a:xfrm flipH="1">
              <a:off x="3552" y="3412"/>
              <a:ext cx="66" cy="16"/>
            </a:xfrm>
            <a:custGeom>
              <a:avLst/>
              <a:gdLst>
                <a:gd name="T0" fmla="*/ 0 w 78"/>
                <a:gd name="T1" fmla="*/ 0 h 16"/>
                <a:gd name="T2" fmla="*/ 0 w 78"/>
                <a:gd name="T3" fmla="*/ 0 h 16"/>
                <a:gd name="T4" fmla="*/ 6 w 78"/>
                <a:gd name="T5" fmla="*/ 4 h 16"/>
                <a:gd name="T6" fmla="*/ 14 w 78"/>
                <a:gd name="T7" fmla="*/ 10 h 16"/>
                <a:gd name="T8" fmla="*/ 24 w 78"/>
                <a:gd name="T9" fmla="*/ 14 h 16"/>
                <a:gd name="T10" fmla="*/ 36 w 78"/>
                <a:gd name="T11" fmla="*/ 16 h 16"/>
                <a:gd name="T12" fmla="*/ 50 w 78"/>
                <a:gd name="T13" fmla="*/ 16 h 16"/>
                <a:gd name="T14" fmla="*/ 64 w 78"/>
                <a:gd name="T15" fmla="*/ 12 h 16"/>
                <a:gd name="T16" fmla="*/ 70 w 78"/>
                <a:gd name="T17" fmla="*/ 8 h 16"/>
                <a:gd name="T18" fmla="*/ 78 w 78"/>
                <a:gd name="T19" fmla="*/ 2 h 16"/>
                <a:gd name="T20" fmla="*/ 78 w 78"/>
                <a:gd name="T21" fmla="*/ 2 h 16"/>
                <a:gd name="T22" fmla="*/ 72 w 78"/>
                <a:gd name="T23" fmla="*/ 4 h 16"/>
                <a:gd name="T24" fmla="*/ 58 w 78"/>
                <a:gd name="T25" fmla="*/ 6 h 16"/>
                <a:gd name="T26" fmla="*/ 32 w 78"/>
                <a:gd name="T27" fmla="*/ 4 h 16"/>
                <a:gd name="T28" fmla="*/ 18 w 78"/>
                <a:gd name="T29" fmla="*/ 2 h 16"/>
                <a:gd name="T30" fmla="*/ 0 w 78"/>
                <a:gd name="T31" fmla="*/ 0 h 16"/>
                <a:gd name="T32" fmla="*/ 0 w 78"/>
                <a:gd name="T33" fmla="*/ 0 h 1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8"/>
                <a:gd name="T52" fmla="*/ 0 h 16"/>
                <a:gd name="T53" fmla="*/ 78 w 78"/>
                <a:gd name="T54" fmla="*/ 16 h 1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8" h="16">
                  <a:moveTo>
                    <a:pt x="0" y="0"/>
                  </a:moveTo>
                  <a:lnTo>
                    <a:pt x="0" y="0"/>
                  </a:lnTo>
                  <a:lnTo>
                    <a:pt x="6" y="4"/>
                  </a:lnTo>
                  <a:lnTo>
                    <a:pt x="14" y="10"/>
                  </a:lnTo>
                  <a:lnTo>
                    <a:pt x="24" y="14"/>
                  </a:lnTo>
                  <a:lnTo>
                    <a:pt x="36" y="16"/>
                  </a:lnTo>
                  <a:lnTo>
                    <a:pt x="50" y="16"/>
                  </a:lnTo>
                  <a:lnTo>
                    <a:pt x="64" y="12"/>
                  </a:lnTo>
                  <a:lnTo>
                    <a:pt x="70" y="8"/>
                  </a:lnTo>
                  <a:lnTo>
                    <a:pt x="78" y="2"/>
                  </a:lnTo>
                  <a:lnTo>
                    <a:pt x="72" y="4"/>
                  </a:lnTo>
                  <a:lnTo>
                    <a:pt x="58" y="6"/>
                  </a:lnTo>
                  <a:lnTo>
                    <a:pt x="32" y="4"/>
                  </a:lnTo>
                  <a:lnTo>
                    <a:pt x="18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87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245" name="Freeform 139"/>
          <p:cNvSpPr>
            <a:spLocks noEditPoints="1"/>
          </p:cNvSpPr>
          <p:nvPr/>
        </p:nvSpPr>
        <p:spPr bwMode="auto">
          <a:xfrm flipH="1">
            <a:off x="4868863" y="4603750"/>
            <a:ext cx="1314450" cy="1784350"/>
          </a:xfrm>
          <a:custGeom>
            <a:avLst/>
            <a:gdLst>
              <a:gd name="T0" fmla="*/ 134 w 976"/>
              <a:gd name="T1" fmla="*/ 0 h 1124"/>
              <a:gd name="T2" fmla="*/ 108 w 976"/>
              <a:gd name="T3" fmla="*/ 4 h 1124"/>
              <a:gd name="T4" fmla="*/ 82 w 976"/>
              <a:gd name="T5" fmla="*/ 10 h 1124"/>
              <a:gd name="T6" fmla="*/ 40 w 976"/>
              <a:gd name="T7" fmla="*/ 36 h 1124"/>
              <a:gd name="T8" fmla="*/ 16 w 976"/>
              <a:gd name="T9" fmla="*/ 64 h 1124"/>
              <a:gd name="T10" fmla="*/ 6 w 976"/>
              <a:gd name="T11" fmla="*/ 86 h 1124"/>
              <a:gd name="T12" fmla="*/ 0 w 976"/>
              <a:gd name="T13" fmla="*/ 110 h 1124"/>
              <a:gd name="T14" fmla="*/ 0 w 976"/>
              <a:gd name="T15" fmla="*/ 1002 h 1124"/>
              <a:gd name="T16" fmla="*/ 0 w 976"/>
              <a:gd name="T17" fmla="*/ 1016 h 1124"/>
              <a:gd name="T18" fmla="*/ 6 w 976"/>
              <a:gd name="T19" fmla="*/ 1038 h 1124"/>
              <a:gd name="T20" fmla="*/ 16 w 976"/>
              <a:gd name="T21" fmla="*/ 1060 h 1124"/>
              <a:gd name="T22" fmla="*/ 40 w 976"/>
              <a:gd name="T23" fmla="*/ 1088 h 1124"/>
              <a:gd name="T24" fmla="*/ 82 w 976"/>
              <a:gd name="T25" fmla="*/ 1114 h 1124"/>
              <a:gd name="T26" fmla="*/ 108 w 976"/>
              <a:gd name="T27" fmla="*/ 1122 h 1124"/>
              <a:gd name="T28" fmla="*/ 134 w 976"/>
              <a:gd name="T29" fmla="*/ 1124 h 1124"/>
              <a:gd name="T30" fmla="*/ 842 w 976"/>
              <a:gd name="T31" fmla="*/ 1124 h 1124"/>
              <a:gd name="T32" fmla="*/ 868 w 976"/>
              <a:gd name="T33" fmla="*/ 1122 h 1124"/>
              <a:gd name="T34" fmla="*/ 894 w 976"/>
              <a:gd name="T35" fmla="*/ 1114 h 1124"/>
              <a:gd name="T36" fmla="*/ 936 w 976"/>
              <a:gd name="T37" fmla="*/ 1088 h 1124"/>
              <a:gd name="T38" fmla="*/ 960 w 976"/>
              <a:gd name="T39" fmla="*/ 1060 h 1124"/>
              <a:gd name="T40" fmla="*/ 970 w 976"/>
              <a:gd name="T41" fmla="*/ 1038 h 1124"/>
              <a:gd name="T42" fmla="*/ 976 w 976"/>
              <a:gd name="T43" fmla="*/ 1016 h 1124"/>
              <a:gd name="T44" fmla="*/ 976 w 976"/>
              <a:gd name="T45" fmla="*/ 122 h 1124"/>
              <a:gd name="T46" fmla="*/ 976 w 976"/>
              <a:gd name="T47" fmla="*/ 110 h 1124"/>
              <a:gd name="T48" fmla="*/ 970 w 976"/>
              <a:gd name="T49" fmla="*/ 86 h 1124"/>
              <a:gd name="T50" fmla="*/ 960 w 976"/>
              <a:gd name="T51" fmla="*/ 64 h 1124"/>
              <a:gd name="T52" fmla="*/ 936 w 976"/>
              <a:gd name="T53" fmla="*/ 36 h 1124"/>
              <a:gd name="T54" fmla="*/ 894 w 976"/>
              <a:gd name="T55" fmla="*/ 10 h 1124"/>
              <a:gd name="T56" fmla="*/ 868 w 976"/>
              <a:gd name="T57" fmla="*/ 4 h 1124"/>
              <a:gd name="T58" fmla="*/ 842 w 976"/>
              <a:gd name="T59" fmla="*/ 0 h 1124"/>
              <a:gd name="T60" fmla="*/ 8 w 976"/>
              <a:gd name="T61" fmla="*/ 1002 h 1124"/>
              <a:gd name="T62" fmla="*/ 8 w 976"/>
              <a:gd name="T63" fmla="*/ 122 h 1124"/>
              <a:gd name="T64" fmla="*/ 10 w 976"/>
              <a:gd name="T65" fmla="*/ 100 h 1124"/>
              <a:gd name="T66" fmla="*/ 18 w 976"/>
              <a:gd name="T67" fmla="*/ 78 h 1124"/>
              <a:gd name="T68" fmla="*/ 44 w 976"/>
              <a:gd name="T69" fmla="*/ 42 h 1124"/>
              <a:gd name="T70" fmla="*/ 86 w 976"/>
              <a:gd name="T71" fmla="*/ 18 h 1124"/>
              <a:gd name="T72" fmla="*/ 134 w 976"/>
              <a:gd name="T73" fmla="*/ 8 h 1124"/>
              <a:gd name="T74" fmla="*/ 842 w 976"/>
              <a:gd name="T75" fmla="*/ 8 h 1124"/>
              <a:gd name="T76" fmla="*/ 890 w 976"/>
              <a:gd name="T77" fmla="*/ 18 h 1124"/>
              <a:gd name="T78" fmla="*/ 930 w 976"/>
              <a:gd name="T79" fmla="*/ 42 h 1124"/>
              <a:gd name="T80" fmla="*/ 958 w 976"/>
              <a:gd name="T81" fmla="*/ 78 h 1124"/>
              <a:gd name="T82" fmla="*/ 966 w 976"/>
              <a:gd name="T83" fmla="*/ 100 h 1124"/>
              <a:gd name="T84" fmla="*/ 968 w 976"/>
              <a:gd name="T85" fmla="*/ 122 h 1124"/>
              <a:gd name="T86" fmla="*/ 968 w 976"/>
              <a:gd name="T87" fmla="*/ 1002 h 1124"/>
              <a:gd name="T88" fmla="*/ 966 w 976"/>
              <a:gd name="T89" fmla="*/ 1026 h 1124"/>
              <a:gd name="T90" fmla="*/ 958 w 976"/>
              <a:gd name="T91" fmla="*/ 1046 h 1124"/>
              <a:gd name="T92" fmla="*/ 930 w 976"/>
              <a:gd name="T93" fmla="*/ 1082 h 1124"/>
              <a:gd name="T94" fmla="*/ 890 w 976"/>
              <a:gd name="T95" fmla="*/ 1106 h 1124"/>
              <a:gd name="T96" fmla="*/ 842 w 976"/>
              <a:gd name="T97" fmla="*/ 1116 h 1124"/>
              <a:gd name="T98" fmla="*/ 134 w 976"/>
              <a:gd name="T99" fmla="*/ 1116 h 1124"/>
              <a:gd name="T100" fmla="*/ 86 w 976"/>
              <a:gd name="T101" fmla="*/ 1106 h 1124"/>
              <a:gd name="T102" fmla="*/ 44 w 976"/>
              <a:gd name="T103" fmla="*/ 1082 h 1124"/>
              <a:gd name="T104" fmla="*/ 18 w 976"/>
              <a:gd name="T105" fmla="*/ 1046 h 1124"/>
              <a:gd name="T106" fmla="*/ 10 w 976"/>
              <a:gd name="T107" fmla="*/ 1026 h 1124"/>
              <a:gd name="T108" fmla="*/ 8 w 976"/>
              <a:gd name="T109" fmla="*/ 1002 h 1124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976"/>
              <a:gd name="T166" fmla="*/ 0 h 1124"/>
              <a:gd name="T167" fmla="*/ 976 w 976"/>
              <a:gd name="T168" fmla="*/ 1124 h 1124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976" h="1124">
                <a:moveTo>
                  <a:pt x="134" y="0"/>
                </a:moveTo>
                <a:lnTo>
                  <a:pt x="134" y="0"/>
                </a:lnTo>
                <a:lnTo>
                  <a:pt x="120" y="2"/>
                </a:lnTo>
                <a:lnTo>
                  <a:pt x="108" y="4"/>
                </a:lnTo>
                <a:lnTo>
                  <a:pt x="94" y="6"/>
                </a:lnTo>
                <a:lnTo>
                  <a:pt x="82" y="10"/>
                </a:lnTo>
                <a:lnTo>
                  <a:pt x="60" y="22"/>
                </a:lnTo>
                <a:lnTo>
                  <a:pt x="40" y="36"/>
                </a:lnTo>
                <a:lnTo>
                  <a:pt x="22" y="54"/>
                </a:lnTo>
                <a:lnTo>
                  <a:pt x="16" y="64"/>
                </a:lnTo>
                <a:lnTo>
                  <a:pt x="10" y="74"/>
                </a:lnTo>
                <a:lnTo>
                  <a:pt x="6" y="86"/>
                </a:lnTo>
                <a:lnTo>
                  <a:pt x="2" y="98"/>
                </a:lnTo>
                <a:lnTo>
                  <a:pt x="0" y="110"/>
                </a:lnTo>
                <a:lnTo>
                  <a:pt x="0" y="122"/>
                </a:lnTo>
                <a:lnTo>
                  <a:pt x="0" y="1002"/>
                </a:lnTo>
                <a:lnTo>
                  <a:pt x="0" y="1016"/>
                </a:lnTo>
                <a:lnTo>
                  <a:pt x="2" y="1028"/>
                </a:lnTo>
                <a:lnTo>
                  <a:pt x="6" y="1038"/>
                </a:lnTo>
                <a:lnTo>
                  <a:pt x="10" y="1050"/>
                </a:lnTo>
                <a:lnTo>
                  <a:pt x="16" y="1060"/>
                </a:lnTo>
                <a:lnTo>
                  <a:pt x="22" y="1070"/>
                </a:lnTo>
                <a:lnTo>
                  <a:pt x="40" y="1088"/>
                </a:lnTo>
                <a:lnTo>
                  <a:pt x="60" y="1104"/>
                </a:lnTo>
                <a:lnTo>
                  <a:pt x="82" y="1114"/>
                </a:lnTo>
                <a:lnTo>
                  <a:pt x="94" y="1118"/>
                </a:lnTo>
                <a:lnTo>
                  <a:pt x="108" y="1122"/>
                </a:lnTo>
                <a:lnTo>
                  <a:pt x="120" y="1124"/>
                </a:lnTo>
                <a:lnTo>
                  <a:pt x="134" y="1124"/>
                </a:lnTo>
                <a:lnTo>
                  <a:pt x="842" y="1124"/>
                </a:lnTo>
                <a:lnTo>
                  <a:pt x="856" y="1124"/>
                </a:lnTo>
                <a:lnTo>
                  <a:pt x="868" y="1122"/>
                </a:lnTo>
                <a:lnTo>
                  <a:pt x="882" y="1118"/>
                </a:lnTo>
                <a:lnTo>
                  <a:pt x="894" y="1114"/>
                </a:lnTo>
                <a:lnTo>
                  <a:pt x="916" y="1104"/>
                </a:lnTo>
                <a:lnTo>
                  <a:pt x="936" y="1088"/>
                </a:lnTo>
                <a:lnTo>
                  <a:pt x="952" y="1070"/>
                </a:lnTo>
                <a:lnTo>
                  <a:pt x="960" y="1060"/>
                </a:lnTo>
                <a:lnTo>
                  <a:pt x="966" y="1050"/>
                </a:lnTo>
                <a:lnTo>
                  <a:pt x="970" y="1038"/>
                </a:lnTo>
                <a:lnTo>
                  <a:pt x="972" y="1028"/>
                </a:lnTo>
                <a:lnTo>
                  <a:pt x="976" y="1016"/>
                </a:lnTo>
                <a:lnTo>
                  <a:pt x="976" y="1002"/>
                </a:lnTo>
                <a:lnTo>
                  <a:pt x="976" y="122"/>
                </a:lnTo>
                <a:lnTo>
                  <a:pt x="976" y="110"/>
                </a:lnTo>
                <a:lnTo>
                  <a:pt x="972" y="98"/>
                </a:lnTo>
                <a:lnTo>
                  <a:pt x="970" y="86"/>
                </a:lnTo>
                <a:lnTo>
                  <a:pt x="966" y="74"/>
                </a:lnTo>
                <a:lnTo>
                  <a:pt x="960" y="64"/>
                </a:lnTo>
                <a:lnTo>
                  <a:pt x="952" y="54"/>
                </a:lnTo>
                <a:lnTo>
                  <a:pt x="936" y="36"/>
                </a:lnTo>
                <a:lnTo>
                  <a:pt x="916" y="22"/>
                </a:lnTo>
                <a:lnTo>
                  <a:pt x="894" y="10"/>
                </a:lnTo>
                <a:lnTo>
                  <a:pt x="882" y="6"/>
                </a:lnTo>
                <a:lnTo>
                  <a:pt x="868" y="4"/>
                </a:lnTo>
                <a:lnTo>
                  <a:pt x="856" y="2"/>
                </a:lnTo>
                <a:lnTo>
                  <a:pt x="842" y="0"/>
                </a:lnTo>
                <a:lnTo>
                  <a:pt x="134" y="0"/>
                </a:lnTo>
                <a:close/>
                <a:moveTo>
                  <a:pt x="8" y="1002"/>
                </a:moveTo>
                <a:lnTo>
                  <a:pt x="8" y="122"/>
                </a:lnTo>
                <a:lnTo>
                  <a:pt x="8" y="110"/>
                </a:lnTo>
                <a:lnTo>
                  <a:pt x="10" y="100"/>
                </a:lnTo>
                <a:lnTo>
                  <a:pt x="14" y="88"/>
                </a:lnTo>
                <a:lnTo>
                  <a:pt x="18" y="78"/>
                </a:lnTo>
                <a:lnTo>
                  <a:pt x="30" y="58"/>
                </a:lnTo>
                <a:lnTo>
                  <a:pt x="44" y="42"/>
                </a:lnTo>
                <a:lnTo>
                  <a:pt x="64" y="28"/>
                </a:lnTo>
                <a:lnTo>
                  <a:pt x="86" y="18"/>
                </a:lnTo>
                <a:lnTo>
                  <a:pt x="108" y="12"/>
                </a:lnTo>
                <a:lnTo>
                  <a:pt x="134" y="8"/>
                </a:lnTo>
                <a:lnTo>
                  <a:pt x="842" y="8"/>
                </a:lnTo>
                <a:lnTo>
                  <a:pt x="868" y="12"/>
                </a:lnTo>
                <a:lnTo>
                  <a:pt x="890" y="18"/>
                </a:lnTo>
                <a:lnTo>
                  <a:pt x="912" y="28"/>
                </a:lnTo>
                <a:lnTo>
                  <a:pt x="930" y="42"/>
                </a:lnTo>
                <a:lnTo>
                  <a:pt x="946" y="58"/>
                </a:lnTo>
                <a:lnTo>
                  <a:pt x="958" y="78"/>
                </a:lnTo>
                <a:lnTo>
                  <a:pt x="962" y="88"/>
                </a:lnTo>
                <a:lnTo>
                  <a:pt x="966" y="100"/>
                </a:lnTo>
                <a:lnTo>
                  <a:pt x="968" y="110"/>
                </a:lnTo>
                <a:lnTo>
                  <a:pt x="968" y="122"/>
                </a:lnTo>
                <a:lnTo>
                  <a:pt x="968" y="1002"/>
                </a:lnTo>
                <a:lnTo>
                  <a:pt x="968" y="1014"/>
                </a:lnTo>
                <a:lnTo>
                  <a:pt x="966" y="1026"/>
                </a:lnTo>
                <a:lnTo>
                  <a:pt x="962" y="1036"/>
                </a:lnTo>
                <a:lnTo>
                  <a:pt x="958" y="1046"/>
                </a:lnTo>
                <a:lnTo>
                  <a:pt x="946" y="1066"/>
                </a:lnTo>
                <a:lnTo>
                  <a:pt x="930" y="1082"/>
                </a:lnTo>
                <a:lnTo>
                  <a:pt x="912" y="1096"/>
                </a:lnTo>
                <a:lnTo>
                  <a:pt x="890" y="1106"/>
                </a:lnTo>
                <a:lnTo>
                  <a:pt x="868" y="1114"/>
                </a:lnTo>
                <a:lnTo>
                  <a:pt x="842" y="1116"/>
                </a:lnTo>
                <a:lnTo>
                  <a:pt x="134" y="1116"/>
                </a:lnTo>
                <a:lnTo>
                  <a:pt x="108" y="1114"/>
                </a:lnTo>
                <a:lnTo>
                  <a:pt x="86" y="1106"/>
                </a:lnTo>
                <a:lnTo>
                  <a:pt x="64" y="1096"/>
                </a:lnTo>
                <a:lnTo>
                  <a:pt x="44" y="1082"/>
                </a:lnTo>
                <a:lnTo>
                  <a:pt x="30" y="1066"/>
                </a:lnTo>
                <a:lnTo>
                  <a:pt x="18" y="1046"/>
                </a:lnTo>
                <a:lnTo>
                  <a:pt x="14" y="1036"/>
                </a:lnTo>
                <a:lnTo>
                  <a:pt x="10" y="1026"/>
                </a:lnTo>
                <a:lnTo>
                  <a:pt x="8" y="1014"/>
                </a:lnTo>
                <a:lnTo>
                  <a:pt x="8" y="100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246" name="AutoShape 142"/>
          <p:cNvSpPr>
            <a:spLocks noChangeArrowheads="1"/>
          </p:cNvSpPr>
          <p:nvPr/>
        </p:nvSpPr>
        <p:spPr bwMode="auto">
          <a:xfrm>
            <a:off x="5915025" y="969963"/>
            <a:ext cx="1503363" cy="1377950"/>
          </a:xfrm>
          <a:prstGeom prst="wedgeEllipseCallout">
            <a:avLst>
              <a:gd name="adj1" fmla="val 4912"/>
              <a:gd name="adj2" fmla="val 65324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400"/>
              <a:t>한글 변수 이름도 가능합니다</a:t>
            </a:r>
            <a:r>
              <a:rPr lang="en-US" altLang="ko-KR" sz="1400"/>
              <a:t>.</a:t>
            </a:r>
          </a:p>
        </p:txBody>
      </p:sp>
      <p:sp>
        <p:nvSpPr>
          <p:cNvPr id="10247" name="Line 143"/>
          <p:cNvSpPr>
            <a:spLocks noChangeShapeType="1"/>
          </p:cNvSpPr>
          <p:nvPr/>
        </p:nvSpPr>
        <p:spPr bwMode="auto">
          <a:xfrm flipH="1" flipV="1">
            <a:off x="3344863" y="2206625"/>
            <a:ext cx="2909887" cy="90646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3878</TotalTime>
  <Words>764</Words>
  <Application>Microsoft Office PowerPoint</Application>
  <PresentationFormat>화면 슬라이드 쇼(4:3)</PresentationFormat>
  <Paragraphs>169</Paragraphs>
  <Slides>50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1" baseType="lpstr">
      <vt:lpstr>1_Crayons</vt:lpstr>
      <vt:lpstr>Java Programming  변수, 연산자, 수식</vt:lpstr>
      <vt:lpstr>이번 장에서 학습할 내용</vt:lpstr>
      <vt:lpstr>변수</vt:lpstr>
      <vt:lpstr>자료형</vt:lpstr>
      <vt:lpstr>변수의 선언과 초기화</vt:lpstr>
      <vt:lpstr>변수의 이름</vt:lpstr>
      <vt:lpstr>변수 이름의 예</vt:lpstr>
      <vt:lpstr>식별자 관례</vt:lpstr>
      <vt:lpstr>예제</vt:lpstr>
      <vt:lpstr>중간 점검 문제</vt:lpstr>
      <vt:lpstr>기초형</vt:lpstr>
      <vt:lpstr>정수형</vt:lpstr>
      <vt:lpstr>정수형 상수</vt:lpstr>
      <vt:lpstr>예제</vt:lpstr>
      <vt:lpstr>기호 상수</vt:lpstr>
      <vt:lpstr>논리형</vt:lpstr>
      <vt:lpstr>실수형</vt:lpstr>
      <vt:lpstr>특수한 실수값</vt:lpstr>
      <vt:lpstr>예제</vt:lpstr>
      <vt:lpstr>실수형 상수</vt:lpstr>
      <vt:lpstr>문자형</vt:lpstr>
      <vt:lpstr>예제</vt:lpstr>
      <vt:lpstr>중간 점검 문제</vt:lpstr>
      <vt:lpstr>연산자와 피연산자</vt:lpstr>
      <vt:lpstr>자바에서 지원하는 연산자</vt:lpstr>
      <vt:lpstr>수식</vt:lpstr>
      <vt:lpstr>대입 연산자</vt:lpstr>
      <vt:lpstr>산술 연산자</vt:lpstr>
      <vt:lpstr>1</vt:lpstr>
      <vt:lpstr>+ 연산자는 문자열을 결합</vt:lpstr>
      <vt:lpstr>단항 연산자</vt:lpstr>
      <vt:lpstr>예제</vt:lpstr>
      <vt:lpstr>복합 대입 연산자</vt:lpstr>
      <vt:lpstr>관계 연산자</vt:lpstr>
      <vt:lpstr>PowerPoint 프레젠테이션</vt:lpstr>
      <vt:lpstr>논리 연산자</vt:lpstr>
      <vt:lpstr>예제</vt:lpstr>
      <vt:lpstr>삼항 연산자</vt:lpstr>
      <vt:lpstr>중간 점검 문제</vt:lpstr>
      <vt:lpstr>연산자의 우선 순위</vt:lpstr>
      <vt:lpstr>연산자의 결합 규칙</vt:lpstr>
      <vt:lpstr>중간 점검 문제</vt:lpstr>
      <vt:lpstr>비트 연산자</vt:lpstr>
      <vt:lpstr>예제</vt:lpstr>
      <vt:lpstr>중간 점검 문제</vt:lpstr>
      <vt:lpstr>형변환</vt:lpstr>
      <vt:lpstr>축소 변환</vt:lpstr>
      <vt:lpstr>확대 변환</vt:lpstr>
      <vt:lpstr>예제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Wonik Choi</cp:lastModifiedBy>
  <cp:revision>446</cp:revision>
  <dcterms:created xsi:type="dcterms:W3CDTF">2007-06-29T06:43:39Z</dcterms:created>
  <dcterms:modified xsi:type="dcterms:W3CDTF">2013-09-04T07:07:54Z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