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0"/>
  </p:notesMasterIdLst>
  <p:handoutMasterIdLst>
    <p:handoutMasterId r:id="rId41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C105D7E-2AEE-4DE9-9CF3-4B4AF6F314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331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E70BF0B-8849-495A-9C8B-0EB6429EFF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1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0E00EE-645A-412C-8F09-F73F123B56A8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D387-66CF-466B-B896-2CA8575EBE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271B8-22E0-471A-95E4-F335A7AC64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21801-3310-49D6-948A-106F102E2C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2C96-8706-4327-8E24-9FAED94008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E6E5-4751-438F-A24B-82998B35E3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A7971-225F-4B2F-B24D-400E4F2E9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BC7FB-4C83-4023-8B9D-E2422EAF92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C7AEB-EFC9-40ED-BC8C-73BE135C56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FC6B6-66D9-4B32-AB2A-A08941D58C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ADA0-0262-4CFB-86A7-7099E29316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D19A-4BAA-4A1C-BCE3-FDF02ECAD1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6B0045FF-560A-43BB-BE68-6362656AE5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 smtClean="0"/>
              <a:t>Java Programming</a:t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클래스와 객체 </a:t>
            </a:r>
            <a:r>
              <a:rPr lang="en-US" altLang="ko-KR" sz="3600" dirty="0" smtClean="0"/>
              <a:t>(2/2)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Time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1011238"/>
            <a:ext cx="7681913" cy="534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2894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9" name="_x84295712" descr="EMB00000c2010f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4375" y="1211263"/>
            <a:ext cx="1268413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25" y="428625"/>
            <a:ext cx="752316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7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6238" y="1343025"/>
            <a:ext cx="3687762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Circle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2894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322388"/>
            <a:ext cx="7529513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2263775" y="4462463"/>
            <a:ext cx="4789488" cy="1692275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점을 나타내는 </a:t>
            </a:r>
            <a:r>
              <a:rPr lang="en-US" altLang="ko-KR"/>
              <a:t>Point </a:t>
            </a:r>
            <a:r>
              <a:rPr lang="ko-KR" altLang="en-US"/>
              <a:t>클래스를 </a:t>
            </a:r>
          </a:p>
          <a:p>
            <a:pPr algn="ctr"/>
            <a:r>
              <a:rPr lang="ko-KR" altLang="en-US"/>
              <a:t>먼저 정의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Circle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894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3" y="1301750"/>
            <a:ext cx="7710487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1851025" y="2032000"/>
            <a:ext cx="5616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Circle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894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41425"/>
            <a:ext cx="7316788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0600" y="3038475"/>
            <a:ext cx="3865563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정적 변수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인스턴스 변수</a:t>
            </a:r>
            <a:r>
              <a:rPr lang="en-US" altLang="ko-KR" smtClean="0"/>
              <a:t>(instance variable): </a:t>
            </a:r>
            <a:r>
              <a:rPr lang="ko-KR" altLang="en-US" smtClean="0"/>
              <a:t>객체마다 하나씩 있는 변수</a:t>
            </a:r>
          </a:p>
          <a:p>
            <a:r>
              <a:rPr lang="ko-KR" altLang="en-US" smtClean="0"/>
              <a:t>정적 변수</a:t>
            </a:r>
            <a:r>
              <a:rPr lang="en-US" altLang="ko-KR" smtClean="0"/>
              <a:t>(static variable): </a:t>
            </a:r>
            <a:r>
              <a:rPr lang="ko-KR" altLang="en-US" smtClean="0"/>
              <a:t>모든 객체를 통틀어서 하나만 있는 변수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2274888"/>
            <a:ext cx="6410325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정적 변수의 예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068388"/>
            <a:ext cx="7839075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1684338" y="3846513"/>
            <a:ext cx="3432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정적 메소드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정적 메소드</a:t>
            </a:r>
            <a:r>
              <a:rPr lang="en-US" altLang="ko-KR" smtClean="0"/>
              <a:t>(static method): </a:t>
            </a:r>
            <a:r>
              <a:rPr lang="ko-KR" altLang="en-US" smtClean="0"/>
              <a:t>객체를 생성하지 않고 사용할 수 있는 메소드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Math </a:t>
            </a:r>
            <a:r>
              <a:rPr lang="ko-KR" altLang="en-US" smtClean="0"/>
              <a:t>클래스에 들어 있는 각종 수학 메소드 들</a:t>
            </a:r>
            <a:endParaRPr lang="en-US" altLang="ko-KR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09700" y="2535238"/>
            <a:ext cx="340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F0055"/>
                </a:solidFill>
              </a:rPr>
              <a:t>double </a:t>
            </a:r>
            <a:r>
              <a:rPr lang="en-US" altLang="ko-KR"/>
              <a:t>value = Math.sqrt(9.0);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정적 메소드의 예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663" y="971550"/>
            <a:ext cx="7915275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741488" y="5870575"/>
            <a:ext cx="34686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정적 메소드의 예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319213"/>
            <a:ext cx="8089900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생성자</a:t>
            </a:r>
            <a:endParaRPr lang="en-US" altLang="ko-KR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 변수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 메소드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접근제어  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this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클래스간의 관계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객체가 생성될 때 초기화를 담당하는 생성자에 대하여 살펴봅니다</a:t>
            </a:r>
            <a:r>
              <a:rPr lang="en-US" altLang="ko-KR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공간을 절약하기 위하여 정적 변수로 선언된다</a:t>
            </a:r>
            <a:r>
              <a:rPr lang="en-US" altLang="ko-KR" smtClean="0"/>
              <a:t>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1933575"/>
            <a:ext cx="84709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07950"/>
            <a:ext cx="7491413" cy="629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113" y="666750"/>
            <a:ext cx="7813675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ea typeface="새굴림" pitchFamily="18" charset="-127"/>
              </a:rPr>
              <a:t>1. </a:t>
            </a:r>
            <a:r>
              <a:rPr lang="ko-KR" altLang="en-US" smtClean="0">
                <a:ea typeface="새굴림" pitchFamily="18" charset="-127"/>
              </a:rPr>
              <a:t>정적</a:t>
            </a:r>
            <a:r>
              <a:rPr lang="ko-KR" altLang="en-US" smtClean="0"/>
              <a:t> </a:t>
            </a:r>
            <a:r>
              <a:rPr lang="ko-KR" altLang="en-US" smtClean="0">
                <a:ea typeface="새굴림" pitchFamily="18" charset="-127"/>
              </a:rPr>
              <a:t>변수는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어떤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경우에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사용하면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좋은가</a:t>
            </a:r>
            <a:r>
              <a:rPr lang="en-US" altLang="ko-KR" smtClean="0"/>
              <a:t>?</a:t>
            </a:r>
          </a:p>
          <a:p>
            <a:pPr marL="381000" indent="-381000" algn="just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정적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변수나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정적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메소드를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사용할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때</a:t>
            </a:r>
            <a:r>
              <a:rPr lang="en-US" altLang="ko-KR" smtClean="0"/>
              <a:t>,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클래스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이름을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통하여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접근하는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이유는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무엇인가</a:t>
            </a:r>
            <a:r>
              <a:rPr lang="en-US" altLang="ko-KR" smtClean="0"/>
              <a:t>?</a:t>
            </a:r>
          </a:p>
          <a:p>
            <a:pPr marL="381000" indent="-381000" algn="just">
              <a:buFont typeface="Symbol" pitchFamily="18" charset="2"/>
              <a:buNone/>
            </a:pPr>
            <a:endParaRPr lang="en-US" altLang="ko-KR" smtClean="0"/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3. main()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안에서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인스턴스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메소드를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호출할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수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없는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이유는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접근 제어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접근 제어</a:t>
            </a:r>
            <a:r>
              <a:rPr lang="en-US" altLang="ko-KR" smtClean="0"/>
              <a:t>(access control): </a:t>
            </a:r>
            <a:r>
              <a:rPr lang="ko-KR" altLang="en-US" smtClean="0"/>
              <a:t>다른 클래스가 특정한 필드나 메소드에 접근하는 것을 제어하는 것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1575" y="2098675"/>
            <a:ext cx="71691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접근 제어의 종류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클래스 수준에서의 접근 제어 </a:t>
            </a:r>
            <a:endParaRPr lang="en-US" altLang="ko-KR" smtClean="0"/>
          </a:p>
          <a:p>
            <a:pPr>
              <a:buFont typeface="Symbol" pitchFamily="18" charset="2"/>
              <a:buNone/>
            </a:pPr>
            <a:endParaRPr lang="ko-KR" altLang="en-US" smtClean="0"/>
          </a:p>
          <a:p>
            <a:r>
              <a:rPr lang="ko-KR" altLang="en-US" smtClean="0"/>
              <a:t>멤버 수준에서의 접근 제어</a:t>
            </a:r>
          </a:p>
          <a:p>
            <a:endParaRPr lang="ko-KR" altLang="en-US" smtClean="0"/>
          </a:p>
        </p:txBody>
      </p:sp>
      <p:pic>
        <p:nvPicPr>
          <p:cNvPr id="26628" name="Picture 15" descr="MCj023042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5" y="2873375"/>
            <a:ext cx="2239963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 수준에서의 접근 제어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public: </a:t>
            </a:r>
            <a:r>
              <a:rPr lang="ko-KR" altLang="en-US" smtClean="0"/>
              <a:t>다른 모든 클래스가 사용할 수 있는 공용 클래스</a:t>
            </a:r>
          </a:p>
          <a:p>
            <a:r>
              <a:rPr lang="en-US" altLang="ko-KR" smtClean="0"/>
              <a:t>package: </a:t>
            </a:r>
            <a:r>
              <a:rPr lang="ko-KR" altLang="en-US" smtClean="0"/>
              <a:t>수식자가 없으면</a:t>
            </a:r>
            <a:r>
              <a:rPr lang="en-US" altLang="ko-KR" smtClean="0"/>
              <a:t>: </a:t>
            </a:r>
            <a:r>
              <a:rPr lang="ko-KR" altLang="en-US" smtClean="0"/>
              <a:t>같은 패키지 안에 있는 클래스들만이 사용</a:t>
            </a:r>
          </a:p>
          <a:p>
            <a:endParaRPr lang="ko-KR" altLang="en-US" smtClean="0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238625" y="2312988"/>
            <a:ext cx="3200400" cy="1771650"/>
          </a:xfrm>
          <a:prstGeom prst="wedgeEllipseCallout">
            <a:avLst>
              <a:gd name="adj1" fmla="val -18204"/>
              <a:gd name="adj2" fmla="val -65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/>
              <a:t>패키지</a:t>
            </a:r>
            <a:r>
              <a:rPr kumimoji="1" lang="en-US" altLang="ko-KR"/>
              <a:t>(package)</a:t>
            </a:r>
            <a:r>
              <a:rPr kumimoji="1" lang="ko-KR" altLang="en-US"/>
              <a:t>는 관련된 클래스를 모아둔 것</a:t>
            </a:r>
          </a:p>
          <a:p>
            <a:pPr algn="ctr"/>
            <a:endParaRPr lang="ko-KR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826000" y="2009775"/>
            <a:ext cx="76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20775" y="4710113"/>
            <a:ext cx="2401888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public class myClass {</a:t>
            </a:r>
          </a:p>
          <a:p>
            <a:r>
              <a:rPr lang="en-US" altLang="ko-KR">
                <a:latin typeface="Trebuchet MS" pitchFamily="34" charset="0"/>
              </a:rPr>
              <a:t>	…</a:t>
            </a:r>
          </a:p>
          <a:p>
            <a:r>
              <a:rPr lang="en-US" altLang="ko-KR">
                <a:latin typeface="Trebuchet MS" pitchFamily="34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311650" y="4702175"/>
            <a:ext cx="170973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class myClass {</a:t>
            </a:r>
          </a:p>
          <a:p>
            <a:r>
              <a:rPr lang="en-US" altLang="ko-KR">
                <a:latin typeface="Trebuchet MS" pitchFamily="34" charset="0"/>
              </a:rPr>
              <a:t>	…</a:t>
            </a:r>
          </a:p>
          <a:p>
            <a:r>
              <a:rPr lang="en-US" altLang="ko-KR">
                <a:latin typeface="Trebuchet MS" pitchFamily="34" charset="0"/>
              </a:rPr>
              <a:t>}</a:t>
            </a: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673100" y="1582738"/>
            <a:ext cx="503238" cy="3127375"/>
          </a:xfrm>
          <a:custGeom>
            <a:avLst/>
            <a:gdLst>
              <a:gd name="T0" fmla="*/ 280 w 317"/>
              <a:gd name="T1" fmla="*/ 0 h 1970"/>
              <a:gd name="T2" fmla="*/ 6 w 317"/>
              <a:gd name="T3" fmla="*/ 1289 h 1970"/>
              <a:gd name="T4" fmla="*/ 317 w 317"/>
              <a:gd name="T5" fmla="*/ 1970 h 1970"/>
              <a:gd name="T6" fmla="*/ 0 60000 65536"/>
              <a:gd name="T7" fmla="*/ 0 60000 65536"/>
              <a:gd name="T8" fmla="*/ 0 60000 65536"/>
              <a:gd name="T9" fmla="*/ 0 w 317"/>
              <a:gd name="T10" fmla="*/ 0 h 1970"/>
              <a:gd name="T11" fmla="*/ 317 w 317"/>
              <a:gd name="T12" fmla="*/ 1970 h 1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1970">
                <a:moveTo>
                  <a:pt x="280" y="0"/>
                </a:moveTo>
                <a:cubicBezTo>
                  <a:pt x="140" y="480"/>
                  <a:pt x="0" y="961"/>
                  <a:pt x="6" y="1289"/>
                </a:cubicBezTo>
                <a:cubicBezTo>
                  <a:pt x="12" y="1617"/>
                  <a:pt x="164" y="1793"/>
                  <a:pt x="317" y="1970"/>
                </a:cubicBezTo>
              </a:path>
            </a:pathLst>
          </a:custGeom>
          <a:noFill/>
          <a:ln w="1270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1857375" y="1995488"/>
            <a:ext cx="2401888" cy="2678112"/>
          </a:xfrm>
          <a:custGeom>
            <a:avLst/>
            <a:gdLst>
              <a:gd name="T0" fmla="*/ 0 w 1513"/>
              <a:gd name="T1" fmla="*/ 0 h 1687"/>
              <a:gd name="T2" fmla="*/ 366 w 1513"/>
              <a:gd name="T3" fmla="*/ 823 h 1687"/>
              <a:gd name="T4" fmla="*/ 1513 w 1513"/>
              <a:gd name="T5" fmla="*/ 1687 h 1687"/>
              <a:gd name="T6" fmla="*/ 0 60000 65536"/>
              <a:gd name="T7" fmla="*/ 0 60000 65536"/>
              <a:gd name="T8" fmla="*/ 0 60000 65536"/>
              <a:gd name="T9" fmla="*/ 0 w 1513"/>
              <a:gd name="T10" fmla="*/ 0 h 1687"/>
              <a:gd name="T11" fmla="*/ 1513 w 1513"/>
              <a:gd name="T12" fmla="*/ 1687 h 16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3" h="1687">
                <a:moveTo>
                  <a:pt x="0" y="0"/>
                </a:moveTo>
                <a:cubicBezTo>
                  <a:pt x="57" y="271"/>
                  <a:pt x="114" y="542"/>
                  <a:pt x="366" y="823"/>
                </a:cubicBezTo>
                <a:cubicBezTo>
                  <a:pt x="618" y="1104"/>
                  <a:pt x="1065" y="1395"/>
                  <a:pt x="1513" y="1687"/>
                </a:cubicBezTo>
              </a:path>
            </a:pathLst>
          </a:custGeom>
          <a:noFill/>
          <a:ln w="1270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멤버 수준에서의 접근 제어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63" y="1333500"/>
            <a:ext cx="8208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98438"/>
            <a:ext cx="7754937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649288"/>
            <a:ext cx="7761288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(contructor): </a:t>
            </a:r>
            <a:r>
              <a:rPr lang="ko-KR" altLang="en-US" smtClean="0"/>
              <a:t>객체가 생성될 때에 필드에게 초기값을 제공하고 필요한 초기화 절차를 실행하는 메소드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038" y="2328863"/>
            <a:ext cx="6534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this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자기 자신을 참조하는 키워드</a:t>
            </a:r>
          </a:p>
          <a:p>
            <a:pPr lvl="1"/>
            <a:r>
              <a:rPr lang="en-US" altLang="ko-KR" smtClean="0"/>
              <a:t>this.member = 10;</a:t>
            </a:r>
          </a:p>
          <a:p>
            <a:r>
              <a:rPr lang="ko-KR" altLang="en-US" smtClean="0"/>
              <a:t>생성자를 호출할 때도 사용된다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this(10, 20);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350" y="595313"/>
            <a:ext cx="8088313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374775"/>
            <a:ext cx="8562975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this</a:t>
            </a:r>
            <a:r>
              <a:rPr lang="ko-KR" altLang="en-US" smtClean="0"/>
              <a:t>의 주된 용도는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this()</a:t>
            </a:r>
            <a:r>
              <a:rPr lang="ko-KR" altLang="en-US" smtClean="0"/>
              <a:t>와 같이 표기하면 무엇을 의미하는가</a:t>
            </a:r>
            <a:r>
              <a:rPr lang="en-US" altLang="ko-KR" smtClean="0"/>
              <a:t>??</a:t>
            </a:r>
            <a:endParaRPr lang="ko-KR" alt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클래스와 클래스 간의 관계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사용</a:t>
            </a:r>
            <a:r>
              <a:rPr lang="en-US" altLang="ko-KR" smtClean="0"/>
              <a:t>(use): </a:t>
            </a:r>
            <a:r>
              <a:rPr lang="ko-KR" altLang="en-US" smtClean="0"/>
              <a:t>하나의 클래스가 다른 클래스를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집합</a:t>
            </a:r>
            <a:r>
              <a:rPr lang="en-US" altLang="ko-KR" smtClean="0"/>
              <a:t>(has-a): </a:t>
            </a:r>
            <a:r>
              <a:rPr lang="ko-KR" altLang="en-US" smtClean="0"/>
              <a:t>하나의 클래스가 다른 클래스를 포함한다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상속</a:t>
            </a:r>
            <a:r>
              <a:rPr lang="en-US" altLang="ko-KR" smtClean="0"/>
              <a:t>(is-a): </a:t>
            </a:r>
            <a:r>
              <a:rPr lang="ko-KR" altLang="en-US" smtClean="0"/>
              <a:t>하나의 클래스가 다른 클래스를 상속한다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사용 관계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3950"/>
            <a:ext cx="8212138" cy="4152900"/>
          </a:xfrm>
        </p:spPr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A</a:t>
            </a:r>
            <a:r>
              <a:rPr lang="ko-KR" altLang="en-US" smtClean="0"/>
              <a:t>의 메소드에서 클래스 </a:t>
            </a:r>
            <a:r>
              <a:rPr lang="en-US" altLang="ko-KR" smtClean="0"/>
              <a:t>B</a:t>
            </a:r>
            <a:r>
              <a:rPr lang="ko-KR" altLang="en-US" smtClean="0"/>
              <a:t>의 메소드들을 호출한다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1433513"/>
            <a:ext cx="76485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집합 관계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A</a:t>
            </a:r>
            <a:r>
              <a:rPr lang="ko-KR" altLang="en-US" smtClean="0"/>
              <a:t>안에 클래스 </a:t>
            </a:r>
            <a:r>
              <a:rPr lang="en-US" altLang="ko-KR" smtClean="0"/>
              <a:t>B</a:t>
            </a:r>
            <a:r>
              <a:rPr lang="ko-KR" altLang="en-US" smtClean="0"/>
              <a:t>가 포함된다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38" y="1911350"/>
            <a:ext cx="79041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63" y="1208088"/>
            <a:ext cx="817245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835025" y="1458913"/>
            <a:ext cx="3098800" cy="5000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39939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생성자의 예제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5" y="1225550"/>
            <a:ext cx="8132763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생성자의 예제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3" y="1144588"/>
            <a:ext cx="7916862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2917825"/>
            <a:ext cx="69199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디폴트 생성자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2611438"/>
            <a:ext cx="76708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클래스 작성시에 생성자를 하나도 만들지 않는 경우에는 자동적으로 메소드의 몸체 부분이 비어있는 생성자가 만들어진다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생성자에서 메소드 호출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238250"/>
            <a:ext cx="77216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  <a:r>
              <a:rPr lang="en-US" altLang="ko-KR" sz="3600" smtClean="0"/>
              <a:t>: Date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888" y="1082675"/>
            <a:ext cx="7412037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_x84563328" descr="EMB00000c2010f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243013"/>
            <a:ext cx="1897062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  <a:r>
              <a:rPr lang="en-US" altLang="ko-KR" sz="3600" smtClean="0"/>
              <a:t>: Date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0" y="1144588"/>
            <a:ext cx="7351713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271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382</Words>
  <Application>Microsoft Office PowerPoint</Application>
  <PresentationFormat>화면 슬라이드 쇼(4:3)</PresentationFormat>
  <Paragraphs>80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1_Crayons</vt:lpstr>
      <vt:lpstr>Java Programming  클래스와 객체 (2/2)</vt:lpstr>
      <vt:lpstr>이번 장에서 학습할 내용</vt:lpstr>
      <vt:lpstr>생성자</vt:lpstr>
      <vt:lpstr>생성자의 예제</vt:lpstr>
      <vt:lpstr>생성자의 예제</vt:lpstr>
      <vt:lpstr>디폴트 생성자</vt:lpstr>
      <vt:lpstr>생성자에서 메소드 호출</vt:lpstr>
      <vt:lpstr>예제: Date 클래스</vt:lpstr>
      <vt:lpstr>예제: Date 클래스</vt:lpstr>
      <vt:lpstr>Time 클래스</vt:lpstr>
      <vt:lpstr>PowerPoint 프레젠테이션</vt:lpstr>
      <vt:lpstr>Circle 클래스</vt:lpstr>
      <vt:lpstr>Circle 클래스</vt:lpstr>
      <vt:lpstr>Circle 클래스</vt:lpstr>
      <vt:lpstr>정적 변수</vt:lpstr>
      <vt:lpstr>정적 변수의 예</vt:lpstr>
      <vt:lpstr>정적 메소드</vt:lpstr>
      <vt:lpstr>정적 메소드의 예</vt:lpstr>
      <vt:lpstr>정적 메소드의 예</vt:lpstr>
      <vt:lpstr>상수</vt:lpstr>
      <vt:lpstr>PowerPoint 프레젠테이션</vt:lpstr>
      <vt:lpstr>PowerPoint 프레젠테이션</vt:lpstr>
      <vt:lpstr>중간 점검 문제</vt:lpstr>
      <vt:lpstr>접근 제어</vt:lpstr>
      <vt:lpstr>접근 제어의 종류</vt:lpstr>
      <vt:lpstr>클래스 수준에서의 접근 제어</vt:lpstr>
      <vt:lpstr>멤버 수준에서의 접근 제어</vt:lpstr>
      <vt:lpstr>PowerPoint 프레젠테이션</vt:lpstr>
      <vt:lpstr>PowerPoint 프레젠테이션</vt:lpstr>
      <vt:lpstr>this </vt:lpstr>
      <vt:lpstr>PowerPoint 프레젠테이션</vt:lpstr>
      <vt:lpstr>PowerPoint 프레젠테이션</vt:lpstr>
      <vt:lpstr>중간 점검 문제</vt:lpstr>
      <vt:lpstr>클래스와 클래스 간의 관계</vt:lpstr>
      <vt:lpstr>사용 관계</vt:lpstr>
      <vt:lpstr>집합 관계</vt:lpstr>
      <vt:lpstr>PowerPoint 프레젠테이션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452</cp:revision>
  <dcterms:created xsi:type="dcterms:W3CDTF">2007-06-29T06:43:39Z</dcterms:created>
  <dcterms:modified xsi:type="dcterms:W3CDTF">2013-09-04T07:08:20Z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