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2"/>
  </p:notesMasterIdLst>
  <p:handoutMasterIdLst>
    <p:handoutMasterId r:id="rId33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F77840C-AE93-4539-B4D9-709F685A88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08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B5A0CB0-F958-41E9-A10F-BB661AB725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460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20C5DC48-3AC9-4C2D-BC89-F2546990DAA2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D905B-38DA-4D35-8400-F072E41F7D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BEA41-3A2D-4EAE-BF87-EA730423B4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C5229-2DDC-4327-9082-CBA1AB18EF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A9DFD-5E4F-49ED-A0D5-5B05BA1B03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7B02A-9F88-48B7-8EAC-D627AAF2BB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60757-8BFC-4D68-912E-8994D82085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8E4D5-5A21-4737-B6F8-D706FABD03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79430-D871-4C64-9AA6-DE7C10F8DF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9CF5-FA25-46C7-BBAF-9478BE192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CFC9B-96C0-4478-9686-5D3838256D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2FA0-6CB4-466E-A6A9-9864F3E6C1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9AAF7FC-8C3D-4148-B40C-53BB1D5C00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br>
              <a:rPr lang="en-US" altLang="ko-KR" sz="4300" dirty="0"/>
            </a:br>
            <a:r>
              <a:rPr lang="en-US" altLang="ko-KR" sz="4300" dirty="0"/>
              <a:t/>
            </a:r>
            <a:br>
              <a:rPr lang="en-US" altLang="ko-KR" sz="4300" dirty="0"/>
            </a:br>
            <a:r>
              <a:rPr lang="ko-KR" altLang="en-US" sz="3600" dirty="0" smtClean="0"/>
              <a:t>상속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사자</a:t>
            </a:r>
            <a:r>
              <a:rPr lang="en-US" altLang="ko-KR" smtClean="0"/>
              <a:t>, </a:t>
            </a:r>
            <a:r>
              <a:rPr lang="ko-KR" altLang="en-US" smtClean="0"/>
              <a:t>호랑이</a:t>
            </a:r>
            <a:r>
              <a:rPr lang="en-US" altLang="ko-KR" smtClean="0"/>
              <a:t>, 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고양이</a:t>
            </a:r>
            <a:r>
              <a:rPr lang="en-US" altLang="ko-KR" smtClean="0"/>
              <a:t>, </a:t>
            </a:r>
            <a:r>
              <a:rPr lang="ko-KR" altLang="en-US" smtClean="0"/>
              <a:t>여우</a:t>
            </a:r>
            <a:r>
              <a:rPr lang="en-US" altLang="ko-KR" smtClean="0"/>
              <a:t>, </a:t>
            </a:r>
            <a:r>
              <a:rPr lang="ko-KR" altLang="en-US" smtClean="0"/>
              <a:t>악어</a:t>
            </a:r>
            <a:r>
              <a:rPr lang="en-US" altLang="ko-KR" smtClean="0"/>
              <a:t>, </a:t>
            </a:r>
            <a:r>
              <a:rPr lang="ko-KR" altLang="en-US" smtClean="0"/>
              <a:t>도마뱀들을 상속 계층 구조를 이용하여 표현하여 보자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상속의 구체적인 예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63" y="1271588"/>
            <a:ext cx="8231187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상속의 예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100138"/>
            <a:ext cx="8161337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2350" y="3554413"/>
            <a:ext cx="457835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상속의 사용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서브 클래스는 수퍼 클래스의 필드와 메소드를 마치 자기 것처럼 사용할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2125663"/>
            <a:ext cx="8570912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 재정의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메소드 재정의</a:t>
            </a:r>
            <a:r>
              <a:rPr lang="en-US" altLang="ko-KR" smtClean="0"/>
              <a:t>(method overriding):</a:t>
            </a:r>
            <a:r>
              <a:rPr lang="ko-KR" altLang="en-US" smtClean="0"/>
              <a:t> 서브 클래스가 필요에 따라 상속된 메소드를 다시 정의하는 것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300" y="2227263"/>
            <a:ext cx="483235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 재정의의 예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1346200"/>
            <a:ext cx="8066087" cy="330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294063" y="4760913"/>
            <a:ext cx="1247775" cy="261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Trebuchet MS" pitchFamily="34" charset="0"/>
              </a:rPr>
              <a:t>Animal</a:t>
            </a:r>
          </a:p>
        </p:txBody>
      </p:sp>
      <p:pic>
        <p:nvPicPr>
          <p:cNvPr id="16389" name="Picture 7" descr="MCj043002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5561013"/>
            <a:ext cx="1106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Line 8"/>
          <p:cNvSpPr>
            <a:spLocks noChangeShapeType="1"/>
          </p:cNvSpPr>
          <p:nvPr/>
        </p:nvSpPr>
        <p:spPr bwMode="auto">
          <a:xfrm flipV="1">
            <a:off x="3883025" y="5057775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메소드를 재정의하려면</a:t>
            </a:r>
            <a:endParaRPr lang="en-US" altLang="ko-KR" sz="36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메소드의 이름</a:t>
            </a:r>
            <a:r>
              <a:rPr lang="en-US" altLang="ko-KR" smtClean="0"/>
              <a:t>, </a:t>
            </a:r>
            <a:r>
              <a:rPr lang="ko-KR" altLang="en-US" smtClean="0"/>
              <a:t>반환형</a:t>
            </a:r>
            <a:r>
              <a:rPr lang="en-US" altLang="ko-KR" smtClean="0"/>
              <a:t>, </a:t>
            </a:r>
            <a:r>
              <a:rPr lang="ko-KR" altLang="en-US" smtClean="0"/>
              <a:t>매개 변수의 개수와 데이터 타입이 일치하여야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1114425" y="2282825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makeSound()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1082675" y="4267200"/>
            <a:ext cx="7408863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Dog</a:t>
            </a:r>
            <a:r>
              <a:rPr lang="ko-KR" altLang="en-US" sz="1600"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0066FF"/>
                </a:solidFill>
                <a:latin typeface="Trebuchet MS" pitchFamily="34" charset="0"/>
              </a:rPr>
              <a:t>extends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int</a:t>
            </a:r>
            <a:r>
              <a:rPr lang="en-US" altLang="ko-KR" sz="1600">
                <a:latin typeface="Trebuchet MS" pitchFamily="34" charset="0"/>
              </a:rPr>
              <a:t> makeSound()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17414" name="Line 15"/>
          <p:cNvSpPr>
            <a:spLocks noChangeShapeType="1"/>
          </p:cNvSpPr>
          <p:nvPr/>
        </p:nvSpPr>
        <p:spPr bwMode="auto">
          <a:xfrm>
            <a:off x="3911600" y="37734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3736975" y="3781425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7416" name="Text Box 17"/>
          <p:cNvSpPr txBox="1">
            <a:spLocks noChangeArrowheads="1"/>
          </p:cNvSpPr>
          <p:nvPr/>
        </p:nvSpPr>
        <p:spPr bwMode="auto">
          <a:xfrm>
            <a:off x="4524375" y="3741738"/>
            <a:ext cx="2081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오버라이드가 아님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중복 정의와 재정의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204913"/>
            <a:ext cx="76962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super </a:t>
            </a:r>
            <a:r>
              <a:rPr lang="ko-KR" altLang="en-US" sz="3600" smtClean="0"/>
              <a:t>키워드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88" y="1100138"/>
            <a:ext cx="86423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2118" name="AutoShape 6"/>
          <p:cNvSpPr>
            <a:spLocks/>
          </p:cNvSpPr>
          <p:nvPr/>
        </p:nvSpPr>
        <p:spPr bwMode="auto">
          <a:xfrm>
            <a:off x="7445375" y="3697288"/>
            <a:ext cx="1422400" cy="812800"/>
          </a:xfrm>
          <a:prstGeom prst="borderCallout1">
            <a:avLst>
              <a:gd name="adj1" fmla="val -9375"/>
              <a:gd name="adj2" fmla="val 91963"/>
              <a:gd name="adj3" fmla="val -9375"/>
              <a:gd name="adj4" fmla="val -317856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굴림" pitchFamily="50" charset="-127"/>
              </a:rPr>
              <a:t>수퍼클래스 객체를 가리킨다</a:t>
            </a:r>
            <a:r>
              <a:rPr lang="en-US" altLang="ko-KR" sz="1400">
                <a:solidFill>
                  <a:schemeClr val="tx2"/>
                </a:solidFill>
                <a:latin typeface="굴림" pitchFamily="50" charset="-127"/>
              </a:rPr>
              <a:t>.</a:t>
            </a:r>
          </a:p>
        </p:txBody>
      </p:sp>
      <p:sp>
        <p:nvSpPr>
          <p:cNvPr id="1242119" name="Line 7"/>
          <p:cNvSpPr>
            <a:spLocks noChangeShapeType="1"/>
          </p:cNvSpPr>
          <p:nvPr/>
        </p:nvSpPr>
        <p:spPr bwMode="auto">
          <a:xfrm flipH="1">
            <a:off x="4572000" y="3824288"/>
            <a:ext cx="2801938" cy="8270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24212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69075" y="1263650"/>
            <a:ext cx="2341563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8" grpId="0" animBg="1"/>
      <p:bldP spid="1242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접근 지정자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579563"/>
            <a:ext cx="46799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상속이란</a:t>
            </a:r>
            <a:r>
              <a:rPr lang="en-US" altLang="ko-KR">
                <a:solidFill>
                  <a:schemeClr val="tx2"/>
                </a:solidFill>
                <a:latin typeface="굴림" pitchFamily="50" charset="-127"/>
              </a:rPr>
              <a:t>?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상속의 사용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메소드 재정의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접근 지정자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상속과 생성자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itchFamily="50" charset="-127"/>
              </a:rPr>
              <a:t>Object </a:t>
            </a: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클래스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종단 클래스</a:t>
            </a: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상속을 코드를 재사용하기 위한 중요한 기법입니다</a:t>
            </a:r>
            <a:r>
              <a:rPr lang="en-US" altLang="ko-KR"/>
              <a:t>.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접근 지정자의 예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339850"/>
            <a:ext cx="8394700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 descr="MCj034348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0" y="3235325"/>
            <a:ext cx="8397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9" descr="MCj032460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7575" y="4573588"/>
            <a:ext cx="611188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Line 10"/>
          <p:cNvSpPr>
            <a:spLocks noChangeShapeType="1"/>
          </p:cNvSpPr>
          <p:nvPr/>
        </p:nvSpPr>
        <p:spPr bwMode="auto">
          <a:xfrm flipV="1">
            <a:off x="7518400" y="3846513"/>
            <a:ext cx="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7816850" y="4730750"/>
            <a:ext cx="954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rebuchet MS" pitchFamily="34" charset="0"/>
              </a:rPr>
              <a:t>Employee</a:t>
            </a:r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7896225" y="3357563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rebuchet MS" pitchFamily="34" charset="0"/>
              </a:rPr>
              <a:t>Manager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접근 지정자의 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109663"/>
            <a:ext cx="865028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MCj034348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413" y="4876800"/>
            <a:ext cx="8397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MCj032460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488" y="6215063"/>
            <a:ext cx="61118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7199313" y="5487988"/>
            <a:ext cx="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497763" y="6372225"/>
            <a:ext cx="954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rebuchet MS" pitchFamily="34" charset="0"/>
              </a:rPr>
              <a:t>Employee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577138" y="4999038"/>
            <a:ext cx="849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rebuchet MS" pitchFamily="34" charset="0"/>
              </a:rPr>
              <a:t>Manager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상속과 생성자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1181100"/>
            <a:ext cx="78581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7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588" y="5368925"/>
            <a:ext cx="2971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묵시적인 호출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 b="2467"/>
          <a:stretch>
            <a:fillRect/>
          </a:stretch>
        </p:blipFill>
        <p:spPr bwMode="auto">
          <a:xfrm>
            <a:off x="390525" y="1400175"/>
            <a:ext cx="8543925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5516563"/>
            <a:ext cx="1928813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Object </a:t>
            </a:r>
            <a:r>
              <a:rPr lang="ko-KR" altLang="en-US" sz="3600" smtClean="0"/>
              <a:t>클래스 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1619250"/>
            <a:ext cx="7086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</a:t>
            </a:r>
            <a:r>
              <a:rPr lang="ko-KR" altLang="en-US" smtClean="0"/>
              <a:t>의 메소드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1433513"/>
            <a:ext cx="86391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equals() </a:t>
            </a:r>
            <a:r>
              <a:rPr lang="ko-KR" altLang="en-US" sz="3600" smtClean="0"/>
              <a:t>메소드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284288"/>
            <a:ext cx="8453438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AutoShape 5"/>
          <p:cNvSpPr>
            <a:spLocks/>
          </p:cNvSpPr>
          <p:nvPr/>
        </p:nvSpPr>
        <p:spPr bwMode="auto">
          <a:xfrm>
            <a:off x="7094538" y="324643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112375"/>
              <a:gd name="adj5" fmla="val 176046"/>
              <a:gd name="adj6" fmla="val -224745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equals()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를 재정의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equals() </a:t>
            </a:r>
            <a:r>
              <a:rPr lang="ko-KR" altLang="en-US" sz="3600" smtClean="0"/>
              <a:t>메소드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171575"/>
            <a:ext cx="8293100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AutoShape 4"/>
          <p:cNvSpPr>
            <a:spLocks/>
          </p:cNvSpPr>
          <p:nvPr/>
        </p:nvSpPr>
        <p:spPr bwMode="auto">
          <a:xfrm>
            <a:off x="6731000" y="4051300"/>
            <a:ext cx="1719263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92338"/>
              <a:gd name="adj5" fmla="val -358981"/>
              <a:gd name="adj6" fmla="val -183843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재정의된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equals() 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호출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toString()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Object </a:t>
            </a:r>
            <a:r>
              <a:rPr lang="ko-KR" altLang="en-US" smtClean="0"/>
              <a:t>클래스의 </a:t>
            </a:r>
            <a:r>
              <a:rPr lang="en-US" altLang="ko-KR" smtClean="0"/>
              <a:t>toString() </a:t>
            </a:r>
            <a:r>
              <a:rPr lang="ko-KR" altLang="en-US" smtClean="0"/>
              <a:t>메소드는 객체의 문자열 표현을 반환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112838" y="2114550"/>
            <a:ext cx="6634162" cy="2573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>
                <a:solidFill>
                  <a:srgbClr val="0066FF"/>
                </a:solidFill>
                <a:latin typeface="Trebuchet MS" pitchFamily="34" charset="0"/>
              </a:rPr>
              <a:t> </a:t>
            </a:r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class</a:t>
            </a:r>
            <a:r>
              <a:rPr lang="en-US" altLang="ko-KR">
                <a:latin typeface="Trebuchet MS" pitchFamily="34" charset="0"/>
              </a:rPr>
              <a:t> Car {</a:t>
            </a:r>
          </a:p>
          <a:p>
            <a:r>
              <a:rPr lang="en-US" altLang="ko-KR" b="1">
                <a:latin typeface="Trebuchet MS" pitchFamily="34" charset="0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private</a:t>
            </a:r>
            <a:r>
              <a:rPr lang="en-US" altLang="ko-KR">
                <a:latin typeface="Trebuchet MS" pitchFamily="34" charset="0"/>
              </a:rPr>
              <a:t> String model;</a:t>
            </a:r>
          </a:p>
          <a:p>
            <a:r>
              <a:rPr lang="en-US" altLang="ko-KR" b="1">
                <a:latin typeface="Trebuchet MS" pitchFamily="34" charset="0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>
                <a:latin typeface="Trebuchet MS" pitchFamily="34" charset="0"/>
              </a:rPr>
              <a:t> Car(String model) {</a:t>
            </a:r>
          </a:p>
          <a:p>
            <a:r>
              <a:rPr lang="en-US" altLang="ko-KR" b="1">
                <a:latin typeface="Trebuchet MS" pitchFamily="34" charset="0"/>
              </a:rPr>
              <a:t>		</a:t>
            </a:r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this</a:t>
            </a:r>
            <a:r>
              <a:rPr lang="en-US" altLang="ko-KR">
                <a:latin typeface="Trebuchet MS" pitchFamily="34" charset="0"/>
              </a:rPr>
              <a:t>.model = model;</a:t>
            </a:r>
          </a:p>
          <a:p>
            <a:r>
              <a:rPr lang="en-US" altLang="ko-KR">
                <a:latin typeface="Trebuchet MS" pitchFamily="34" charset="0"/>
              </a:rPr>
              <a:t>	}</a:t>
            </a:r>
          </a:p>
          <a:p>
            <a:r>
              <a:rPr lang="en-US" altLang="ko-KR">
                <a:latin typeface="Trebuchet MS" pitchFamily="34" charset="0"/>
              </a:rPr>
              <a:t>	</a:t>
            </a:r>
            <a:r>
              <a:rPr lang="en-US" altLang="ko-KR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>
                <a:latin typeface="Trebuchet MS" pitchFamily="34" charset="0"/>
              </a:rPr>
              <a:t> String toString() {</a:t>
            </a:r>
          </a:p>
          <a:p>
            <a:r>
              <a:rPr lang="en-US" altLang="ko-KR">
                <a:latin typeface="Trebuchet MS" pitchFamily="34" charset="0"/>
              </a:rPr>
              <a:t>		</a:t>
            </a:r>
            <a:r>
              <a:rPr lang="en-US" altLang="ko-KR">
                <a:solidFill>
                  <a:srgbClr val="0066FF"/>
                </a:solidFill>
                <a:latin typeface="Trebuchet MS" pitchFamily="34" charset="0"/>
              </a:rPr>
              <a:t>return</a:t>
            </a:r>
            <a:r>
              <a:rPr lang="en-US" altLang="ko-KR">
                <a:latin typeface="Trebuchet MS" pitchFamily="34" charset="0"/>
              </a:rPr>
              <a:t> “</a:t>
            </a:r>
            <a:r>
              <a:rPr lang="ko-KR" altLang="en-US">
                <a:latin typeface="Trebuchet MS" pitchFamily="34" charset="0"/>
              </a:rPr>
              <a:t>모델</a:t>
            </a:r>
            <a:r>
              <a:rPr lang="en-US" altLang="ko-KR">
                <a:latin typeface="Trebuchet MS" pitchFamily="34" charset="0"/>
              </a:rPr>
              <a:t>: “ + model;</a:t>
            </a:r>
          </a:p>
          <a:p>
            <a:r>
              <a:rPr lang="en-US" altLang="ko-KR">
                <a:latin typeface="Trebuchet MS" pitchFamily="34" charset="0"/>
              </a:rPr>
              <a:t>	}</a:t>
            </a:r>
          </a:p>
          <a:p>
            <a:r>
              <a:rPr lang="en-US" altLang="ko-KR">
                <a:latin typeface="Trebuchet MS" pitchFamily="34" charset="0"/>
              </a:rPr>
              <a:t>}</a:t>
            </a:r>
          </a:p>
        </p:txBody>
      </p:sp>
      <p:sp>
        <p:nvSpPr>
          <p:cNvPr id="29701" name="AutoShape 6"/>
          <p:cNvSpPr>
            <a:spLocks/>
          </p:cNvSpPr>
          <p:nvPr/>
        </p:nvSpPr>
        <p:spPr bwMode="auto">
          <a:xfrm>
            <a:off x="7094538" y="324643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92153"/>
              <a:gd name="adj5" fmla="val 69162"/>
              <a:gd name="adj6" fmla="val -183380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tostring()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를 재정의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종단 클래스 와 종단 메소드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키워드 </a:t>
            </a:r>
            <a:r>
              <a:rPr lang="en-US" altLang="ko-KR" smtClean="0"/>
              <a:t>final</a:t>
            </a:r>
            <a:r>
              <a:rPr lang="ko-KR" altLang="en-US" smtClean="0"/>
              <a:t>을 붙이면 상속이나 재정의할 수 없다</a:t>
            </a:r>
            <a:r>
              <a:rPr lang="en-US" altLang="ko-KR" smtClean="0"/>
              <a:t>. 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976438"/>
            <a:ext cx="8399463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AutoShape 5"/>
          <p:cNvSpPr>
            <a:spLocks/>
          </p:cNvSpPr>
          <p:nvPr/>
        </p:nvSpPr>
        <p:spPr bwMode="auto">
          <a:xfrm>
            <a:off x="5332413" y="467518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108958"/>
              <a:gd name="adj5" fmla="val -330241"/>
              <a:gd name="adj6" fmla="val -217634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재정의할 수 없도록 한다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상속이란</a:t>
            </a:r>
            <a:r>
              <a:rPr lang="en-US" altLang="ko-KR" sz="360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21250"/>
          </a:xfrm>
        </p:spPr>
        <p:txBody>
          <a:bodyPr/>
          <a:lstStyle/>
          <a:p>
            <a:r>
              <a:rPr lang="ko-KR" altLang="en-US" smtClean="0"/>
              <a:t>상속의 개념은 현실 세계에도 존재한다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320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638" y="2105025"/>
            <a:ext cx="5345112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31747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상속의 장점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상속의 장점</a:t>
            </a:r>
          </a:p>
          <a:p>
            <a:pPr lvl="1"/>
            <a:r>
              <a:rPr lang="ko-KR" altLang="en-US" smtClean="0"/>
              <a:t>상속을 통하여 기존 클래스의 필드와 메소드를 재사용</a:t>
            </a:r>
          </a:p>
          <a:p>
            <a:pPr lvl="1"/>
            <a:r>
              <a:rPr lang="ko-KR" altLang="en-US" smtClean="0"/>
              <a:t>기존 클래스의 일부 변경도 가능</a:t>
            </a:r>
          </a:p>
          <a:p>
            <a:pPr lvl="1"/>
            <a:r>
              <a:rPr lang="ko-KR" altLang="en-US" smtClean="0"/>
              <a:t>상속을 이용하게 되면 복잡한 </a:t>
            </a:r>
            <a:r>
              <a:rPr lang="en-US" altLang="ko-KR" smtClean="0"/>
              <a:t>GUI </a:t>
            </a:r>
            <a:r>
              <a:rPr lang="ko-KR" altLang="en-US" smtClean="0"/>
              <a:t>프로그램을 순식간에 작성</a:t>
            </a:r>
          </a:p>
          <a:p>
            <a:pPr lvl="1"/>
            <a:endParaRPr lang="ko-KR" altLang="en-US" smtClean="0"/>
          </a:p>
          <a:p>
            <a:pPr lvl="1"/>
            <a:r>
              <a:rPr lang="ko-KR" altLang="en-US" smtClean="0"/>
              <a:t>상속은 이미 작성된 검증된 소프트웨어를 재사용</a:t>
            </a:r>
          </a:p>
          <a:p>
            <a:pPr lvl="1"/>
            <a:r>
              <a:rPr lang="ko-KR" altLang="en-US" smtClean="0"/>
              <a:t>신뢰성 있는 소프트웨어를 손쉽게 개발</a:t>
            </a:r>
            <a:r>
              <a:rPr lang="en-US" altLang="ko-KR" smtClean="0"/>
              <a:t>, </a:t>
            </a:r>
            <a:r>
              <a:rPr lang="ko-KR" altLang="en-US" smtClean="0"/>
              <a:t>유지 보수</a:t>
            </a:r>
          </a:p>
          <a:p>
            <a:pPr lvl="1"/>
            <a:r>
              <a:rPr lang="ko-KR" altLang="en-US" smtClean="0"/>
              <a:t>코드의 중복을 줄일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171575" y="1287463"/>
            <a:ext cx="3649663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class</a:t>
            </a:r>
            <a:r>
              <a:rPr lang="en-US" altLang="ko-KR" sz="1600">
                <a:latin typeface="Trebuchet MS" pitchFamily="34" charset="0"/>
              </a:rPr>
              <a:t> Car </a:t>
            </a:r>
          </a:p>
          <a:p>
            <a:r>
              <a:rPr lang="en-US" altLang="ko-KR" sz="1600">
                <a:latin typeface="Trebuchet MS" pitchFamily="34" charset="0"/>
              </a:rPr>
              <a:t>{</a:t>
            </a:r>
          </a:p>
          <a:p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speed;</a:t>
            </a:r>
          </a:p>
          <a:p>
            <a:r>
              <a:rPr lang="en-US" altLang="ko-KR" sz="1600">
                <a:latin typeface="Trebuchet MS" pitchFamily="34" charset="0"/>
              </a:rPr>
              <a:t>}</a:t>
            </a:r>
          </a:p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class</a:t>
            </a:r>
            <a:r>
              <a:rPr lang="en-US" altLang="ko-KR" sz="1600">
                <a:latin typeface="Trebuchet MS" pitchFamily="34" charset="0"/>
              </a:rPr>
              <a:t> SportsCar 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extends</a:t>
            </a:r>
            <a:r>
              <a:rPr lang="en-US" altLang="ko-KR" sz="1600" b="1">
                <a:latin typeface="Trebuchet MS" pitchFamily="34" charset="0"/>
              </a:rPr>
              <a:t> </a:t>
            </a:r>
            <a:r>
              <a:rPr lang="en-US" altLang="ko-KR" sz="1600">
                <a:latin typeface="Trebuchet MS" pitchFamily="34" charset="0"/>
              </a:rPr>
              <a:t>Car</a:t>
            </a:r>
          </a:p>
          <a:p>
            <a:r>
              <a:rPr lang="en-US" altLang="ko-KR" sz="1600">
                <a:latin typeface="Trebuchet MS" pitchFamily="34" charset="0"/>
              </a:rPr>
              <a:t>{</a:t>
            </a:r>
          </a:p>
          <a:p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turbo;	</a:t>
            </a:r>
          </a:p>
          <a:p>
            <a:r>
              <a:rPr lang="en-US" altLang="ko-KR" sz="1600">
                <a:latin typeface="Trebuchet MS" pitchFamily="34" charset="0"/>
              </a:rPr>
              <a:t>}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863" y="1395413"/>
            <a:ext cx="39560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AutoShape 8"/>
          <p:cNvSpPr>
            <a:spLocks/>
          </p:cNvSpPr>
          <p:nvPr/>
        </p:nvSpPr>
        <p:spPr bwMode="auto">
          <a:xfrm>
            <a:off x="4670425" y="5053013"/>
            <a:ext cx="2206625" cy="280987"/>
          </a:xfrm>
          <a:prstGeom prst="borderCallout2">
            <a:avLst>
              <a:gd name="adj1" fmla="val 40676"/>
              <a:gd name="adj2" fmla="val -3454"/>
              <a:gd name="adj3" fmla="val 40676"/>
              <a:gd name="adj4" fmla="val -38130"/>
              <a:gd name="adj5" fmla="val -887005"/>
              <a:gd name="adj6" fmla="val -74245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ko-KR" altLang="en-US" sz="1600">
                <a:latin typeface="휴먼편지체" pitchFamily="18" charset="-127"/>
                <a:ea typeface="휴먼편지체" pitchFamily="18" charset="-127"/>
              </a:rPr>
              <a:t>상속한다는 의미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수퍼 클래스는 서브 클래스를 포함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697038"/>
            <a:ext cx="7413625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상속의 예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50" y="1452563"/>
            <a:ext cx="8278813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4057650"/>
            <a:ext cx="8323262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상속의 계층 구조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298575"/>
            <a:ext cx="41783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6525" y="3716338"/>
            <a:ext cx="507841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상속은 중복을 줄인다</a:t>
            </a:r>
            <a:r>
              <a:rPr lang="en-US" altLang="ko-KR" sz="3600" smtClean="0"/>
              <a:t>.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350" y="1208088"/>
            <a:ext cx="5322888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2300" y="3163888"/>
            <a:ext cx="5308600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30" name="AutoShape 6"/>
          <p:cNvSpPr>
            <a:spLocks noChangeArrowheads="1"/>
          </p:cNvSpPr>
          <p:nvPr/>
        </p:nvSpPr>
        <p:spPr bwMode="auto">
          <a:xfrm>
            <a:off x="3919538" y="2743200"/>
            <a:ext cx="869950" cy="2968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29831" name="Text Box 7"/>
          <p:cNvSpPr txBox="1">
            <a:spLocks noChangeArrowheads="1"/>
          </p:cNvSpPr>
          <p:nvPr/>
        </p:nvSpPr>
        <p:spPr bwMode="auto">
          <a:xfrm>
            <a:off x="4748213" y="2636838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400" u="sng">
                <a:solidFill>
                  <a:schemeClr val="tx2"/>
                </a:solidFill>
                <a:ea typeface="휴먼편지체" pitchFamily="18" charset="-127"/>
              </a:rPr>
              <a:t>상속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30" grpId="0" animBg="1"/>
      <p:bldP spid="1229831" grpId="0"/>
    </p:bld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293</Words>
  <Application>Microsoft Office PowerPoint</Application>
  <PresentationFormat>화면 슬라이드 쇼(4:3)</PresentationFormat>
  <Paragraphs>103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1_Crayons</vt:lpstr>
      <vt:lpstr>Java Programming  상속</vt:lpstr>
      <vt:lpstr>이번 장에서 학습할 내용</vt:lpstr>
      <vt:lpstr>상속이란?</vt:lpstr>
      <vt:lpstr>상속의 장점</vt:lpstr>
      <vt:lpstr>상속</vt:lpstr>
      <vt:lpstr>수퍼 클래스는 서브 클래스를 포함</vt:lpstr>
      <vt:lpstr>상속의 예</vt:lpstr>
      <vt:lpstr>상속의 계층 구조</vt:lpstr>
      <vt:lpstr>상속은 중복을 줄인다.</vt:lpstr>
      <vt:lpstr>중간 점검 문제</vt:lpstr>
      <vt:lpstr>상속의 구체적인 예</vt:lpstr>
      <vt:lpstr>상속의 예</vt:lpstr>
      <vt:lpstr>상속의 사용</vt:lpstr>
      <vt:lpstr>메소드 재정의</vt:lpstr>
      <vt:lpstr>메소드 재정의의 예</vt:lpstr>
      <vt:lpstr>메소드를 재정의하려면</vt:lpstr>
      <vt:lpstr>중복 정의와 재정의</vt:lpstr>
      <vt:lpstr>super 키워드 </vt:lpstr>
      <vt:lpstr>접근 지정자</vt:lpstr>
      <vt:lpstr>접근 지정자의 예</vt:lpstr>
      <vt:lpstr>접근 지정자의 예</vt:lpstr>
      <vt:lpstr>상속과 생성자</vt:lpstr>
      <vt:lpstr>묵시적인 호출</vt:lpstr>
      <vt:lpstr>Object 클래스 </vt:lpstr>
      <vt:lpstr>Object의 메소드</vt:lpstr>
      <vt:lpstr>equals() 메소드</vt:lpstr>
      <vt:lpstr>equals() 메소드</vt:lpstr>
      <vt:lpstr>toString()</vt:lpstr>
      <vt:lpstr>종단 클래스 와 종단 메소드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455</cp:revision>
  <dcterms:created xsi:type="dcterms:W3CDTF">2007-06-29T06:43:39Z</dcterms:created>
  <dcterms:modified xsi:type="dcterms:W3CDTF">2013-09-04T07:08:36Z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