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9"/>
  </p:notesMasterIdLst>
  <p:handoutMasterIdLst>
    <p:handoutMasterId r:id="rId40"/>
  </p:handoutMasterIdLst>
  <p:sldIdLst>
    <p:sldId id="632" r:id="rId2"/>
    <p:sldId id="633" r:id="rId3"/>
    <p:sldId id="634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49" r:id="rId19"/>
    <p:sldId id="650" r:id="rId20"/>
    <p:sldId id="651" r:id="rId21"/>
    <p:sldId id="652" r:id="rId22"/>
    <p:sldId id="653" r:id="rId23"/>
    <p:sldId id="654" r:id="rId24"/>
    <p:sldId id="655" r:id="rId25"/>
    <p:sldId id="656" r:id="rId26"/>
    <p:sldId id="657" r:id="rId27"/>
    <p:sldId id="658" r:id="rId28"/>
    <p:sldId id="659" r:id="rId29"/>
    <p:sldId id="660" r:id="rId30"/>
    <p:sldId id="661" r:id="rId31"/>
    <p:sldId id="662" r:id="rId32"/>
    <p:sldId id="663" r:id="rId33"/>
    <p:sldId id="664" r:id="rId34"/>
    <p:sldId id="665" r:id="rId35"/>
    <p:sldId id="666" r:id="rId36"/>
    <p:sldId id="667" r:id="rId37"/>
    <p:sldId id="668" r:id="rId3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itchFamily="66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7A31D"/>
    <a:srgbClr val="FF9999"/>
    <a:srgbClr val="FFFF99"/>
    <a:srgbClr val="FFFFCC"/>
    <a:srgbClr val="9C9BA3"/>
    <a:srgbClr val="996633"/>
    <a:srgbClr val="66C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-6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115" tIns="49058" rIns="98115" bIns="4905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49154F6D-EAF3-4D19-9334-583CBE5613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1999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3" rIns="99048" bIns="49523" numCol="1" anchor="b" anchorCtr="0" compatLnSpc="1">
            <a:prstTxWarp prst="textNoShape">
              <a:avLst/>
            </a:prstTxWarp>
          </a:bodyPr>
          <a:lstStyle>
            <a:lvl1pPr algn="r" defTabSz="989669" eaLnBrk="1" hangingPunct="1">
              <a:defRPr sz="13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685CE1E8-22C0-40A0-B79A-5A06F7E6E1B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3170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7B57C7C1-0791-46BB-8B0B-11D3F54D9FA0}" type="slidenum">
              <a:rPr lang="en-US" altLang="ko-KR" smtClean="0">
                <a:latin typeface="Arial" charset="0"/>
              </a:rPr>
              <a:pPr defTabSz="987425"/>
              <a:t>1</a:t>
            </a:fld>
            <a:endParaRPr lang="en-US" altLang="ko-KR" smtClean="0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1750" cy="38354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46C2D-F7D2-4546-BB9E-0FE66304C20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FCF4D-3923-4EE2-BE41-CB2BFD88EA9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C2910-32D7-4738-B9B0-B54A3BC4D5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56C55-EF15-4703-B9F7-33BB472C4E7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60A6D-6D51-49F8-9A62-77FA2F51DC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5B72B-25C7-4E3C-9E44-E9D23F512E5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E50F5-594C-44B6-B437-464B6D49A78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3B88C-0DA8-4A5D-B3C0-6ABDD8BA814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EC17A-E59D-475F-9C5F-5F73ED58C7C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12DD1-1C9F-4AE2-B7F4-17D698F27F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A62B7-B8BB-4B39-BEDA-ACDDCEDB21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B4239456-BB11-4662-8738-238E65C69D6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rgbClr val="27A31D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30338"/>
            <a:ext cx="7772400" cy="2170112"/>
          </a:xfrm>
        </p:spPr>
        <p:txBody>
          <a:bodyPr/>
          <a:lstStyle/>
          <a:p>
            <a:pPr eaLnBrk="1" hangingPunct="1"/>
            <a:r>
              <a:rPr lang="en-US" altLang="ko-KR" sz="4300" dirty="0"/>
              <a:t>Java Programming</a:t>
            </a:r>
            <a:br>
              <a:rPr lang="en-US" altLang="ko-KR" sz="4300" dirty="0"/>
            </a:br>
            <a:r>
              <a:rPr lang="en-US" altLang="ko-KR" sz="4300" dirty="0"/>
              <a:t/>
            </a:r>
            <a:br>
              <a:rPr lang="en-US" altLang="ko-KR" sz="4300" dirty="0"/>
            </a:br>
            <a:r>
              <a:rPr lang="ko-KR" altLang="en-US" sz="3600" dirty="0" smtClean="0"/>
              <a:t>인터페이스와 </a:t>
            </a:r>
            <a:r>
              <a:rPr lang="ko-KR" altLang="en-US" sz="3600" dirty="0" err="1" smtClean="0"/>
              <a:t>다형성</a:t>
            </a:r>
            <a:endParaRPr lang="ko-KR" altLang="en-US" sz="3600" dirty="0" smtClean="0">
              <a:solidFill>
                <a:srgbClr val="D03491"/>
              </a:solidFill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7000" y="6540500"/>
            <a:ext cx="36840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본 자료는 </a:t>
            </a:r>
            <a:r>
              <a:rPr lang="ko-KR" altLang="en-US" sz="1000" dirty="0" err="1" smtClean="0"/>
              <a:t>인피니티북스의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Power Java</a:t>
            </a:r>
            <a:r>
              <a:rPr lang="ko-KR" altLang="en-US" sz="1000" dirty="0" smtClean="0"/>
              <a:t>의 자료를 각색한 것임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홈네트워킹 예제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463" y="1243013"/>
            <a:ext cx="8513762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63" y="2811463"/>
            <a:ext cx="8443912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379663" y="1487488"/>
            <a:ext cx="13652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4119563" y="3040063"/>
            <a:ext cx="13652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3621088" y="1133475"/>
            <a:ext cx="2935287" cy="1739900"/>
          </a:xfrm>
          <a:custGeom>
            <a:avLst/>
            <a:gdLst>
              <a:gd name="T0" fmla="*/ 0 w 1849"/>
              <a:gd name="T1" fmla="*/ 109 h 1096"/>
              <a:gd name="T2" fmla="*/ 1463 w 1849"/>
              <a:gd name="T3" fmla="*/ 91 h 1096"/>
              <a:gd name="T4" fmla="*/ 1797 w 1849"/>
              <a:gd name="T5" fmla="*/ 657 h 1096"/>
              <a:gd name="T6" fmla="*/ 1148 w 1849"/>
              <a:gd name="T7" fmla="*/ 1096 h 1096"/>
              <a:gd name="T8" fmla="*/ 0 60000 65536"/>
              <a:gd name="T9" fmla="*/ 0 60000 65536"/>
              <a:gd name="T10" fmla="*/ 0 60000 65536"/>
              <a:gd name="T11" fmla="*/ 0 60000 65536"/>
              <a:gd name="T12" fmla="*/ 0 w 1849"/>
              <a:gd name="T13" fmla="*/ 0 h 1096"/>
              <a:gd name="T14" fmla="*/ 1849 w 1849"/>
              <a:gd name="T15" fmla="*/ 1096 h 10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9" h="1096">
                <a:moveTo>
                  <a:pt x="0" y="109"/>
                </a:moveTo>
                <a:cubicBezTo>
                  <a:pt x="581" y="54"/>
                  <a:pt x="1163" y="0"/>
                  <a:pt x="1463" y="91"/>
                </a:cubicBezTo>
                <a:cubicBezTo>
                  <a:pt x="1763" y="182"/>
                  <a:pt x="1849" y="490"/>
                  <a:pt x="1797" y="657"/>
                </a:cubicBezTo>
                <a:cubicBezTo>
                  <a:pt x="1745" y="824"/>
                  <a:pt x="1446" y="960"/>
                  <a:pt x="1148" y="1096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621463" y="1735138"/>
            <a:ext cx="15636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chemeClr val="tx2"/>
                </a:solidFill>
                <a:ea typeface="휴먼편지체" pitchFamily="18" charset="-127"/>
              </a:rPr>
              <a:t>인터페이스를 구현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홈네트워킹 예제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925" y="1325563"/>
            <a:ext cx="8521700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292" name="Group 5"/>
          <p:cNvGrpSpPr>
            <a:grpSpLocks/>
          </p:cNvGrpSpPr>
          <p:nvPr/>
        </p:nvGrpSpPr>
        <p:grpSpPr bwMode="auto">
          <a:xfrm>
            <a:off x="5997575" y="4462463"/>
            <a:ext cx="1589088" cy="1616075"/>
            <a:chOff x="3208" y="1586"/>
            <a:chExt cx="1395" cy="1617"/>
          </a:xfrm>
        </p:grpSpPr>
        <p:sp>
          <p:nvSpPr>
            <p:cNvPr id="12295" name="Freeform 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6" name="Freeform 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7" name="Freeform 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8" name="Freeform 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99" name="Freeform 1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0" name="Freeform 1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1" name="Freeform 1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2" name="Freeform 1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3" name="Freeform 1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4" name="Freeform 1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5" name="Freeform 1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6" name="Freeform 1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7" name="Freeform 1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8" name="Freeform 1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09" name="Freeform 2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0" name="Freeform 2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1" name="Freeform 2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2" name="Freeform 2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3" name="Freeform 2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4" name="Freeform 2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5" name="Freeform 2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6" name="Freeform 2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7" name="Freeform 2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8" name="Freeform 2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19" name="Freeform 3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0" name="Freeform 3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1" name="Freeform 3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2" name="Freeform 3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3" name="Freeform 3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4" name="Freeform 3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5" name="Freeform 3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6" name="Freeform 3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27" name="Freeform 3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293" name="AutoShape 39"/>
          <p:cNvSpPr>
            <a:spLocks noChangeArrowheads="1"/>
          </p:cNvSpPr>
          <p:nvPr/>
        </p:nvSpPr>
        <p:spPr bwMode="auto">
          <a:xfrm>
            <a:off x="6399213" y="15113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/>
              <a:t>Television </a:t>
            </a:r>
            <a:r>
              <a:rPr lang="ko-KR" altLang="en-US"/>
              <a:t>객체를 생성하여 메소드들을 호출</a:t>
            </a:r>
          </a:p>
        </p:txBody>
      </p:sp>
      <p:sp>
        <p:nvSpPr>
          <p:cNvPr id="12294" name="Line 40"/>
          <p:cNvSpPr>
            <a:spLocks noChangeShapeType="1"/>
          </p:cNvSpPr>
          <p:nvPr/>
        </p:nvSpPr>
        <p:spPr bwMode="auto">
          <a:xfrm flipH="1" flipV="1">
            <a:off x="2932113" y="1589088"/>
            <a:ext cx="3062287" cy="301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인터페이스와 타입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인터페이스는 하나의 타입으로 간주된다</a:t>
            </a:r>
            <a:r>
              <a:rPr lang="en-US" altLang="ko-KR" smtClean="0"/>
              <a:t>. 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513" y="1974850"/>
            <a:ext cx="8383587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AutoShape 5"/>
          <p:cNvSpPr>
            <a:spLocks/>
          </p:cNvSpPr>
          <p:nvPr/>
        </p:nvSpPr>
        <p:spPr bwMode="auto">
          <a:xfrm>
            <a:off x="5468938" y="4733925"/>
            <a:ext cx="2509837" cy="601663"/>
          </a:xfrm>
          <a:prstGeom prst="borderCallout2">
            <a:avLst>
              <a:gd name="adj1" fmla="val 18995"/>
              <a:gd name="adj2" fmla="val -3037"/>
              <a:gd name="adj3" fmla="val 18995"/>
              <a:gd name="adj4" fmla="val -56801"/>
              <a:gd name="adj5" fmla="val -330870"/>
              <a:gd name="adj6" fmla="val -112648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 type="arrow" w="lg" len="lg"/>
          </a:ln>
        </p:spPr>
        <p:txBody>
          <a:bodyPr/>
          <a:lstStyle/>
          <a:p>
            <a:pPr algn="ctr"/>
            <a:r>
              <a:rPr lang="ko-KR" altLang="en-US" sz="1400"/>
              <a:t>인터페이스로 참조 변수를 만들 수 있다</a:t>
            </a:r>
            <a:r>
              <a:rPr lang="en-US" altLang="ko-KR" sz="1400"/>
              <a:t>.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2503488" y="2720975"/>
            <a:ext cx="290512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다중 상속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다중 상속이란 여러 개의 수퍼 클래스로부터 상속하는 것</a:t>
            </a:r>
          </a:p>
          <a:p>
            <a:r>
              <a:rPr lang="ko-KR" altLang="en-US" smtClean="0"/>
              <a:t>자바에서는 다중 상속을 지원하지 않는다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다중 상속에는 어려운 문제가 발생한다</a:t>
            </a:r>
            <a:r>
              <a:rPr lang="en-US" altLang="ko-KR" smtClean="0"/>
              <a:t>. 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388" y="2825750"/>
            <a:ext cx="8128000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Freeform 6"/>
          <p:cNvSpPr>
            <a:spLocks/>
          </p:cNvSpPr>
          <p:nvPr/>
        </p:nvSpPr>
        <p:spPr bwMode="auto">
          <a:xfrm>
            <a:off x="234950" y="2365375"/>
            <a:ext cx="2638425" cy="2293938"/>
          </a:xfrm>
          <a:custGeom>
            <a:avLst/>
            <a:gdLst>
              <a:gd name="T0" fmla="*/ 1662 w 1662"/>
              <a:gd name="T1" fmla="*/ 0 h 1445"/>
              <a:gd name="T2" fmla="*/ 236 w 1662"/>
              <a:gd name="T3" fmla="*/ 261 h 1445"/>
              <a:gd name="T4" fmla="*/ 245 w 1662"/>
              <a:gd name="T5" fmla="*/ 1155 h 1445"/>
              <a:gd name="T6" fmla="*/ 816 w 1662"/>
              <a:gd name="T7" fmla="*/ 1445 h 1445"/>
              <a:gd name="T8" fmla="*/ 0 60000 65536"/>
              <a:gd name="T9" fmla="*/ 0 60000 65536"/>
              <a:gd name="T10" fmla="*/ 0 60000 65536"/>
              <a:gd name="T11" fmla="*/ 0 60000 65536"/>
              <a:gd name="T12" fmla="*/ 0 w 1662"/>
              <a:gd name="T13" fmla="*/ 0 h 1445"/>
              <a:gd name="T14" fmla="*/ 1662 w 1662"/>
              <a:gd name="T15" fmla="*/ 1445 h 14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62" h="1445">
                <a:moveTo>
                  <a:pt x="1662" y="0"/>
                </a:moveTo>
                <a:cubicBezTo>
                  <a:pt x="1425" y="43"/>
                  <a:pt x="472" y="69"/>
                  <a:pt x="236" y="261"/>
                </a:cubicBezTo>
                <a:cubicBezTo>
                  <a:pt x="0" y="453"/>
                  <a:pt x="148" y="958"/>
                  <a:pt x="245" y="1155"/>
                </a:cubicBezTo>
                <a:cubicBezTo>
                  <a:pt x="342" y="1353"/>
                  <a:pt x="579" y="1399"/>
                  <a:pt x="816" y="1445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arrow" w="lg" len="lg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다중 상속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인터페이스를 이용하면 다중 상속의 효과를 낼 수 있다</a:t>
            </a:r>
            <a:r>
              <a:rPr lang="en-US" altLang="ko-KR" smtClean="0"/>
              <a:t>. 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175" y="1971675"/>
            <a:ext cx="8183563" cy="38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상수 공유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88" y="1349375"/>
            <a:ext cx="8502650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AutoShape 5"/>
          <p:cNvSpPr>
            <a:spLocks/>
          </p:cNvSpPr>
          <p:nvPr/>
        </p:nvSpPr>
        <p:spPr bwMode="auto">
          <a:xfrm>
            <a:off x="5710238" y="4872038"/>
            <a:ext cx="2554287" cy="544512"/>
          </a:xfrm>
          <a:prstGeom prst="borderCallout2">
            <a:avLst>
              <a:gd name="adj1" fmla="val 20991"/>
              <a:gd name="adj2" fmla="val -2981"/>
              <a:gd name="adj3" fmla="val 20991"/>
              <a:gd name="adj4" fmla="val -29708"/>
              <a:gd name="adj5" fmla="val -298250"/>
              <a:gd name="adj6" fmla="val -56495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 type="arrow" w="lg" len="lg"/>
          </a:ln>
        </p:spPr>
        <p:txBody>
          <a:bodyPr/>
          <a:lstStyle/>
          <a:p>
            <a:pPr algn="ctr"/>
            <a:r>
              <a:rPr lang="ko-KR" altLang="en-US" sz="1400"/>
              <a:t>상수를 공유하려면 인터페이스를 구현하면 된다</a:t>
            </a:r>
            <a:r>
              <a:rPr lang="en-US" altLang="ko-KR" sz="1400"/>
              <a:t>. </a:t>
            </a:r>
          </a:p>
        </p:txBody>
      </p:sp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3970338" y="3208338"/>
            <a:ext cx="500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인터페이스로 참조 변수를 정의할 수 있는가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AutoNum type="arabicPeriod"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인터페이스를 이용하여서 상수를 공유하는 방법에 대해서 설명하라</a:t>
            </a:r>
            <a:r>
              <a:rPr lang="en-US" altLang="ko-KR" smtClean="0"/>
              <a:t>.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자바에서는 어떻게 다중 상속을 도입하지 않고서도 다중 상속의 효과를 내는가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7413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다형성이란</a:t>
            </a:r>
            <a:r>
              <a:rPr lang="en-US" altLang="ko-KR" sz="3600" smtClean="0"/>
              <a:t>?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338263"/>
            <a:ext cx="824865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상속과 객체 참조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288" y="1598613"/>
            <a:ext cx="4579937" cy="248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1262063" y="4244975"/>
            <a:ext cx="5059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</a:pPr>
            <a:r>
              <a:rPr lang="en-US" altLang="ko-KR">
                <a:latin typeface="Trebuchet MS" pitchFamily="34" charset="0"/>
              </a:rPr>
              <a:t>Shape s =</a:t>
            </a:r>
            <a:r>
              <a:rPr lang="en-US" altLang="ko-KR" b="1">
                <a:solidFill>
                  <a:srgbClr val="7F0055"/>
                </a:solidFill>
                <a:latin typeface="Trebuchet MS" pitchFamily="34" charset="0"/>
              </a:rPr>
              <a:t> new</a:t>
            </a:r>
            <a:r>
              <a:rPr lang="en-US" altLang="ko-KR">
                <a:latin typeface="Trebuchet MS" pitchFamily="34" charset="0"/>
              </a:rPr>
              <a:t> Rectangle();</a:t>
            </a:r>
            <a:r>
              <a:rPr lang="en-US" altLang="ko-KR">
                <a:solidFill>
                  <a:srgbClr val="FF0000"/>
                </a:solidFill>
                <a:latin typeface="Trebuchet MS" pitchFamily="34" charset="0"/>
              </a:rPr>
              <a:t>//  OK!</a:t>
            </a:r>
          </a:p>
        </p:txBody>
      </p:sp>
      <p:grpSp>
        <p:nvGrpSpPr>
          <p:cNvPr id="19461" name="Group 12"/>
          <p:cNvGrpSpPr>
            <a:grpSpLocks/>
          </p:cNvGrpSpPr>
          <p:nvPr/>
        </p:nvGrpSpPr>
        <p:grpSpPr bwMode="auto">
          <a:xfrm>
            <a:off x="6262688" y="4267200"/>
            <a:ext cx="1589087" cy="1616075"/>
            <a:chOff x="3208" y="1586"/>
            <a:chExt cx="1395" cy="1617"/>
          </a:xfrm>
        </p:grpSpPr>
        <p:sp>
          <p:nvSpPr>
            <p:cNvPr id="19464" name="Freeform 13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5" name="Freeform 14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6" name="Freeform 1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7" name="Freeform 16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8" name="Freeform 1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9" name="Freeform 18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0" name="Freeform 19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1" name="Freeform 20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2" name="Freeform 21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3" name="Freeform 22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4" name="Freeform 23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5" name="Freeform 24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6" name="Freeform 25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7" name="Freeform 26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8" name="Freeform 27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9" name="Freeform 28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0" name="Freeform 29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1" name="Freeform 30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2" name="Freeform 31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3" name="Freeform 32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4" name="Freeform 33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5" name="Freeform 34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6" name="Freeform 35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7" name="Freeform 36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8" name="Freeform 37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9" name="Freeform 38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0" name="Freeform 39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1" name="Freeform 40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2" name="Freeform 41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3" name="Freeform 42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4" name="Freeform 43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5" name="Freeform 44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6" name="Freeform 45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462" name="AutoShape 46"/>
          <p:cNvSpPr>
            <a:spLocks noChangeArrowheads="1"/>
          </p:cNvSpPr>
          <p:nvPr/>
        </p:nvSpPr>
        <p:spPr bwMode="auto">
          <a:xfrm>
            <a:off x="6664325" y="1714500"/>
            <a:ext cx="2270125" cy="2363788"/>
          </a:xfrm>
          <a:prstGeom prst="wedgeEllipseCallout">
            <a:avLst>
              <a:gd name="adj1" fmla="val -21259"/>
              <a:gd name="adj2" fmla="val 55912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400">
                <a:latin typeface="Trebuchet MS" pitchFamily="34" charset="0"/>
              </a:rPr>
              <a:t>Shape </a:t>
            </a:r>
            <a:r>
              <a:rPr lang="ko-KR" altLang="en-US" sz="1400">
                <a:latin typeface="Trebuchet MS" pitchFamily="34" charset="0"/>
              </a:rPr>
              <a:t>타입 변수로 </a:t>
            </a:r>
            <a:r>
              <a:rPr lang="en-US" altLang="ko-KR" sz="1400">
                <a:latin typeface="Trebuchet MS" pitchFamily="34" charset="0"/>
              </a:rPr>
              <a:t>Rectangle </a:t>
            </a:r>
            <a:r>
              <a:rPr lang="ko-KR" altLang="en-US" sz="1400">
                <a:latin typeface="Trebuchet MS" pitchFamily="34" charset="0"/>
              </a:rPr>
              <a:t>객체를 참조하니 틀린 거 같지만 올바른 문장</a:t>
            </a:r>
            <a:r>
              <a:rPr lang="en-US" altLang="ko-KR" sz="1400">
                <a:latin typeface="Trebuchet MS" pitchFamily="34" charset="0"/>
              </a:rPr>
              <a:t>!!</a:t>
            </a:r>
          </a:p>
        </p:txBody>
      </p:sp>
      <p:sp>
        <p:nvSpPr>
          <p:cNvPr id="19463" name="Line 47"/>
          <p:cNvSpPr>
            <a:spLocks noChangeShapeType="1"/>
          </p:cNvSpPr>
          <p:nvPr/>
        </p:nvSpPr>
        <p:spPr bwMode="auto">
          <a:xfrm flipH="1">
            <a:off x="5508625" y="4419600"/>
            <a:ext cx="696913" cy="222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왜 그럴까</a:t>
            </a:r>
            <a:r>
              <a:rPr lang="en-US" altLang="ko-KR" sz="3600" smtClean="0"/>
              <a:t>?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서브 클래스 객체는 수퍼 클래스 객체를 포함하고 있기 때문이다</a:t>
            </a:r>
            <a:r>
              <a:rPr lang="en-US" altLang="ko-KR" smtClean="0"/>
              <a:t>.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1933575"/>
            <a:ext cx="69342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이번 장에서 학습할 내용</a:t>
            </a:r>
          </a:p>
        </p:txBody>
      </p:sp>
      <p:sp>
        <p:nvSpPr>
          <p:cNvPr id="3075" name="Freeform 4"/>
          <p:cNvSpPr>
            <a:spLocks/>
          </p:cNvSpPr>
          <p:nvPr/>
        </p:nvSpPr>
        <p:spPr bwMode="auto">
          <a:xfrm rot="-568598">
            <a:off x="895350" y="1111250"/>
            <a:ext cx="3943350" cy="5362575"/>
          </a:xfrm>
          <a:custGeom>
            <a:avLst/>
            <a:gdLst>
              <a:gd name="T0" fmla="*/ 2737 w 13192"/>
              <a:gd name="T1" fmla="*/ 20 h 17168"/>
              <a:gd name="T2" fmla="*/ 3563 w 13192"/>
              <a:gd name="T3" fmla="*/ 166 h 17168"/>
              <a:gd name="T4" fmla="*/ 4992 w 13192"/>
              <a:gd name="T5" fmla="*/ 416 h 17168"/>
              <a:gd name="T6" fmla="*/ 6789 w 13192"/>
              <a:gd name="T7" fmla="*/ 727 h 17168"/>
              <a:gd name="T8" fmla="*/ 8722 w 13192"/>
              <a:gd name="T9" fmla="*/ 1056 h 17168"/>
              <a:gd name="T10" fmla="*/ 10122 w 13192"/>
              <a:gd name="T11" fmla="*/ 1288 h 17168"/>
              <a:gd name="T12" fmla="*/ 10976 w 13192"/>
              <a:gd name="T13" fmla="*/ 1426 h 17168"/>
              <a:gd name="T14" fmla="*/ 11732 w 13192"/>
              <a:gd name="T15" fmla="*/ 1544 h 17168"/>
              <a:gd name="T16" fmla="*/ 12361 w 13192"/>
              <a:gd name="T17" fmla="*/ 1635 h 17168"/>
              <a:gd name="T18" fmla="*/ 12836 w 13192"/>
              <a:gd name="T19" fmla="*/ 1698 h 17168"/>
              <a:gd name="T20" fmla="*/ 13126 w 13192"/>
              <a:gd name="T21" fmla="*/ 1724 h 17168"/>
              <a:gd name="T22" fmla="*/ 13164 w 13192"/>
              <a:gd name="T23" fmla="*/ 1878 h 17168"/>
              <a:gd name="T24" fmla="*/ 12961 w 13192"/>
              <a:gd name="T25" fmla="*/ 3014 h 17168"/>
              <a:gd name="T26" fmla="*/ 12610 w 13192"/>
              <a:gd name="T27" fmla="*/ 4991 h 17168"/>
              <a:gd name="T28" fmla="*/ 12168 w 13192"/>
              <a:gd name="T29" fmla="*/ 7502 h 17168"/>
              <a:gd name="T30" fmla="*/ 11814 w 13192"/>
              <a:gd name="T31" fmla="*/ 9550 h 17168"/>
              <a:gd name="T32" fmla="*/ 11578 w 13192"/>
              <a:gd name="T33" fmla="*/ 10922 h 17168"/>
              <a:gd name="T34" fmla="*/ 11353 w 13192"/>
              <a:gd name="T35" fmla="*/ 12256 h 17168"/>
              <a:gd name="T36" fmla="*/ 11145 w 13192"/>
              <a:gd name="T37" fmla="*/ 13512 h 17168"/>
              <a:gd name="T38" fmla="*/ 10961 w 13192"/>
              <a:gd name="T39" fmla="*/ 14650 h 17168"/>
              <a:gd name="T40" fmla="*/ 10808 w 13192"/>
              <a:gd name="T41" fmla="*/ 15635 h 17168"/>
              <a:gd name="T42" fmla="*/ 10693 w 13192"/>
              <a:gd name="T43" fmla="*/ 16427 h 17168"/>
              <a:gd name="T44" fmla="*/ 10626 w 13192"/>
              <a:gd name="T45" fmla="*/ 16987 h 17168"/>
              <a:gd name="T46" fmla="*/ 10501 w 13192"/>
              <a:gd name="T47" fmla="*/ 17151 h 17168"/>
              <a:gd name="T48" fmla="*/ 9706 w 13192"/>
              <a:gd name="T49" fmla="*/ 17020 h 17168"/>
              <a:gd name="T50" fmla="*/ 8323 w 13192"/>
              <a:gd name="T51" fmla="*/ 16795 h 17168"/>
              <a:gd name="T52" fmla="*/ 6574 w 13192"/>
              <a:gd name="T53" fmla="*/ 16508 h 17168"/>
              <a:gd name="T54" fmla="*/ 4673 w 13192"/>
              <a:gd name="T55" fmla="*/ 16199 h 17168"/>
              <a:gd name="T56" fmla="*/ 2843 w 13192"/>
              <a:gd name="T57" fmla="*/ 15902 h 17168"/>
              <a:gd name="T58" fmla="*/ 1299 w 13192"/>
              <a:gd name="T59" fmla="*/ 15652 h 17168"/>
              <a:gd name="T60" fmla="*/ 262 w 13192"/>
              <a:gd name="T61" fmla="*/ 15487 h 17168"/>
              <a:gd name="T62" fmla="*/ 28 w 13192"/>
              <a:gd name="T63" fmla="*/ 15297 h 17168"/>
              <a:gd name="T64" fmla="*/ 232 w 13192"/>
              <a:gd name="T65" fmla="*/ 14201 h 17168"/>
              <a:gd name="T66" fmla="*/ 583 w 13192"/>
              <a:gd name="T67" fmla="*/ 12286 h 17168"/>
              <a:gd name="T68" fmla="*/ 1027 w 13192"/>
              <a:gd name="T69" fmla="*/ 9840 h 17168"/>
              <a:gd name="T70" fmla="*/ 1385 w 13192"/>
              <a:gd name="T71" fmla="*/ 7831 h 17168"/>
              <a:gd name="T72" fmla="*/ 1623 w 13192"/>
              <a:gd name="T73" fmla="*/ 6475 h 17168"/>
              <a:gd name="T74" fmla="*/ 1851 w 13192"/>
              <a:gd name="T75" fmla="*/ 5149 h 17168"/>
              <a:gd name="T76" fmla="*/ 2063 w 13192"/>
              <a:gd name="T77" fmla="*/ 3889 h 17168"/>
              <a:gd name="T78" fmla="*/ 2251 w 13192"/>
              <a:gd name="T79" fmla="*/ 2731 h 17168"/>
              <a:gd name="T80" fmla="*/ 2409 w 13192"/>
              <a:gd name="T81" fmla="*/ 1711 h 17168"/>
              <a:gd name="T82" fmla="*/ 2529 w 13192"/>
              <a:gd name="T83" fmla="*/ 865 h 17168"/>
              <a:gd name="T84" fmla="*/ 2604 w 13192"/>
              <a:gd name="T85" fmla="*/ 229 h 1716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3192"/>
              <a:gd name="T130" fmla="*/ 0 h 17168"/>
              <a:gd name="T131" fmla="*/ 13192 w 13192"/>
              <a:gd name="T132" fmla="*/ 17168 h 1716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3192" h="17168">
                <a:moveTo>
                  <a:pt x="2622" y="0"/>
                </a:moveTo>
                <a:lnTo>
                  <a:pt x="2737" y="20"/>
                </a:lnTo>
                <a:lnTo>
                  <a:pt x="3059" y="78"/>
                </a:lnTo>
                <a:lnTo>
                  <a:pt x="3563" y="166"/>
                </a:lnTo>
                <a:lnTo>
                  <a:pt x="4216" y="280"/>
                </a:lnTo>
                <a:lnTo>
                  <a:pt x="4992" y="416"/>
                </a:lnTo>
                <a:lnTo>
                  <a:pt x="5859" y="567"/>
                </a:lnTo>
                <a:lnTo>
                  <a:pt x="6789" y="727"/>
                </a:lnTo>
                <a:lnTo>
                  <a:pt x="7754" y="892"/>
                </a:lnTo>
                <a:lnTo>
                  <a:pt x="8722" y="1056"/>
                </a:lnTo>
                <a:lnTo>
                  <a:pt x="9667" y="1212"/>
                </a:lnTo>
                <a:lnTo>
                  <a:pt x="10122" y="1288"/>
                </a:lnTo>
                <a:lnTo>
                  <a:pt x="10559" y="1359"/>
                </a:lnTo>
                <a:lnTo>
                  <a:pt x="10976" y="1426"/>
                </a:lnTo>
                <a:lnTo>
                  <a:pt x="11367" y="1487"/>
                </a:lnTo>
                <a:lnTo>
                  <a:pt x="11732" y="1544"/>
                </a:lnTo>
                <a:lnTo>
                  <a:pt x="12065" y="1593"/>
                </a:lnTo>
                <a:lnTo>
                  <a:pt x="12361" y="1635"/>
                </a:lnTo>
                <a:lnTo>
                  <a:pt x="12621" y="1671"/>
                </a:lnTo>
                <a:lnTo>
                  <a:pt x="12836" y="1698"/>
                </a:lnTo>
                <a:lnTo>
                  <a:pt x="13006" y="1716"/>
                </a:lnTo>
                <a:lnTo>
                  <a:pt x="13126" y="1724"/>
                </a:lnTo>
                <a:lnTo>
                  <a:pt x="13192" y="1721"/>
                </a:lnTo>
                <a:lnTo>
                  <a:pt x="13164" y="1878"/>
                </a:lnTo>
                <a:lnTo>
                  <a:pt x="13085" y="2321"/>
                </a:lnTo>
                <a:lnTo>
                  <a:pt x="12961" y="3014"/>
                </a:lnTo>
                <a:lnTo>
                  <a:pt x="12800" y="3917"/>
                </a:lnTo>
                <a:lnTo>
                  <a:pt x="12610" y="4991"/>
                </a:lnTo>
                <a:lnTo>
                  <a:pt x="12397" y="6199"/>
                </a:lnTo>
                <a:lnTo>
                  <a:pt x="12168" y="7502"/>
                </a:lnTo>
                <a:lnTo>
                  <a:pt x="11933" y="8862"/>
                </a:lnTo>
                <a:lnTo>
                  <a:pt x="11814" y="9550"/>
                </a:lnTo>
                <a:lnTo>
                  <a:pt x="11695" y="10239"/>
                </a:lnTo>
                <a:lnTo>
                  <a:pt x="11578" y="10922"/>
                </a:lnTo>
                <a:lnTo>
                  <a:pt x="11464" y="11596"/>
                </a:lnTo>
                <a:lnTo>
                  <a:pt x="11353" y="12256"/>
                </a:lnTo>
                <a:lnTo>
                  <a:pt x="11246" y="12896"/>
                </a:lnTo>
                <a:lnTo>
                  <a:pt x="11145" y="13512"/>
                </a:lnTo>
                <a:lnTo>
                  <a:pt x="11049" y="14098"/>
                </a:lnTo>
                <a:lnTo>
                  <a:pt x="10961" y="14650"/>
                </a:lnTo>
                <a:lnTo>
                  <a:pt x="10879" y="15165"/>
                </a:lnTo>
                <a:lnTo>
                  <a:pt x="10808" y="15635"/>
                </a:lnTo>
                <a:lnTo>
                  <a:pt x="10745" y="16058"/>
                </a:lnTo>
                <a:lnTo>
                  <a:pt x="10693" y="16427"/>
                </a:lnTo>
                <a:lnTo>
                  <a:pt x="10653" y="16738"/>
                </a:lnTo>
                <a:lnTo>
                  <a:pt x="10626" y="16987"/>
                </a:lnTo>
                <a:lnTo>
                  <a:pt x="10611" y="17168"/>
                </a:lnTo>
                <a:lnTo>
                  <a:pt x="10501" y="17151"/>
                </a:lnTo>
                <a:lnTo>
                  <a:pt x="10190" y="17100"/>
                </a:lnTo>
                <a:lnTo>
                  <a:pt x="9706" y="17020"/>
                </a:lnTo>
                <a:lnTo>
                  <a:pt x="9075" y="16917"/>
                </a:lnTo>
                <a:lnTo>
                  <a:pt x="8323" y="16795"/>
                </a:lnTo>
                <a:lnTo>
                  <a:pt x="7481" y="16657"/>
                </a:lnTo>
                <a:lnTo>
                  <a:pt x="6574" y="16508"/>
                </a:lnTo>
                <a:lnTo>
                  <a:pt x="5629" y="16354"/>
                </a:lnTo>
                <a:lnTo>
                  <a:pt x="4673" y="16199"/>
                </a:lnTo>
                <a:lnTo>
                  <a:pt x="3736" y="16047"/>
                </a:lnTo>
                <a:lnTo>
                  <a:pt x="2843" y="15902"/>
                </a:lnTo>
                <a:lnTo>
                  <a:pt x="2022" y="15769"/>
                </a:lnTo>
                <a:lnTo>
                  <a:pt x="1299" y="15652"/>
                </a:lnTo>
                <a:lnTo>
                  <a:pt x="703" y="15556"/>
                </a:lnTo>
                <a:lnTo>
                  <a:pt x="262" y="15487"/>
                </a:lnTo>
                <a:lnTo>
                  <a:pt x="0" y="15448"/>
                </a:lnTo>
                <a:lnTo>
                  <a:pt x="28" y="15297"/>
                </a:lnTo>
                <a:lnTo>
                  <a:pt x="108" y="14870"/>
                </a:lnTo>
                <a:lnTo>
                  <a:pt x="232" y="14201"/>
                </a:lnTo>
                <a:lnTo>
                  <a:pt x="392" y="13328"/>
                </a:lnTo>
                <a:lnTo>
                  <a:pt x="583" y="12286"/>
                </a:lnTo>
                <a:lnTo>
                  <a:pt x="798" y="11111"/>
                </a:lnTo>
                <a:lnTo>
                  <a:pt x="1027" y="9840"/>
                </a:lnTo>
                <a:lnTo>
                  <a:pt x="1265" y="8507"/>
                </a:lnTo>
                <a:lnTo>
                  <a:pt x="1385" y="7831"/>
                </a:lnTo>
                <a:lnTo>
                  <a:pt x="1504" y="7151"/>
                </a:lnTo>
                <a:lnTo>
                  <a:pt x="1623" y="6475"/>
                </a:lnTo>
                <a:lnTo>
                  <a:pt x="1739" y="5806"/>
                </a:lnTo>
                <a:lnTo>
                  <a:pt x="1851" y="5149"/>
                </a:lnTo>
                <a:lnTo>
                  <a:pt x="1959" y="4509"/>
                </a:lnTo>
                <a:lnTo>
                  <a:pt x="2063" y="3889"/>
                </a:lnTo>
                <a:lnTo>
                  <a:pt x="2161" y="3296"/>
                </a:lnTo>
                <a:lnTo>
                  <a:pt x="2251" y="2731"/>
                </a:lnTo>
                <a:lnTo>
                  <a:pt x="2335" y="2202"/>
                </a:lnTo>
                <a:lnTo>
                  <a:pt x="2409" y="1711"/>
                </a:lnTo>
                <a:lnTo>
                  <a:pt x="2474" y="1264"/>
                </a:lnTo>
                <a:lnTo>
                  <a:pt x="2529" y="865"/>
                </a:lnTo>
                <a:lnTo>
                  <a:pt x="2573" y="518"/>
                </a:lnTo>
                <a:lnTo>
                  <a:pt x="2604" y="229"/>
                </a:lnTo>
                <a:lnTo>
                  <a:pt x="2622" y="0"/>
                </a:lnTo>
                <a:close/>
              </a:path>
            </a:pathLst>
          </a:custGeom>
          <a:solidFill>
            <a:srgbClr val="FCEBC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6" name="Freeform 5"/>
          <p:cNvSpPr>
            <a:spLocks/>
          </p:cNvSpPr>
          <p:nvPr/>
        </p:nvSpPr>
        <p:spPr bwMode="auto">
          <a:xfrm rot="-568598">
            <a:off x="1925638" y="1592263"/>
            <a:ext cx="423862" cy="447675"/>
          </a:xfrm>
          <a:custGeom>
            <a:avLst/>
            <a:gdLst>
              <a:gd name="T0" fmla="*/ 862 w 1424"/>
              <a:gd name="T1" fmla="*/ 32 h 1434"/>
              <a:gd name="T2" fmla="*/ 344 w 1424"/>
              <a:gd name="T3" fmla="*/ 466 h 1434"/>
              <a:gd name="T4" fmla="*/ 260 w 1424"/>
              <a:gd name="T5" fmla="*/ 469 h 1434"/>
              <a:gd name="T6" fmla="*/ 202 w 1424"/>
              <a:gd name="T7" fmla="*/ 481 h 1434"/>
              <a:gd name="T8" fmla="*/ 146 w 1424"/>
              <a:gd name="T9" fmla="*/ 503 h 1434"/>
              <a:gd name="T10" fmla="*/ 93 w 1424"/>
              <a:gd name="T11" fmla="*/ 539 h 1434"/>
              <a:gd name="T12" fmla="*/ 48 w 1424"/>
              <a:gd name="T13" fmla="*/ 592 h 1434"/>
              <a:gd name="T14" fmla="*/ 16 w 1424"/>
              <a:gd name="T15" fmla="*/ 662 h 1434"/>
              <a:gd name="T16" fmla="*/ 1 w 1424"/>
              <a:gd name="T17" fmla="*/ 756 h 1434"/>
              <a:gd name="T18" fmla="*/ 3 w 1424"/>
              <a:gd name="T19" fmla="*/ 814 h 1434"/>
              <a:gd name="T20" fmla="*/ 17 w 1424"/>
              <a:gd name="T21" fmla="*/ 852 h 1434"/>
              <a:gd name="T22" fmla="*/ 41 w 1424"/>
              <a:gd name="T23" fmla="*/ 896 h 1434"/>
              <a:gd name="T24" fmla="*/ 66 w 1424"/>
              <a:gd name="T25" fmla="*/ 956 h 1434"/>
              <a:gd name="T26" fmla="*/ 100 w 1424"/>
              <a:gd name="T27" fmla="*/ 1018 h 1434"/>
              <a:gd name="T28" fmla="*/ 143 w 1424"/>
              <a:gd name="T29" fmla="*/ 1082 h 1434"/>
              <a:gd name="T30" fmla="*/ 195 w 1424"/>
              <a:gd name="T31" fmla="*/ 1144 h 1434"/>
              <a:gd name="T32" fmla="*/ 254 w 1424"/>
              <a:gd name="T33" fmla="*/ 1207 h 1434"/>
              <a:gd name="T34" fmla="*/ 338 w 1424"/>
              <a:gd name="T35" fmla="*/ 1277 h 1434"/>
              <a:gd name="T36" fmla="*/ 431 w 1424"/>
              <a:gd name="T37" fmla="*/ 1342 h 1434"/>
              <a:gd name="T38" fmla="*/ 524 w 1424"/>
              <a:gd name="T39" fmla="*/ 1389 h 1434"/>
              <a:gd name="T40" fmla="*/ 611 w 1424"/>
              <a:gd name="T41" fmla="*/ 1421 h 1434"/>
              <a:gd name="T42" fmla="*/ 692 w 1424"/>
              <a:gd name="T43" fmla="*/ 1433 h 1434"/>
              <a:gd name="T44" fmla="*/ 758 w 1424"/>
              <a:gd name="T45" fmla="*/ 1433 h 1434"/>
              <a:gd name="T46" fmla="*/ 811 w 1424"/>
              <a:gd name="T47" fmla="*/ 1433 h 1434"/>
              <a:gd name="T48" fmla="*/ 846 w 1424"/>
              <a:gd name="T49" fmla="*/ 1427 h 1434"/>
              <a:gd name="T50" fmla="*/ 877 w 1424"/>
              <a:gd name="T51" fmla="*/ 1415 h 1434"/>
              <a:gd name="T52" fmla="*/ 906 w 1424"/>
              <a:gd name="T53" fmla="*/ 1398 h 1434"/>
              <a:gd name="T54" fmla="*/ 932 w 1424"/>
              <a:gd name="T55" fmla="*/ 1376 h 1434"/>
              <a:gd name="T56" fmla="*/ 954 w 1424"/>
              <a:gd name="T57" fmla="*/ 1349 h 1434"/>
              <a:gd name="T58" fmla="*/ 973 w 1424"/>
              <a:gd name="T59" fmla="*/ 1319 h 1434"/>
              <a:gd name="T60" fmla="*/ 992 w 1424"/>
              <a:gd name="T61" fmla="*/ 1268 h 1434"/>
              <a:gd name="T62" fmla="*/ 1008 w 1424"/>
              <a:gd name="T63" fmla="*/ 1177 h 1434"/>
              <a:gd name="T64" fmla="*/ 1011 w 1424"/>
              <a:gd name="T65" fmla="*/ 1098 h 1434"/>
              <a:gd name="T66" fmla="*/ 1008 w 1424"/>
              <a:gd name="T67" fmla="*/ 1016 h 1434"/>
              <a:gd name="T68" fmla="*/ 1007 w 1424"/>
              <a:gd name="T69" fmla="*/ 933 h 1434"/>
              <a:gd name="T70" fmla="*/ 1411 w 1424"/>
              <a:gd name="T71" fmla="*/ 512 h 1434"/>
              <a:gd name="T72" fmla="*/ 1409 w 1424"/>
              <a:gd name="T73" fmla="*/ 474 h 1434"/>
              <a:gd name="T74" fmla="*/ 1382 w 1424"/>
              <a:gd name="T75" fmla="*/ 410 h 1434"/>
              <a:gd name="T76" fmla="*/ 1347 w 1424"/>
              <a:gd name="T77" fmla="*/ 349 h 1434"/>
              <a:gd name="T78" fmla="*/ 1307 w 1424"/>
              <a:gd name="T79" fmla="*/ 291 h 1434"/>
              <a:gd name="T80" fmla="*/ 1261 w 1424"/>
              <a:gd name="T81" fmla="*/ 237 h 1434"/>
              <a:gd name="T82" fmla="*/ 1207 w 1424"/>
              <a:gd name="T83" fmla="*/ 186 h 1434"/>
              <a:gd name="T84" fmla="*/ 1147 w 1424"/>
              <a:gd name="T85" fmla="*/ 140 h 1434"/>
              <a:gd name="T86" fmla="*/ 1080 w 1424"/>
              <a:gd name="T87" fmla="*/ 98 h 1434"/>
              <a:gd name="T88" fmla="*/ 1005 w 1424"/>
              <a:gd name="T89" fmla="*/ 60 h 1434"/>
              <a:gd name="T90" fmla="*/ 921 w 1424"/>
              <a:gd name="T91" fmla="*/ 27 h 1434"/>
              <a:gd name="T92" fmla="*/ 830 w 1424"/>
              <a:gd name="T93" fmla="*/ 0 h 143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424"/>
              <a:gd name="T142" fmla="*/ 0 h 1434"/>
              <a:gd name="T143" fmla="*/ 1424 w 1424"/>
              <a:gd name="T144" fmla="*/ 1434 h 1434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424" h="1434">
                <a:moveTo>
                  <a:pt x="830" y="0"/>
                </a:moveTo>
                <a:lnTo>
                  <a:pt x="846" y="17"/>
                </a:lnTo>
                <a:lnTo>
                  <a:pt x="862" y="32"/>
                </a:lnTo>
                <a:lnTo>
                  <a:pt x="409" y="472"/>
                </a:lnTo>
                <a:lnTo>
                  <a:pt x="391" y="469"/>
                </a:lnTo>
                <a:lnTo>
                  <a:pt x="344" y="466"/>
                </a:lnTo>
                <a:lnTo>
                  <a:pt x="313" y="466"/>
                </a:lnTo>
                <a:lnTo>
                  <a:pt x="278" y="467"/>
                </a:lnTo>
                <a:lnTo>
                  <a:pt x="260" y="469"/>
                </a:lnTo>
                <a:lnTo>
                  <a:pt x="241" y="472"/>
                </a:lnTo>
                <a:lnTo>
                  <a:pt x="222" y="476"/>
                </a:lnTo>
                <a:lnTo>
                  <a:pt x="202" y="481"/>
                </a:lnTo>
                <a:lnTo>
                  <a:pt x="184" y="487"/>
                </a:lnTo>
                <a:lnTo>
                  <a:pt x="165" y="494"/>
                </a:lnTo>
                <a:lnTo>
                  <a:pt x="146" y="503"/>
                </a:lnTo>
                <a:lnTo>
                  <a:pt x="128" y="514"/>
                </a:lnTo>
                <a:lnTo>
                  <a:pt x="110" y="526"/>
                </a:lnTo>
                <a:lnTo>
                  <a:pt x="93" y="539"/>
                </a:lnTo>
                <a:lnTo>
                  <a:pt x="78" y="554"/>
                </a:lnTo>
                <a:lnTo>
                  <a:pt x="62" y="572"/>
                </a:lnTo>
                <a:lnTo>
                  <a:pt x="48" y="592"/>
                </a:lnTo>
                <a:lnTo>
                  <a:pt x="36" y="613"/>
                </a:lnTo>
                <a:lnTo>
                  <a:pt x="26" y="637"/>
                </a:lnTo>
                <a:lnTo>
                  <a:pt x="16" y="662"/>
                </a:lnTo>
                <a:lnTo>
                  <a:pt x="9" y="691"/>
                </a:lnTo>
                <a:lnTo>
                  <a:pt x="4" y="721"/>
                </a:lnTo>
                <a:lnTo>
                  <a:pt x="1" y="756"/>
                </a:lnTo>
                <a:lnTo>
                  <a:pt x="0" y="792"/>
                </a:lnTo>
                <a:lnTo>
                  <a:pt x="1" y="803"/>
                </a:lnTo>
                <a:lnTo>
                  <a:pt x="3" y="814"/>
                </a:lnTo>
                <a:lnTo>
                  <a:pt x="7" y="826"/>
                </a:lnTo>
                <a:lnTo>
                  <a:pt x="12" y="839"/>
                </a:lnTo>
                <a:lnTo>
                  <a:pt x="17" y="852"/>
                </a:lnTo>
                <a:lnTo>
                  <a:pt x="23" y="866"/>
                </a:lnTo>
                <a:lnTo>
                  <a:pt x="32" y="880"/>
                </a:lnTo>
                <a:lnTo>
                  <a:pt x="41" y="896"/>
                </a:lnTo>
                <a:lnTo>
                  <a:pt x="48" y="915"/>
                </a:lnTo>
                <a:lnTo>
                  <a:pt x="56" y="936"/>
                </a:lnTo>
                <a:lnTo>
                  <a:pt x="66" y="956"/>
                </a:lnTo>
                <a:lnTo>
                  <a:pt x="76" y="976"/>
                </a:lnTo>
                <a:lnTo>
                  <a:pt x="88" y="997"/>
                </a:lnTo>
                <a:lnTo>
                  <a:pt x="100" y="1018"/>
                </a:lnTo>
                <a:lnTo>
                  <a:pt x="114" y="1039"/>
                </a:lnTo>
                <a:lnTo>
                  <a:pt x="128" y="1061"/>
                </a:lnTo>
                <a:lnTo>
                  <a:pt x="143" y="1082"/>
                </a:lnTo>
                <a:lnTo>
                  <a:pt x="160" y="1103"/>
                </a:lnTo>
                <a:lnTo>
                  <a:pt x="176" y="1124"/>
                </a:lnTo>
                <a:lnTo>
                  <a:pt x="195" y="1144"/>
                </a:lnTo>
                <a:lnTo>
                  <a:pt x="214" y="1166"/>
                </a:lnTo>
                <a:lnTo>
                  <a:pt x="234" y="1186"/>
                </a:lnTo>
                <a:lnTo>
                  <a:pt x="254" y="1207"/>
                </a:lnTo>
                <a:lnTo>
                  <a:pt x="275" y="1226"/>
                </a:lnTo>
                <a:lnTo>
                  <a:pt x="306" y="1253"/>
                </a:lnTo>
                <a:lnTo>
                  <a:pt x="338" y="1277"/>
                </a:lnTo>
                <a:lnTo>
                  <a:pt x="368" y="1301"/>
                </a:lnTo>
                <a:lnTo>
                  <a:pt x="400" y="1322"/>
                </a:lnTo>
                <a:lnTo>
                  <a:pt x="431" y="1342"/>
                </a:lnTo>
                <a:lnTo>
                  <a:pt x="463" y="1360"/>
                </a:lnTo>
                <a:lnTo>
                  <a:pt x="493" y="1375"/>
                </a:lnTo>
                <a:lnTo>
                  <a:pt x="524" y="1389"/>
                </a:lnTo>
                <a:lnTo>
                  <a:pt x="553" y="1402"/>
                </a:lnTo>
                <a:lnTo>
                  <a:pt x="583" y="1413"/>
                </a:lnTo>
                <a:lnTo>
                  <a:pt x="611" y="1421"/>
                </a:lnTo>
                <a:lnTo>
                  <a:pt x="639" y="1427"/>
                </a:lnTo>
                <a:lnTo>
                  <a:pt x="667" y="1431"/>
                </a:lnTo>
                <a:lnTo>
                  <a:pt x="692" y="1433"/>
                </a:lnTo>
                <a:lnTo>
                  <a:pt x="716" y="1433"/>
                </a:lnTo>
                <a:lnTo>
                  <a:pt x="740" y="1431"/>
                </a:lnTo>
                <a:lnTo>
                  <a:pt x="758" y="1433"/>
                </a:lnTo>
                <a:lnTo>
                  <a:pt x="777" y="1434"/>
                </a:lnTo>
                <a:lnTo>
                  <a:pt x="795" y="1434"/>
                </a:lnTo>
                <a:lnTo>
                  <a:pt x="811" y="1433"/>
                </a:lnTo>
                <a:lnTo>
                  <a:pt x="823" y="1432"/>
                </a:lnTo>
                <a:lnTo>
                  <a:pt x="835" y="1429"/>
                </a:lnTo>
                <a:lnTo>
                  <a:pt x="846" y="1427"/>
                </a:lnTo>
                <a:lnTo>
                  <a:pt x="856" y="1424"/>
                </a:lnTo>
                <a:lnTo>
                  <a:pt x="867" y="1419"/>
                </a:lnTo>
                <a:lnTo>
                  <a:pt x="877" y="1415"/>
                </a:lnTo>
                <a:lnTo>
                  <a:pt x="887" y="1409"/>
                </a:lnTo>
                <a:lnTo>
                  <a:pt x="896" y="1405"/>
                </a:lnTo>
                <a:lnTo>
                  <a:pt x="906" y="1398"/>
                </a:lnTo>
                <a:lnTo>
                  <a:pt x="915" y="1392"/>
                </a:lnTo>
                <a:lnTo>
                  <a:pt x="923" y="1385"/>
                </a:lnTo>
                <a:lnTo>
                  <a:pt x="932" y="1376"/>
                </a:lnTo>
                <a:lnTo>
                  <a:pt x="939" y="1368"/>
                </a:lnTo>
                <a:lnTo>
                  <a:pt x="947" y="1359"/>
                </a:lnTo>
                <a:lnTo>
                  <a:pt x="954" y="1349"/>
                </a:lnTo>
                <a:lnTo>
                  <a:pt x="960" y="1340"/>
                </a:lnTo>
                <a:lnTo>
                  <a:pt x="966" y="1329"/>
                </a:lnTo>
                <a:lnTo>
                  <a:pt x="973" y="1319"/>
                </a:lnTo>
                <a:lnTo>
                  <a:pt x="978" y="1307"/>
                </a:lnTo>
                <a:lnTo>
                  <a:pt x="982" y="1294"/>
                </a:lnTo>
                <a:lnTo>
                  <a:pt x="992" y="1268"/>
                </a:lnTo>
                <a:lnTo>
                  <a:pt x="999" y="1241"/>
                </a:lnTo>
                <a:lnTo>
                  <a:pt x="1005" y="1210"/>
                </a:lnTo>
                <a:lnTo>
                  <a:pt x="1008" y="1177"/>
                </a:lnTo>
                <a:lnTo>
                  <a:pt x="1011" y="1143"/>
                </a:lnTo>
                <a:lnTo>
                  <a:pt x="1011" y="1107"/>
                </a:lnTo>
                <a:lnTo>
                  <a:pt x="1011" y="1098"/>
                </a:lnTo>
                <a:lnTo>
                  <a:pt x="1009" y="1078"/>
                </a:lnTo>
                <a:lnTo>
                  <a:pt x="1009" y="1049"/>
                </a:lnTo>
                <a:lnTo>
                  <a:pt x="1008" y="1016"/>
                </a:lnTo>
                <a:lnTo>
                  <a:pt x="1008" y="983"/>
                </a:lnTo>
                <a:lnTo>
                  <a:pt x="1007" y="953"/>
                </a:lnTo>
                <a:lnTo>
                  <a:pt x="1007" y="933"/>
                </a:lnTo>
                <a:lnTo>
                  <a:pt x="1007" y="925"/>
                </a:lnTo>
                <a:lnTo>
                  <a:pt x="1399" y="505"/>
                </a:lnTo>
                <a:lnTo>
                  <a:pt x="1411" y="512"/>
                </a:lnTo>
                <a:lnTo>
                  <a:pt x="1424" y="518"/>
                </a:lnTo>
                <a:lnTo>
                  <a:pt x="1417" y="496"/>
                </a:lnTo>
                <a:lnTo>
                  <a:pt x="1409" y="474"/>
                </a:lnTo>
                <a:lnTo>
                  <a:pt x="1400" y="453"/>
                </a:lnTo>
                <a:lnTo>
                  <a:pt x="1391" y="430"/>
                </a:lnTo>
                <a:lnTo>
                  <a:pt x="1382" y="410"/>
                </a:lnTo>
                <a:lnTo>
                  <a:pt x="1371" y="389"/>
                </a:lnTo>
                <a:lnTo>
                  <a:pt x="1360" y="369"/>
                </a:lnTo>
                <a:lnTo>
                  <a:pt x="1347" y="349"/>
                </a:lnTo>
                <a:lnTo>
                  <a:pt x="1336" y="329"/>
                </a:lnTo>
                <a:lnTo>
                  <a:pt x="1322" y="310"/>
                </a:lnTo>
                <a:lnTo>
                  <a:pt x="1307" y="291"/>
                </a:lnTo>
                <a:lnTo>
                  <a:pt x="1293" y="272"/>
                </a:lnTo>
                <a:lnTo>
                  <a:pt x="1278" y="255"/>
                </a:lnTo>
                <a:lnTo>
                  <a:pt x="1261" y="237"/>
                </a:lnTo>
                <a:lnTo>
                  <a:pt x="1244" y="219"/>
                </a:lnTo>
                <a:lnTo>
                  <a:pt x="1226" y="203"/>
                </a:lnTo>
                <a:lnTo>
                  <a:pt x="1207" y="186"/>
                </a:lnTo>
                <a:lnTo>
                  <a:pt x="1188" y="170"/>
                </a:lnTo>
                <a:lnTo>
                  <a:pt x="1168" y="155"/>
                </a:lnTo>
                <a:lnTo>
                  <a:pt x="1147" y="140"/>
                </a:lnTo>
                <a:lnTo>
                  <a:pt x="1126" y="125"/>
                </a:lnTo>
                <a:lnTo>
                  <a:pt x="1102" y="111"/>
                </a:lnTo>
                <a:lnTo>
                  <a:pt x="1080" y="98"/>
                </a:lnTo>
                <a:lnTo>
                  <a:pt x="1055" y="85"/>
                </a:lnTo>
                <a:lnTo>
                  <a:pt x="1031" y="72"/>
                </a:lnTo>
                <a:lnTo>
                  <a:pt x="1005" y="60"/>
                </a:lnTo>
                <a:lnTo>
                  <a:pt x="978" y="49"/>
                </a:lnTo>
                <a:lnTo>
                  <a:pt x="949" y="38"/>
                </a:lnTo>
                <a:lnTo>
                  <a:pt x="921" y="27"/>
                </a:lnTo>
                <a:lnTo>
                  <a:pt x="892" y="18"/>
                </a:lnTo>
                <a:lnTo>
                  <a:pt x="862" y="9"/>
                </a:lnTo>
                <a:lnTo>
                  <a:pt x="830" y="0"/>
                </a:lnTo>
                <a:close/>
              </a:path>
            </a:pathLst>
          </a:custGeom>
          <a:solidFill>
            <a:srgbClr val="BBA07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7" name="Freeform 6"/>
          <p:cNvSpPr>
            <a:spLocks/>
          </p:cNvSpPr>
          <p:nvPr/>
        </p:nvSpPr>
        <p:spPr bwMode="auto">
          <a:xfrm rot="-568598">
            <a:off x="2271713" y="1665288"/>
            <a:ext cx="36512" cy="127000"/>
          </a:xfrm>
          <a:custGeom>
            <a:avLst/>
            <a:gdLst>
              <a:gd name="T0" fmla="*/ 0 w 129"/>
              <a:gd name="T1" fmla="*/ 9 h 405"/>
              <a:gd name="T2" fmla="*/ 35 w 129"/>
              <a:gd name="T3" fmla="*/ 284 h 405"/>
              <a:gd name="T4" fmla="*/ 110 w 129"/>
              <a:gd name="T5" fmla="*/ 405 h 405"/>
              <a:gd name="T6" fmla="*/ 129 w 129"/>
              <a:gd name="T7" fmla="*/ 262 h 405"/>
              <a:gd name="T8" fmla="*/ 91 w 129"/>
              <a:gd name="T9" fmla="*/ 0 h 405"/>
              <a:gd name="T10" fmla="*/ 0 w 129"/>
              <a:gd name="T11" fmla="*/ 9 h 4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"/>
              <a:gd name="T19" fmla="*/ 0 h 405"/>
              <a:gd name="T20" fmla="*/ 129 w 129"/>
              <a:gd name="T21" fmla="*/ 405 h 40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" h="405">
                <a:moveTo>
                  <a:pt x="0" y="9"/>
                </a:moveTo>
                <a:lnTo>
                  <a:pt x="35" y="284"/>
                </a:lnTo>
                <a:lnTo>
                  <a:pt x="110" y="405"/>
                </a:lnTo>
                <a:lnTo>
                  <a:pt x="129" y="262"/>
                </a:lnTo>
                <a:lnTo>
                  <a:pt x="91" y="0"/>
                </a:lnTo>
                <a:lnTo>
                  <a:pt x="0" y="9"/>
                </a:lnTo>
                <a:close/>
              </a:path>
            </a:pathLst>
          </a:custGeom>
          <a:solidFill>
            <a:srgbClr val="7270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8" name="Freeform 7"/>
          <p:cNvSpPr>
            <a:spLocks/>
          </p:cNvSpPr>
          <p:nvPr/>
        </p:nvSpPr>
        <p:spPr bwMode="auto">
          <a:xfrm rot="-568598">
            <a:off x="2043113" y="1449388"/>
            <a:ext cx="401637" cy="276225"/>
          </a:xfrm>
          <a:custGeom>
            <a:avLst/>
            <a:gdLst>
              <a:gd name="T0" fmla="*/ 280 w 1346"/>
              <a:gd name="T1" fmla="*/ 131 h 883"/>
              <a:gd name="T2" fmla="*/ 224 w 1346"/>
              <a:gd name="T3" fmla="*/ 159 h 883"/>
              <a:gd name="T4" fmla="*/ 172 w 1346"/>
              <a:gd name="T5" fmla="*/ 195 h 883"/>
              <a:gd name="T6" fmla="*/ 135 w 1346"/>
              <a:gd name="T7" fmla="*/ 227 h 883"/>
              <a:gd name="T8" fmla="*/ 114 w 1346"/>
              <a:gd name="T9" fmla="*/ 251 h 883"/>
              <a:gd name="T10" fmla="*/ 73 w 1346"/>
              <a:gd name="T11" fmla="*/ 305 h 883"/>
              <a:gd name="T12" fmla="*/ 29 w 1346"/>
              <a:gd name="T13" fmla="*/ 384 h 883"/>
              <a:gd name="T14" fmla="*/ 6 w 1346"/>
              <a:gd name="T15" fmla="*/ 458 h 883"/>
              <a:gd name="T16" fmla="*/ 0 w 1346"/>
              <a:gd name="T17" fmla="*/ 526 h 883"/>
              <a:gd name="T18" fmla="*/ 10 w 1346"/>
              <a:gd name="T19" fmla="*/ 589 h 883"/>
              <a:gd name="T20" fmla="*/ 36 w 1346"/>
              <a:gd name="T21" fmla="*/ 647 h 883"/>
              <a:gd name="T22" fmla="*/ 75 w 1346"/>
              <a:gd name="T23" fmla="*/ 698 h 883"/>
              <a:gd name="T24" fmla="*/ 125 w 1346"/>
              <a:gd name="T25" fmla="*/ 744 h 883"/>
              <a:gd name="T26" fmla="*/ 184 w 1346"/>
              <a:gd name="T27" fmla="*/ 784 h 883"/>
              <a:gd name="T28" fmla="*/ 250 w 1346"/>
              <a:gd name="T29" fmla="*/ 817 h 883"/>
              <a:gd name="T30" fmla="*/ 320 w 1346"/>
              <a:gd name="T31" fmla="*/ 845 h 883"/>
              <a:gd name="T32" fmla="*/ 397 w 1346"/>
              <a:gd name="T33" fmla="*/ 865 h 883"/>
              <a:gd name="T34" fmla="*/ 473 w 1346"/>
              <a:gd name="T35" fmla="*/ 878 h 883"/>
              <a:gd name="T36" fmla="*/ 551 w 1346"/>
              <a:gd name="T37" fmla="*/ 883 h 883"/>
              <a:gd name="T38" fmla="*/ 627 w 1346"/>
              <a:gd name="T39" fmla="*/ 881 h 883"/>
              <a:gd name="T40" fmla="*/ 700 w 1346"/>
              <a:gd name="T41" fmla="*/ 873 h 883"/>
              <a:gd name="T42" fmla="*/ 780 w 1346"/>
              <a:gd name="T43" fmla="*/ 853 h 883"/>
              <a:gd name="T44" fmla="*/ 866 w 1346"/>
              <a:gd name="T45" fmla="*/ 827 h 883"/>
              <a:gd name="T46" fmla="*/ 945 w 1346"/>
              <a:gd name="T47" fmla="*/ 799 h 883"/>
              <a:gd name="T48" fmla="*/ 1015 w 1346"/>
              <a:gd name="T49" fmla="*/ 769 h 883"/>
              <a:gd name="T50" fmla="*/ 1078 w 1346"/>
              <a:gd name="T51" fmla="*/ 737 h 883"/>
              <a:gd name="T52" fmla="*/ 1134 w 1346"/>
              <a:gd name="T53" fmla="*/ 703 h 883"/>
              <a:gd name="T54" fmla="*/ 1183 w 1346"/>
              <a:gd name="T55" fmla="*/ 669 h 883"/>
              <a:gd name="T56" fmla="*/ 1225 w 1346"/>
              <a:gd name="T57" fmla="*/ 632 h 883"/>
              <a:gd name="T58" fmla="*/ 1260 w 1346"/>
              <a:gd name="T59" fmla="*/ 595 h 883"/>
              <a:gd name="T60" fmla="*/ 1290 w 1346"/>
              <a:gd name="T61" fmla="*/ 556 h 883"/>
              <a:gd name="T62" fmla="*/ 1312 w 1346"/>
              <a:gd name="T63" fmla="*/ 516 h 883"/>
              <a:gd name="T64" fmla="*/ 1329 w 1346"/>
              <a:gd name="T65" fmla="*/ 475 h 883"/>
              <a:gd name="T66" fmla="*/ 1340 w 1346"/>
              <a:gd name="T67" fmla="*/ 433 h 883"/>
              <a:gd name="T68" fmla="*/ 1346 w 1346"/>
              <a:gd name="T69" fmla="*/ 392 h 883"/>
              <a:gd name="T70" fmla="*/ 1346 w 1346"/>
              <a:gd name="T71" fmla="*/ 350 h 883"/>
              <a:gd name="T72" fmla="*/ 1342 w 1346"/>
              <a:gd name="T73" fmla="*/ 307 h 883"/>
              <a:gd name="T74" fmla="*/ 1332 w 1346"/>
              <a:gd name="T75" fmla="*/ 265 h 883"/>
              <a:gd name="T76" fmla="*/ 1319 w 1346"/>
              <a:gd name="T77" fmla="*/ 225 h 883"/>
              <a:gd name="T78" fmla="*/ 1302 w 1346"/>
              <a:gd name="T79" fmla="*/ 188 h 883"/>
              <a:gd name="T80" fmla="*/ 1282 w 1346"/>
              <a:gd name="T81" fmla="*/ 153 h 883"/>
              <a:gd name="T82" fmla="*/ 1257 w 1346"/>
              <a:gd name="T83" fmla="*/ 122 h 883"/>
              <a:gd name="T84" fmla="*/ 1230 w 1346"/>
              <a:gd name="T85" fmla="*/ 94 h 883"/>
              <a:gd name="T86" fmla="*/ 1199 w 1346"/>
              <a:gd name="T87" fmla="*/ 68 h 883"/>
              <a:gd name="T88" fmla="*/ 1166 w 1346"/>
              <a:gd name="T89" fmla="*/ 47 h 883"/>
              <a:gd name="T90" fmla="*/ 1131 w 1346"/>
              <a:gd name="T91" fmla="*/ 29 h 883"/>
              <a:gd name="T92" fmla="*/ 1093 w 1346"/>
              <a:gd name="T93" fmla="*/ 15 h 883"/>
              <a:gd name="T94" fmla="*/ 1054 w 1346"/>
              <a:gd name="T95" fmla="*/ 6 h 883"/>
              <a:gd name="T96" fmla="*/ 1012 w 1346"/>
              <a:gd name="T97" fmla="*/ 1 h 883"/>
              <a:gd name="T98" fmla="*/ 969 w 1346"/>
              <a:gd name="T99" fmla="*/ 0 h 883"/>
              <a:gd name="T100" fmla="*/ 925 w 1346"/>
              <a:gd name="T101" fmla="*/ 3 h 883"/>
              <a:gd name="T102" fmla="*/ 880 w 1346"/>
              <a:gd name="T103" fmla="*/ 13 h 883"/>
              <a:gd name="T104" fmla="*/ 833 w 1346"/>
              <a:gd name="T105" fmla="*/ 26 h 883"/>
              <a:gd name="T106" fmla="*/ 749 w 1346"/>
              <a:gd name="T107" fmla="*/ 42 h 883"/>
              <a:gd name="T108" fmla="*/ 622 w 1346"/>
              <a:gd name="T109" fmla="*/ 56 h 883"/>
              <a:gd name="T110" fmla="*/ 526 w 1346"/>
              <a:gd name="T111" fmla="*/ 68 h 883"/>
              <a:gd name="T112" fmla="*/ 462 w 1346"/>
              <a:gd name="T113" fmla="*/ 77 h 883"/>
              <a:gd name="T114" fmla="*/ 399 w 1346"/>
              <a:gd name="T115" fmla="*/ 92 h 883"/>
              <a:gd name="T116" fmla="*/ 339 w 1346"/>
              <a:gd name="T117" fmla="*/ 108 h 88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1346"/>
              <a:gd name="T178" fmla="*/ 0 h 883"/>
              <a:gd name="T179" fmla="*/ 1346 w 1346"/>
              <a:gd name="T180" fmla="*/ 883 h 883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1346" h="883">
                <a:moveTo>
                  <a:pt x="310" y="119"/>
                </a:moveTo>
                <a:lnTo>
                  <a:pt x="280" y="131"/>
                </a:lnTo>
                <a:lnTo>
                  <a:pt x="252" y="145"/>
                </a:lnTo>
                <a:lnTo>
                  <a:pt x="224" y="159"/>
                </a:lnTo>
                <a:lnTo>
                  <a:pt x="198" y="176"/>
                </a:lnTo>
                <a:lnTo>
                  <a:pt x="172" y="195"/>
                </a:lnTo>
                <a:lnTo>
                  <a:pt x="147" y="215"/>
                </a:lnTo>
                <a:lnTo>
                  <a:pt x="135" y="227"/>
                </a:lnTo>
                <a:lnTo>
                  <a:pt x="125" y="239"/>
                </a:lnTo>
                <a:lnTo>
                  <a:pt x="114" y="251"/>
                </a:lnTo>
                <a:lnTo>
                  <a:pt x="104" y="264"/>
                </a:lnTo>
                <a:lnTo>
                  <a:pt x="73" y="305"/>
                </a:lnTo>
                <a:lnTo>
                  <a:pt x="48" y="345"/>
                </a:lnTo>
                <a:lnTo>
                  <a:pt x="29" y="384"/>
                </a:lnTo>
                <a:lnTo>
                  <a:pt x="15" y="422"/>
                </a:lnTo>
                <a:lnTo>
                  <a:pt x="6" y="458"/>
                </a:lnTo>
                <a:lnTo>
                  <a:pt x="1" y="492"/>
                </a:lnTo>
                <a:lnTo>
                  <a:pt x="0" y="526"/>
                </a:lnTo>
                <a:lnTo>
                  <a:pt x="3" y="558"/>
                </a:lnTo>
                <a:lnTo>
                  <a:pt x="10" y="589"/>
                </a:lnTo>
                <a:lnTo>
                  <a:pt x="22" y="618"/>
                </a:lnTo>
                <a:lnTo>
                  <a:pt x="36" y="647"/>
                </a:lnTo>
                <a:lnTo>
                  <a:pt x="54" y="674"/>
                </a:lnTo>
                <a:lnTo>
                  <a:pt x="75" y="698"/>
                </a:lnTo>
                <a:lnTo>
                  <a:pt x="99" y="722"/>
                </a:lnTo>
                <a:lnTo>
                  <a:pt x="125" y="744"/>
                </a:lnTo>
                <a:lnTo>
                  <a:pt x="153" y="764"/>
                </a:lnTo>
                <a:lnTo>
                  <a:pt x="184" y="784"/>
                </a:lnTo>
                <a:lnTo>
                  <a:pt x="215" y="802"/>
                </a:lnTo>
                <a:lnTo>
                  <a:pt x="250" y="817"/>
                </a:lnTo>
                <a:lnTo>
                  <a:pt x="285" y="832"/>
                </a:lnTo>
                <a:lnTo>
                  <a:pt x="320" y="845"/>
                </a:lnTo>
                <a:lnTo>
                  <a:pt x="358" y="855"/>
                </a:lnTo>
                <a:lnTo>
                  <a:pt x="397" y="865"/>
                </a:lnTo>
                <a:lnTo>
                  <a:pt x="435" y="872"/>
                </a:lnTo>
                <a:lnTo>
                  <a:pt x="473" y="878"/>
                </a:lnTo>
                <a:lnTo>
                  <a:pt x="512" y="881"/>
                </a:lnTo>
                <a:lnTo>
                  <a:pt x="551" y="883"/>
                </a:lnTo>
                <a:lnTo>
                  <a:pt x="590" y="883"/>
                </a:lnTo>
                <a:lnTo>
                  <a:pt x="627" y="881"/>
                </a:lnTo>
                <a:lnTo>
                  <a:pt x="664" y="878"/>
                </a:lnTo>
                <a:lnTo>
                  <a:pt x="700" y="873"/>
                </a:lnTo>
                <a:lnTo>
                  <a:pt x="734" y="865"/>
                </a:lnTo>
                <a:lnTo>
                  <a:pt x="780" y="853"/>
                </a:lnTo>
                <a:lnTo>
                  <a:pt x="825" y="840"/>
                </a:lnTo>
                <a:lnTo>
                  <a:pt x="866" y="827"/>
                </a:lnTo>
                <a:lnTo>
                  <a:pt x="907" y="813"/>
                </a:lnTo>
                <a:lnTo>
                  <a:pt x="945" y="799"/>
                </a:lnTo>
                <a:lnTo>
                  <a:pt x="981" y="784"/>
                </a:lnTo>
                <a:lnTo>
                  <a:pt x="1015" y="769"/>
                </a:lnTo>
                <a:lnTo>
                  <a:pt x="1047" y="753"/>
                </a:lnTo>
                <a:lnTo>
                  <a:pt x="1078" y="737"/>
                </a:lnTo>
                <a:lnTo>
                  <a:pt x="1107" y="721"/>
                </a:lnTo>
                <a:lnTo>
                  <a:pt x="1134" y="703"/>
                </a:lnTo>
                <a:lnTo>
                  <a:pt x="1159" y="687"/>
                </a:lnTo>
                <a:lnTo>
                  <a:pt x="1183" y="669"/>
                </a:lnTo>
                <a:lnTo>
                  <a:pt x="1205" y="650"/>
                </a:lnTo>
                <a:lnTo>
                  <a:pt x="1225" y="632"/>
                </a:lnTo>
                <a:lnTo>
                  <a:pt x="1244" y="614"/>
                </a:lnTo>
                <a:lnTo>
                  <a:pt x="1260" y="595"/>
                </a:lnTo>
                <a:lnTo>
                  <a:pt x="1276" y="575"/>
                </a:lnTo>
                <a:lnTo>
                  <a:pt x="1290" y="556"/>
                </a:lnTo>
                <a:lnTo>
                  <a:pt x="1302" y="536"/>
                </a:lnTo>
                <a:lnTo>
                  <a:pt x="1312" y="516"/>
                </a:lnTo>
                <a:lnTo>
                  <a:pt x="1322" y="496"/>
                </a:lnTo>
                <a:lnTo>
                  <a:pt x="1329" y="475"/>
                </a:lnTo>
                <a:lnTo>
                  <a:pt x="1336" y="455"/>
                </a:lnTo>
                <a:lnTo>
                  <a:pt x="1340" y="433"/>
                </a:lnTo>
                <a:lnTo>
                  <a:pt x="1344" y="413"/>
                </a:lnTo>
                <a:lnTo>
                  <a:pt x="1346" y="392"/>
                </a:lnTo>
                <a:lnTo>
                  <a:pt x="1346" y="371"/>
                </a:lnTo>
                <a:lnTo>
                  <a:pt x="1346" y="350"/>
                </a:lnTo>
                <a:lnTo>
                  <a:pt x="1345" y="328"/>
                </a:lnTo>
                <a:lnTo>
                  <a:pt x="1342" y="307"/>
                </a:lnTo>
                <a:lnTo>
                  <a:pt x="1338" y="286"/>
                </a:lnTo>
                <a:lnTo>
                  <a:pt x="1332" y="265"/>
                </a:lnTo>
                <a:lnTo>
                  <a:pt x="1326" y="245"/>
                </a:lnTo>
                <a:lnTo>
                  <a:pt x="1319" y="225"/>
                </a:lnTo>
                <a:lnTo>
                  <a:pt x="1311" y="206"/>
                </a:lnTo>
                <a:lnTo>
                  <a:pt x="1302" y="188"/>
                </a:lnTo>
                <a:lnTo>
                  <a:pt x="1292" y="171"/>
                </a:lnTo>
                <a:lnTo>
                  <a:pt x="1282" y="153"/>
                </a:lnTo>
                <a:lnTo>
                  <a:pt x="1270" y="138"/>
                </a:lnTo>
                <a:lnTo>
                  <a:pt x="1257" y="122"/>
                </a:lnTo>
                <a:lnTo>
                  <a:pt x="1244" y="107"/>
                </a:lnTo>
                <a:lnTo>
                  <a:pt x="1230" y="94"/>
                </a:lnTo>
                <a:lnTo>
                  <a:pt x="1214" y="81"/>
                </a:lnTo>
                <a:lnTo>
                  <a:pt x="1199" y="68"/>
                </a:lnTo>
                <a:lnTo>
                  <a:pt x="1184" y="57"/>
                </a:lnTo>
                <a:lnTo>
                  <a:pt x="1166" y="47"/>
                </a:lnTo>
                <a:lnTo>
                  <a:pt x="1150" y="37"/>
                </a:lnTo>
                <a:lnTo>
                  <a:pt x="1131" y="29"/>
                </a:lnTo>
                <a:lnTo>
                  <a:pt x="1113" y="22"/>
                </a:lnTo>
                <a:lnTo>
                  <a:pt x="1093" y="15"/>
                </a:lnTo>
                <a:lnTo>
                  <a:pt x="1074" y="10"/>
                </a:lnTo>
                <a:lnTo>
                  <a:pt x="1054" y="6"/>
                </a:lnTo>
                <a:lnTo>
                  <a:pt x="1033" y="3"/>
                </a:lnTo>
                <a:lnTo>
                  <a:pt x="1012" y="1"/>
                </a:lnTo>
                <a:lnTo>
                  <a:pt x="991" y="0"/>
                </a:lnTo>
                <a:lnTo>
                  <a:pt x="969" y="0"/>
                </a:lnTo>
                <a:lnTo>
                  <a:pt x="947" y="1"/>
                </a:lnTo>
                <a:lnTo>
                  <a:pt x="925" y="3"/>
                </a:lnTo>
                <a:lnTo>
                  <a:pt x="902" y="7"/>
                </a:lnTo>
                <a:lnTo>
                  <a:pt x="880" y="13"/>
                </a:lnTo>
                <a:lnTo>
                  <a:pt x="856" y="19"/>
                </a:lnTo>
                <a:lnTo>
                  <a:pt x="833" y="26"/>
                </a:lnTo>
                <a:lnTo>
                  <a:pt x="809" y="35"/>
                </a:lnTo>
                <a:lnTo>
                  <a:pt x="749" y="42"/>
                </a:lnTo>
                <a:lnTo>
                  <a:pt x="687" y="49"/>
                </a:lnTo>
                <a:lnTo>
                  <a:pt x="622" y="56"/>
                </a:lnTo>
                <a:lnTo>
                  <a:pt x="558" y="63"/>
                </a:lnTo>
                <a:lnTo>
                  <a:pt x="526" y="68"/>
                </a:lnTo>
                <a:lnTo>
                  <a:pt x="493" y="73"/>
                </a:lnTo>
                <a:lnTo>
                  <a:pt x="462" y="77"/>
                </a:lnTo>
                <a:lnTo>
                  <a:pt x="431" y="85"/>
                </a:lnTo>
                <a:lnTo>
                  <a:pt x="399" y="92"/>
                </a:lnTo>
                <a:lnTo>
                  <a:pt x="369" y="99"/>
                </a:lnTo>
                <a:lnTo>
                  <a:pt x="339" y="108"/>
                </a:lnTo>
                <a:lnTo>
                  <a:pt x="310" y="119"/>
                </a:lnTo>
                <a:close/>
              </a:path>
            </a:pathLst>
          </a:custGeom>
          <a:solidFill>
            <a:srgbClr val="BA40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79" name="Freeform 8"/>
          <p:cNvSpPr>
            <a:spLocks/>
          </p:cNvSpPr>
          <p:nvPr/>
        </p:nvSpPr>
        <p:spPr bwMode="auto">
          <a:xfrm rot="-568598">
            <a:off x="2049463" y="1516063"/>
            <a:ext cx="400050" cy="207962"/>
          </a:xfrm>
          <a:custGeom>
            <a:avLst/>
            <a:gdLst>
              <a:gd name="T0" fmla="*/ 1325 w 1343"/>
              <a:gd name="T1" fmla="*/ 33 h 665"/>
              <a:gd name="T2" fmla="*/ 1316 w 1343"/>
              <a:gd name="T3" fmla="*/ 21 h 665"/>
              <a:gd name="T4" fmla="*/ 1321 w 1343"/>
              <a:gd name="T5" fmla="*/ 85 h 665"/>
              <a:gd name="T6" fmla="*/ 1314 w 1343"/>
              <a:gd name="T7" fmla="*/ 147 h 665"/>
              <a:gd name="T8" fmla="*/ 1295 w 1343"/>
              <a:gd name="T9" fmla="*/ 208 h 665"/>
              <a:gd name="T10" fmla="*/ 1263 w 1343"/>
              <a:gd name="T11" fmla="*/ 268 h 665"/>
              <a:gd name="T12" fmla="*/ 1217 w 1343"/>
              <a:gd name="T13" fmla="*/ 326 h 665"/>
              <a:gd name="T14" fmla="*/ 1156 w 1343"/>
              <a:gd name="T15" fmla="*/ 381 h 665"/>
              <a:gd name="T16" fmla="*/ 1081 w 1343"/>
              <a:gd name="T17" fmla="*/ 433 h 665"/>
              <a:gd name="T18" fmla="*/ 989 w 1343"/>
              <a:gd name="T19" fmla="*/ 482 h 665"/>
              <a:gd name="T20" fmla="*/ 880 w 1343"/>
              <a:gd name="T21" fmla="*/ 526 h 665"/>
              <a:gd name="T22" fmla="*/ 754 w 1343"/>
              <a:gd name="T23" fmla="*/ 565 h 665"/>
              <a:gd name="T24" fmla="*/ 661 w 1343"/>
              <a:gd name="T25" fmla="*/ 588 h 665"/>
              <a:gd name="T26" fmla="*/ 586 w 1343"/>
              <a:gd name="T27" fmla="*/ 595 h 665"/>
              <a:gd name="T28" fmla="*/ 509 w 1343"/>
              <a:gd name="T29" fmla="*/ 595 h 665"/>
              <a:gd name="T30" fmla="*/ 429 w 1343"/>
              <a:gd name="T31" fmla="*/ 588 h 665"/>
              <a:gd name="T32" fmla="*/ 351 w 1343"/>
              <a:gd name="T33" fmla="*/ 572 h 665"/>
              <a:gd name="T34" fmla="*/ 275 w 1343"/>
              <a:gd name="T35" fmla="*/ 550 h 665"/>
              <a:gd name="T36" fmla="*/ 204 w 1343"/>
              <a:gd name="T37" fmla="*/ 520 h 665"/>
              <a:gd name="T38" fmla="*/ 139 w 1343"/>
              <a:gd name="T39" fmla="*/ 485 h 665"/>
              <a:gd name="T40" fmla="*/ 82 w 1343"/>
              <a:gd name="T41" fmla="*/ 443 h 665"/>
              <a:gd name="T42" fmla="*/ 36 w 1343"/>
              <a:gd name="T43" fmla="*/ 394 h 665"/>
              <a:gd name="T44" fmla="*/ 0 w 1343"/>
              <a:gd name="T45" fmla="*/ 339 h 665"/>
              <a:gd name="T46" fmla="*/ 22 w 1343"/>
              <a:gd name="T47" fmla="*/ 407 h 665"/>
              <a:gd name="T48" fmla="*/ 60 w 1343"/>
              <a:gd name="T49" fmla="*/ 467 h 665"/>
              <a:gd name="T50" fmla="*/ 115 w 1343"/>
              <a:gd name="T51" fmla="*/ 520 h 665"/>
              <a:gd name="T52" fmla="*/ 179 w 1343"/>
              <a:gd name="T53" fmla="*/ 565 h 665"/>
              <a:gd name="T54" fmla="*/ 255 w 1343"/>
              <a:gd name="T55" fmla="*/ 603 h 665"/>
              <a:gd name="T56" fmla="*/ 336 w 1343"/>
              <a:gd name="T57" fmla="*/ 631 h 665"/>
              <a:gd name="T58" fmla="*/ 422 w 1343"/>
              <a:gd name="T59" fmla="*/ 651 h 665"/>
              <a:gd name="T60" fmla="*/ 509 w 1343"/>
              <a:gd name="T61" fmla="*/ 663 h 665"/>
              <a:gd name="T62" fmla="*/ 595 w 1343"/>
              <a:gd name="T63" fmla="*/ 665 h 665"/>
              <a:gd name="T64" fmla="*/ 679 w 1343"/>
              <a:gd name="T65" fmla="*/ 657 h 665"/>
              <a:gd name="T66" fmla="*/ 777 w 1343"/>
              <a:gd name="T67" fmla="*/ 635 h 665"/>
              <a:gd name="T68" fmla="*/ 904 w 1343"/>
              <a:gd name="T69" fmla="*/ 595 h 665"/>
              <a:gd name="T70" fmla="*/ 1012 w 1343"/>
              <a:gd name="T71" fmla="*/ 551 h 665"/>
              <a:gd name="T72" fmla="*/ 1104 w 1343"/>
              <a:gd name="T73" fmla="*/ 503 h 665"/>
              <a:gd name="T74" fmla="*/ 1180 w 1343"/>
              <a:gd name="T75" fmla="*/ 451 h 665"/>
              <a:gd name="T76" fmla="*/ 1241 w 1343"/>
              <a:gd name="T77" fmla="*/ 396 h 665"/>
              <a:gd name="T78" fmla="*/ 1287 w 1343"/>
              <a:gd name="T79" fmla="*/ 338 h 665"/>
              <a:gd name="T80" fmla="*/ 1319 w 1343"/>
              <a:gd name="T81" fmla="*/ 278 h 665"/>
              <a:gd name="T82" fmla="*/ 1337 w 1343"/>
              <a:gd name="T83" fmla="*/ 215 h 665"/>
              <a:gd name="T84" fmla="*/ 1343 w 1343"/>
              <a:gd name="T85" fmla="*/ 153 h 665"/>
              <a:gd name="T86" fmla="*/ 1339 w 1343"/>
              <a:gd name="T87" fmla="*/ 89 h 66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343"/>
              <a:gd name="T133" fmla="*/ 0 h 665"/>
              <a:gd name="T134" fmla="*/ 1343 w 1343"/>
              <a:gd name="T135" fmla="*/ 665 h 66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343" h="665">
                <a:moveTo>
                  <a:pt x="1335" y="68"/>
                </a:moveTo>
                <a:lnTo>
                  <a:pt x="1330" y="50"/>
                </a:lnTo>
                <a:lnTo>
                  <a:pt x="1325" y="33"/>
                </a:lnTo>
                <a:lnTo>
                  <a:pt x="1319" y="16"/>
                </a:lnTo>
                <a:lnTo>
                  <a:pt x="1312" y="0"/>
                </a:lnTo>
                <a:lnTo>
                  <a:pt x="1316" y="21"/>
                </a:lnTo>
                <a:lnTo>
                  <a:pt x="1319" y="42"/>
                </a:lnTo>
                <a:lnTo>
                  <a:pt x="1320" y="63"/>
                </a:lnTo>
                <a:lnTo>
                  <a:pt x="1321" y="85"/>
                </a:lnTo>
                <a:lnTo>
                  <a:pt x="1320" y="106"/>
                </a:lnTo>
                <a:lnTo>
                  <a:pt x="1317" y="127"/>
                </a:lnTo>
                <a:lnTo>
                  <a:pt x="1314" y="147"/>
                </a:lnTo>
                <a:lnTo>
                  <a:pt x="1309" y="168"/>
                </a:lnTo>
                <a:lnTo>
                  <a:pt x="1302" y="188"/>
                </a:lnTo>
                <a:lnTo>
                  <a:pt x="1295" y="208"/>
                </a:lnTo>
                <a:lnTo>
                  <a:pt x="1286" y="229"/>
                </a:lnTo>
                <a:lnTo>
                  <a:pt x="1275" y="249"/>
                </a:lnTo>
                <a:lnTo>
                  <a:pt x="1263" y="268"/>
                </a:lnTo>
                <a:lnTo>
                  <a:pt x="1249" y="288"/>
                </a:lnTo>
                <a:lnTo>
                  <a:pt x="1234" y="307"/>
                </a:lnTo>
                <a:lnTo>
                  <a:pt x="1217" y="326"/>
                </a:lnTo>
                <a:lnTo>
                  <a:pt x="1198" y="345"/>
                </a:lnTo>
                <a:lnTo>
                  <a:pt x="1178" y="364"/>
                </a:lnTo>
                <a:lnTo>
                  <a:pt x="1156" y="381"/>
                </a:lnTo>
                <a:lnTo>
                  <a:pt x="1133" y="399"/>
                </a:lnTo>
                <a:lnTo>
                  <a:pt x="1108" y="417"/>
                </a:lnTo>
                <a:lnTo>
                  <a:pt x="1081" y="433"/>
                </a:lnTo>
                <a:lnTo>
                  <a:pt x="1052" y="450"/>
                </a:lnTo>
                <a:lnTo>
                  <a:pt x="1022" y="466"/>
                </a:lnTo>
                <a:lnTo>
                  <a:pt x="989" y="482"/>
                </a:lnTo>
                <a:lnTo>
                  <a:pt x="955" y="497"/>
                </a:lnTo>
                <a:lnTo>
                  <a:pt x="918" y="512"/>
                </a:lnTo>
                <a:lnTo>
                  <a:pt x="880" y="526"/>
                </a:lnTo>
                <a:lnTo>
                  <a:pt x="840" y="539"/>
                </a:lnTo>
                <a:lnTo>
                  <a:pt x="798" y="553"/>
                </a:lnTo>
                <a:lnTo>
                  <a:pt x="754" y="565"/>
                </a:lnTo>
                <a:lnTo>
                  <a:pt x="708" y="578"/>
                </a:lnTo>
                <a:lnTo>
                  <a:pt x="685" y="583"/>
                </a:lnTo>
                <a:lnTo>
                  <a:pt x="661" y="588"/>
                </a:lnTo>
                <a:lnTo>
                  <a:pt x="637" y="591"/>
                </a:lnTo>
                <a:lnTo>
                  <a:pt x="612" y="594"/>
                </a:lnTo>
                <a:lnTo>
                  <a:pt x="586" y="595"/>
                </a:lnTo>
                <a:lnTo>
                  <a:pt x="561" y="596"/>
                </a:lnTo>
                <a:lnTo>
                  <a:pt x="535" y="596"/>
                </a:lnTo>
                <a:lnTo>
                  <a:pt x="509" y="595"/>
                </a:lnTo>
                <a:lnTo>
                  <a:pt x="482" y="594"/>
                </a:lnTo>
                <a:lnTo>
                  <a:pt x="456" y="591"/>
                </a:lnTo>
                <a:lnTo>
                  <a:pt x="429" y="588"/>
                </a:lnTo>
                <a:lnTo>
                  <a:pt x="403" y="583"/>
                </a:lnTo>
                <a:lnTo>
                  <a:pt x="377" y="578"/>
                </a:lnTo>
                <a:lnTo>
                  <a:pt x="351" y="572"/>
                </a:lnTo>
                <a:lnTo>
                  <a:pt x="326" y="565"/>
                </a:lnTo>
                <a:lnTo>
                  <a:pt x="301" y="558"/>
                </a:lnTo>
                <a:lnTo>
                  <a:pt x="275" y="550"/>
                </a:lnTo>
                <a:lnTo>
                  <a:pt x="251" y="542"/>
                </a:lnTo>
                <a:lnTo>
                  <a:pt x="228" y="531"/>
                </a:lnTo>
                <a:lnTo>
                  <a:pt x="204" y="520"/>
                </a:lnTo>
                <a:lnTo>
                  <a:pt x="182" y="510"/>
                </a:lnTo>
                <a:lnTo>
                  <a:pt x="159" y="498"/>
                </a:lnTo>
                <a:lnTo>
                  <a:pt x="139" y="485"/>
                </a:lnTo>
                <a:lnTo>
                  <a:pt x="119" y="472"/>
                </a:lnTo>
                <a:lnTo>
                  <a:pt x="99" y="458"/>
                </a:lnTo>
                <a:lnTo>
                  <a:pt x="82" y="443"/>
                </a:lnTo>
                <a:lnTo>
                  <a:pt x="65" y="427"/>
                </a:lnTo>
                <a:lnTo>
                  <a:pt x="50" y="411"/>
                </a:lnTo>
                <a:lnTo>
                  <a:pt x="36" y="394"/>
                </a:lnTo>
                <a:lnTo>
                  <a:pt x="23" y="377"/>
                </a:lnTo>
                <a:lnTo>
                  <a:pt x="11" y="358"/>
                </a:lnTo>
                <a:lnTo>
                  <a:pt x="0" y="339"/>
                </a:lnTo>
                <a:lnTo>
                  <a:pt x="5" y="363"/>
                </a:lnTo>
                <a:lnTo>
                  <a:pt x="13" y="385"/>
                </a:lnTo>
                <a:lnTo>
                  <a:pt x="22" y="407"/>
                </a:lnTo>
                <a:lnTo>
                  <a:pt x="33" y="427"/>
                </a:lnTo>
                <a:lnTo>
                  <a:pt x="46" y="449"/>
                </a:lnTo>
                <a:lnTo>
                  <a:pt x="60" y="467"/>
                </a:lnTo>
                <a:lnTo>
                  <a:pt x="77" y="486"/>
                </a:lnTo>
                <a:lnTo>
                  <a:pt x="95" y="504"/>
                </a:lnTo>
                <a:lnTo>
                  <a:pt x="115" y="520"/>
                </a:lnTo>
                <a:lnTo>
                  <a:pt x="135" y="536"/>
                </a:lnTo>
                <a:lnTo>
                  <a:pt x="157" y="551"/>
                </a:lnTo>
                <a:lnTo>
                  <a:pt x="179" y="565"/>
                </a:lnTo>
                <a:lnTo>
                  <a:pt x="204" y="579"/>
                </a:lnTo>
                <a:lnTo>
                  <a:pt x="229" y="591"/>
                </a:lnTo>
                <a:lnTo>
                  <a:pt x="255" y="603"/>
                </a:lnTo>
                <a:lnTo>
                  <a:pt x="281" y="614"/>
                </a:lnTo>
                <a:lnTo>
                  <a:pt x="308" y="623"/>
                </a:lnTo>
                <a:lnTo>
                  <a:pt x="336" y="631"/>
                </a:lnTo>
                <a:lnTo>
                  <a:pt x="364" y="639"/>
                </a:lnTo>
                <a:lnTo>
                  <a:pt x="393" y="645"/>
                </a:lnTo>
                <a:lnTo>
                  <a:pt x="422" y="651"/>
                </a:lnTo>
                <a:lnTo>
                  <a:pt x="450" y="656"/>
                </a:lnTo>
                <a:lnTo>
                  <a:pt x="480" y="661"/>
                </a:lnTo>
                <a:lnTo>
                  <a:pt x="509" y="663"/>
                </a:lnTo>
                <a:lnTo>
                  <a:pt x="539" y="664"/>
                </a:lnTo>
                <a:lnTo>
                  <a:pt x="567" y="665"/>
                </a:lnTo>
                <a:lnTo>
                  <a:pt x="595" y="665"/>
                </a:lnTo>
                <a:lnTo>
                  <a:pt x="624" y="663"/>
                </a:lnTo>
                <a:lnTo>
                  <a:pt x="652" y="661"/>
                </a:lnTo>
                <a:lnTo>
                  <a:pt x="679" y="657"/>
                </a:lnTo>
                <a:lnTo>
                  <a:pt x="705" y="652"/>
                </a:lnTo>
                <a:lnTo>
                  <a:pt x="731" y="647"/>
                </a:lnTo>
                <a:lnTo>
                  <a:pt x="777" y="635"/>
                </a:lnTo>
                <a:lnTo>
                  <a:pt x="822" y="622"/>
                </a:lnTo>
                <a:lnTo>
                  <a:pt x="863" y="609"/>
                </a:lnTo>
                <a:lnTo>
                  <a:pt x="904" y="595"/>
                </a:lnTo>
                <a:lnTo>
                  <a:pt x="942" y="581"/>
                </a:lnTo>
                <a:lnTo>
                  <a:pt x="978" y="566"/>
                </a:lnTo>
                <a:lnTo>
                  <a:pt x="1012" y="551"/>
                </a:lnTo>
                <a:lnTo>
                  <a:pt x="1044" y="535"/>
                </a:lnTo>
                <a:lnTo>
                  <a:pt x="1075" y="519"/>
                </a:lnTo>
                <a:lnTo>
                  <a:pt x="1104" y="503"/>
                </a:lnTo>
                <a:lnTo>
                  <a:pt x="1131" y="485"/>
                </a:lnTo>
                <a:lnTo>
                  <a:pt x="1156" y="469"/>
                </a:lnTo>
                <a:lnTo>
                  <a:pt x="1180" y="451"/>
                </a:lnTo>
                <a:lnTo>
                  <a:pt x="1202" y="432"/>
                </a:lnTo>
                <a:lnTo>
                  <a:pt x="1222" y="414"/>
                </a:lnTo>
                <a:lnTo>
                  <a:pt x="1241" y="396"/>
                </a:lnTo>
                <a:lnTo>
                  <a:pt x="1257" y="377"/>
                </a:lnTo>
                <a:lnTo>
                  <a:pt x="1273" y="357"/>
                </a:lnTo>
                <a:lnTo>
                  <a:pt x="1287" y="338"/>
                </a:lnTo>
                <a:lnTo>
                  <a:pt x="1299" y="318"/>
                </a:lnTo>
                <a:lnTo>
                  <a:pt x="1309" y="298"/>
                </a:lnTo>
                <a:lnTo>
                  <a:pt x="1319" y="278"/>
                </a:lnTo>
                <a:lnTo>
                  <a:pt x="1326" y="257"/>
                </a:lnTo>
                <a:lnTo>
                  <a:pt x="1333" y="237"/>
                </a:lnTo>
                <a:lnTo>
                  <a:pt x="1337" y="215"/>
                </a:lnTo>
                <a:lnTo>
                  <a:pt x="1341" y="195"/>
                </a:lnTo>
                <a:lnTo>
                  <a:pt x="1343" y="174"/>
                </a:lnTo>
                <a:lnTo>
                  <a:pt x="1343" y="153"/>
                </a:lnTo>
                <a:lnTo>
                  <a:pt x="1343" y="132"/>
                </a:lnTo>
                <a:lnTo>
                  <a:pt x="1342" y="110"/>
                </a:lnTo>
                <a:lnTo>
                  <a:pt x="1339" y="89"/>
                </a:lnTo>
                <a:lnTo>
                  <a:pt x="1335" y="68"/>
                </a:lnTo>
                <a:close/>
              </a:path>
            </a:pathLst>
          </a:custGeom>
          <a:solidFill>
            <a:srgbClr val="81311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0" name="Freeform 9"/>
          <p:cNvSpPr>
            <a:spLocks/>
          </p:cNvSpPr>
          <p:nvPr/>
        </p:nvSpPr>
        <p:spPr bwMode="auto">
          <a:xfrm rot="-568598">
            <a:off x="1982788" y="1127125"/>
            <a:ext cx="307975" cy="466725"/>
          </a:xfrm>
          <a:custGeom>
            <a:avLst/>
            <a:gdLst>
              <a:gd name="T0" fmla="*/ 17 w 1022"/>
              <a:gd name="T1" fmla="*/ 275 h 1494"/>
              <a:gd name="T2" fmla="*/ 5 w 1022"/>
              <a:gd name="T3" fmla="*/ 314 h 1494"/>
              <a:gd name="T4" fmla="*/ 0 w 1022"/>
              <a:gd name="T5" fmla="*/ 345 h 1494"/>
              <a:gd name="T6" fmla="*/ 1 w 1022"/>
              <a:gd name="T7" fmla="*/ 365 h 1494"/>
              <a:gd name="T8" fmla="*/ 6 w 1022"/>
              <a:gd name="T9" fmla="*/ 396 h 1494"/>
              <a:gd name="T10" fmla="*/ 20 w 1022"/>
              <a:gd name="T11" fmla="*/ 438 h 1494"/>
              <a:gd name="T12" fmla="*/ 44 w 1022"/>
              <a:gd name="T13" fmla="*/ 480 h 1494"/>
              <a:gd name="T14" fmla="*/ 77 w 1022"/>
              <a:gd name="T15" fmla="*/ 522 h 1494"/>
              <a:gd name="T16" fmla="*/ 119 w 1022"/>
              <a:gd name="T17" fmla="*/ 565 h 1494"/>
              <a:gd name="T18" fmla="*/ 164 w 1022"/>
              <a:gd name="T19" fmla="*/ 601 h 1494"/>
              <a:gd name="T20" fmla="*/ 250 w 1022"/>
              <a:gd name="T21" fmla="*/ 671 h 1494"/>
              <a:gd name="T22" fmla="*/ 370 w 1022"/>
              <a:gd name="T23" fmla="*/ 1366 h 1494"/>
              <a:gd name="T24" fmla="*/ 382 w 1022"/>
              <a:gd name="T25" fmla="*/ 1390 h 1494"/>
              <a:gd name="T26" fmla="*/ 398 w 1022"/>
              <a:gd name="T27" fmla="*/ 1412 h 1494"/>
              <a:gd name="T28" fmla="*/ 424 w 1022"/>
              <a:gd name="T29" fmla="*/ 1438 h 1494"/>
              <a:gd name="T30" fmla="*/ 460 w 1022"/>
              <a:gd name="T31" fmla="*/ 1463 h 1494"/>
              <a:gd name="T32" fmla="*/ 482 w 1022"/>
              <a:gd name="T33" fmla="*/ 1474 h 1494"/>
              <a:gd name="T34" fmla="*/ 508 w 1022"/>
              <a:gd name="T35" fmla="*/ 1483 h 1494"/>
              <a:gd name="T36" fmla="*/ 537 w 1022"/>
              <a:gd name="T37" fmla="*/ 1490 h 1494"/>
              <a:gd name="T38" fmla="*/ 570 w 1022"/>
              <a:gd name="T39" fmla="*/ 1493 h 1494"/>
              <a:gd name="T40" fmla="*/ 607 w 1022"/>
              <a:gd name="T41" fmla="*/ 1494 h 1494"/>
              <a:gd name="T42" fmla="*/ 647 w 1022"/>
              <a:gd name="T43" fmla="*/ 1492 h 1494"/>
              <a:gd name="T44" fmla="*/ 688 w 1022"/>
              <a:gd name="T45" fmla="*/ 1486 h 1494"/>
              <a:gd name="T46" fmla="*/ 726 w 1022"/>
              <a:gd name="T47" fmla="*/ 1478 h 1494"/>
              <a:gd name="T48" fmla="*/ 761 w 1022"/>
              <a:gd name="T49" fmla="*/ 1469 h 1494"/>
              <a:gd name="T50" fmla="*/ 793 w 1022"/>
              <a:gd name="T51" fmla="*/ 1457 h 1494"/>
              <a:gd name="T52" fmla="*/ 823 w 1022"/>
              <a:gd name="T53" fmla="*/ 1444 h 1494"/>
              <a:gd name="T54" fmla="*/ 850 w 1022"/>
              <a:gd name="T55" fmla="*/ 1430 h 1494"/>
              <a:gd name="T56" fmla="*/ 896 w 1022"/>
              <a:gd name="T57" fmla="*/ 1398 h 1494"/>
              <a:gd name="T58" fmla="*/ 930 w 1022"/>
              <a:gd name="T59" fmla="*/ 1364 h 1494"/>
              <a:gd name="T60" fmla="*/ 954 w 1022"/>
              <a:gd name="T61" fmla="*/ 1330 h 1494"/>
              <a:gd name="T62" fmla="*/ 970 w 1022"/>
              <a:gd name="T63" fmla="*/ 1297 h 1494"/>
              <a:gd name="T64" fmla="*/ 975 w 1022"/>
              <a:gd name="T65" fmla="*/ 1266 h 1494"/>
              <a:gd name="T66" fmla="*/ 910 w 1022"/>
              <a:gd name="T67" fmla="*/ 499 h 1494"/>
              <a:gd name="T68" fmla="*/ 954 w 1022"/>
              <a:gd name="T69" fmla="*/ 446 h 1494"/>
              <a:gd name="T70" fmla="*/ 980 w 1022"/>
              <a:gd name="T71" fmla="*/ 405 h 1494"/>
              <a:gd name="T72" fmla="*/ 996 w 1022"/>
              <a:gd name="T73" fmla="*/ 373 h 1494"/>
              <a:gd name="T74" fmla="*/ 1009 w 1022"/>
              <a:gd name="T75" fmla="*/ 339 h 1494"/>
              <a:gd name="T76" fmla="*/ 1017 w 1022"/>
              <a:gd name="T77" fmla="*/ 302 h 1494"/>
              <a:gd name="T78" fmla="*/ 1022 w 1022"/>
              <a:gd name="T79" fmla="*/ 264 h 1494"/>
              <a:gd name="T80" fmla="*/ 1019 w 1022"/>
              <a:gd name="T81" fmla="*/ 223 h 1494"/>
              <a:gd name="T82" fmla="*/ 1010 w 1022"/>
              <a:gd name="T83" fmla="*/ 182 h 1494"/>
              <a:gd name="T84" fmla="*/ 991 w 1022"/>
              <a:gd name="T85" fmla="*/ 139 h 1494"/>
              <a:gd name="T86" fmla="*/ 963 w 1022"/>
              <a:gd name="T87" fmla="*/ 97 h 1494"/>
              <a:gd name="T88" fmla="*/ 923 w 1022"/>
              <a:gd name="T89" fmla="*/ 53 h 1494"/>
              <a:gd name="T90" fmla="*/ 887 w 1022"/>
              <a:gd name="T91" fmla="*/ 25 h 1494"/>
              <a:gd name="T92" fmla="*/ 860 w 1022"/>
              <a:gd name="T93" fmla="*/ 13 h 1494"/>
              <a:gd name="T94" fmla="*/ 825 w 1022"/>
              <a:gd name="T95" fmla="*/ 6 h 1494"/>
              <a:gd name="T96" fmla="*/ 785 w 1022"/>
              <a:gd name="T97" fmla="*/ 2 h 1494"/>
              <a:gd name="T98" fmla="*/ 739 w 1022"/>
              <a:gd name="T99" fmla="*/ 0 h 1494"/>
              <a:gd name="T100" fmla="*/ 689 w 1022"/>
              <a:gd name="T101" fmla="*/ 3 h 1494"/>
              <a:gd name="T102" fmla="*/ 609 w 1022"/>
              <a:gd name="T103" fmla="*/ 11 h 1494"/>
              <a:gd name="T104" fmla="*/ 500 w 1022"/>
              <a:gd name="T105" fmla="*/ 29 h 1494"/>
              <a:gd name="T106" fmla="*/ 394 w 1022"/>
              <a:gd name="T107" fmla="*/ 51 h 1494"/>
              <a:gd name="T108" fmla="*/ 299 w 1022"/>
              <a:gd name="T109" fmla="*/ 76 h 1494"/>
              <a:gd name="T110" fmla="*/ 225 w 1022"/>
              <a:gd name="T111" fmla="*/ 102 h 1494"/>
              <a:gd name="T112" fmla="*/ 169 w 1022"/>
              <a:gd name="T113" fmla="*/ 128 h 1494"/>
              <a:gd name="T114" fmla="*/ 116 w 1022"/>
              <a:gd name="T115" fmla="*/ 162 h 1494"/>
              <a:gd name="T116" fmla="*/ 73 w 1022"/>
              <a:gd name="T117" fmla="*/ 197 h 1494"/>
              <a:gd name="T118" fmla="*/ 40 w 1022"/>
              <a:gd name="T119" fmla="*/ 236 h 1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022"/>
              <a:gd name="T181" fmla="*/ 0 h 1494"/>
              <a:gd name="T182" fmla="*/ 1022 w 1022"/>
              <a:gd name="T183" fmla="*/ 1494 h 1494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022" h="1494">
                <a:moveTo>
                  <a:pt x="27" y="256"/>
                </a:moveTo>
                <a:lnTo>
                  <a:pt x="17" y="275"/>
                </a:lnTo>
                <a:lnTo>
                  <a:pt x="10" y="295"/>
                </a:lnTo>
                <a:lnTo>
                  <a:pt x="5" y="314"/>
                </a:lnTo>
                <a:lnTo>
                  <a:pt x="1" y="334"/>
                </a:lnTo>
                <a:lnTo>
                  <a:pt x="0" y="345"/>
                </a:lnTo>
                <a:lnTo>
                  <a:pt x="0" y="355"/>
                </a:lnTo>
                <a:lnTo>
                  <a:pt x="1" y="365"/>
                </a:lnTo>
                <a:lnTo>
                  <a:pt x="3" y="375"/>
                </a:lnTo>
                <a:lnTo>
                  <a:pt x="6" y="396"/>
                </a:lnTo>
                <a:lnTo>
                  <a:pt x="12" y="416"/>
                </a:lnTo>
                <a:lnTo>
                  <a:pt x="20" y="438"/>
                </a:lnTo>
                <a:lnTo>
                  <a:pt x="31" y="459"/>
                </a:lnTo>
                <a:lnTo>
                  <a:pt x="44" y="480"/>
                </a:lnTo>
                <a:lnTo>
                  <a:pt x="59" y="501"/>
                </a:lnTo>
                <a:lnTo>
                  <a:pt x="77" y="522"/>
                </a:lnTo>
                <a:lnTo>
                  <a:pt x="97" y="544"/>
                </a:lnTo>
                <a:lnTo>
                  <a:pt x="119" y="565"/>
                </a:lnTo>
                <a:lnTo>
                  <a:pt x="144" y="586"/>
                </a:lnTo>
                <a:lnTo>
                  <a:pt x="164" y="601"/>
                </a:lnTo>
                <a:lnTo>
                  <a:pt x="206" y="637"/>
                </a:lnTo>
                <a:lnTo>
                  <a:pt x="250" y="671"/>
                </a:lnTo>
                <a:lnTo>
                  <a:pt x="270" y="686"/>
                </a:lnTo>
                <a:lnTo>
                  <a:pt x="370" y="1366"/>
                </a:lnTo>
                <a:lnTo>
                  <a:pt x="373" y="1372"/>
                </a:lnTo>
                <a:lnTo>
                  <a:pt x="382" y="1390"/>
                </a:lnTo>
                <a:lnTo>
                  <a:pt x="389" y="1400"/>
                </a:lnTo>
                <a:lnTo>
                  <a:pt x="398" y="1412"/>
                </a:lnTo>
                <a:lnTo>
                  <a:pt x="410" y="1425"/>
                </a:lnTo>
                <a:lnTo>
                  <a:pt x="424" y="1438"/>
                </a:lnTo>
                <a:lnTo>
                  <a:pt x="441" y="1451"/>
                </a:lnTo>
                <a:lnTo>
                  <a:pt x="460" y="1463"/>
                </a:lnTo>
                <a:lnTo>
                  <a:pt x="470" y="1469"/>
                </a:lnTo>
                <a:lnTo>
                  <a:pt x="482" y="1474"/>
                </a:lnTo>
                <a:lnTo>
                  <a:pt x="495" y="1479"/>
                </a:lnTo>
                <a:lnTo>
                  <a:pt x="508" y="1483"/>
                </a:lnTo>
                <a:lnTo>
                  <a:pt x="522" y="1486"/>
                </a:lnTo>
                <a:lnTo>
                  <a:pt x="537" y="1490"/>
                </a:lnTo>
                <a:lnTo>
                  <a:pt x="553" y="1492"/>
                </a:lnTo>
                <a:lnTo>
                  <a:pt x="570" y="1493"/>
                </a:lnTo>
                <a:lnTo>
                  <a:pt x="588" y="1494"/>
                </a:lnTo>
                <a:lnTo>
                  <a:pt x="607" y="1494"/>
                </a:lnTo>
                <a:lnTo>
                  <a:pt x="626" y="1493"/>
                </a:lnTo>
                <a:lnTo>
                  <a:pt x="647" y="1492"/>
                </a:lnTo>
                <a:lnTo>
                  <a:pt x="668" y="1490"/>
                </a:lnTo>
                <a:lnTo>
                  <a:pt x="688" y="1486"/>
                </a:lnTo>
                <a:lnTo>
                  <a:pt x="707" y="1483"/>
                </a:lnTo>
                <a:lnTo>
                  <a:pt x="726" y="1478"/>
                </a:lnTo>
                <a:lnTo>
                  <a:pt x="744" y="1473"/>
                </a:lnTo>
                <a:lnTo>
                  <a:pt x="761" y="1469"/>
                </a:lnTo>
                <a:lnTo>
                  <a:pt x="778" y="1463"/>
                </a:lnTo>
                <a:lnTo>
                  <a:pt x="793" y="1457"/>
                </a:lnTo>
                <a:lnTo>
                  <a:pt x="808" y="1450"/>
                </a:lnTo>
                <a:lnTo>
                  <a:pt x="823" y="1444"/>
                </a:lnTo>
                <a:lnTo>
                  <a:pt x="837" y="1437"/>
                </a:lnTo>
                <a:lnTo>
                  <a:pt x="850" y="1430"/>
                </a:lnTo>
                <a:lnTo>
                  <a:pt x="874" y="1414"/>
                </a:lnTo>
                <a:lnTo>
                  <a:pt x="896" y="1398"/>
                </a:lnTo>
                <a:lnTo>
                  <a:pt x="914" y="1381"/>
                </a:lnTo>
                <a:lnTo>
                  <a:pt x="930" y="1364"/>
                </a:lnTo>
                <a:lnTo>
                  <a:pt x="944" y="1346"/>
                </a:lnTo>
                <a:lnTo>
                  <a:pt x="954" y="1330"/>
                </a:lnTo>
                <a:lnTo>
                  <a:pt x="963" y="1312"/>
                </a:lnTo>
                <a:lnTo>
                  <a:pt x="970" y="1297"/>
                </a:lnTo>
                <a:lnTo>
                  <a:pt x="973" y="1280"/>
                </a:lnTo>
                <a:lnTo>
                  <a:pt x="975" y="1266"/>
                </a:lnTo>
                <a:lnTo>
                  <a:pt x="899" y="511"/>
                </a:lnTo>
                <a:lnTo>
                  <a:pt x="910" y="499"/>
                </a:lnTo>
                <a:lnTo>
                  <a:pt x="938" y="468"/>
                </a:lnTo>
                <a:lnTo>
                  <a:pt x="954" y="446"/>
                </a:lnTo>
                <a:lnTo>
                  <a:pt x="971" y="419"/>
                </a:lnTo>
                <a:lnTo>
                  <a:pt x="980" y="405"/>
                </a:lnTo>
                <a:lnTo>
                  <a:pt x="987" y="389"/>
                </a:lnTo>
                <a:lnTo>
                  <a:pt x="996" y="373"/>
                </a:lnTo>
                <a:lnTo>
                  <a:pt x="1003" y="356"/>
                </a:lnTo>
                <a:lnTo>
                  <a:pt x="1009" y="339"/>
                </a:lnTo>
                <a:lnTo>
                  <a:pt x="1013" y="321"/>
                </a:lnTo>
                <a:lnTo>
                  <a:pt x="1017" y="302"/>
                </a:lnTo>
                <a:lnTo>
                  <a:pt x="1020" y="283"/>
                </a:lnTo>
                <a:lnTo>
                  <a:pt x="1022" y="264"/>
                </a:lnTo>
                <a:lnTo>
                  <a:pt x="1022" y="244"/>
                </a:lnTo>
                <a:lnTo>
                  <a:pt x="1019" y="223"/>
                </a:lnTo>
                <a:lnTo>
                  <a:pt x="1016" y="203"/>
                </a:lnTo>
                <a:lnTo>
                  <a:pt x="1010" y="182"/>
                </a:lnTo>
                <a:lnTo>
                  <a:pt x="1002" y="161"/>
                </a:lnTo>
                <a:lnTo>
                  <a:pt x="991" y="139"/>
                </a:lnTo>
                <a:lnTo>
                  <a:pt x="978" y="118"/>
                </a:lnTo>
                <a:lnTo>
                  <a:pt x="963" y="97"/>
                </a:lnTo>
                <a:lnTo>
                  <a:pt x="944" y="76"/>
                </a:lnTo>
                <a:lnTo>
                  <a:pt x="923" y="53"/>
                </a:lnTo>
                <a:lnTo>
                  <a:pt x="899" y="32"/>
                </a:lnTo>
                <a:lnTo>
                  <a:pt x="887" y="25"/>
                </a:lnTo>
                <a:lnTo>
                  <a:pt x="874" y="19"/>
                </a:lnTo>
                <a:lnTo>
                  <a:pt x="860" y="13"/>
                </a:lnTo>
                <a:lnTo>
                  <a:pt x="844" y="9"/>
                </a:lnTo>
                <a:lnTo>
                  <a:pt x="825" y="6"/>
                </a:lnTo>
                <a:lnTo>
                  <a:pt x="806" y="3"/>
                </a:lnTo>
                <a:lnTo>
                  <a:pt x="785" y="2"/>
                </a:lnTo>
                <a:lnTo>
                  <a:pt x="762" y="0"/>
                </a:lnTo>
                <a:lnTo>
                  <a:pt x="739" y="0"/>
                </a:lnTo>
                <a:lnTo>
                  <a:pt x="714" y="2"/>
                </a:lnTo>
                <a:lnTo>
                  <a:pt x="689" y="3"/>
                </a:lnTo>
                <a:lnTo>
                  <a:pt x="663" y="5"/>
                </a:lnTo>
                <a:lnTo>
                  <a:pt x="609" y="11"/>
                </a:lnTo>
                <a:lnTo>
                  <a:pt x="555" y="19"/>
                </a:lnTo>
                <a:lnTo>
                  <a:pt x="500" y="29"/>
                </a:lnTo>
                <a:lnTo>
                  <a:pt x="446" y="39"/>
                </a:lnTo>
                <a:lnTo>
                  <a:pt x="394" y="51"/>
                </a:lnTo>
                <a:lnTo>
                  <a:pt x="344" y="64"/>
                </a:lnTo>
                <a:lnTo>
                  <a:pt x="299" y="76"/>
                </a:lnTo>
                <a:lnTo>
                  <a:pt x="259" y="89"/>
                </a:lnTo>
                <a:lnTo>
                  <a:pt x="225" y="102"/>
                </a:lnTo>
                <a:lnTo>
                  <a:pt x="199" y="112"/>
                </a:lnTo>
                <a:lnTo>
                  <a:pt x="169" y="128"/>
                </a:lnTo>
                <a:lnTo>
                  <a:pt x="142" y="144"/>
                </a:lnTo>
                <a:lnTo>
                  <a:pt x="116" y="162"/>
                </a:lnTo>
                <a:lnTo>
                  <a:pt x="93" y="180"/>
                </a:lnTo>
                <a:lnTo>
                  <a:pt x="73" y="197"/>
                </a:lnTo>
                <a:lnTo>
                  <a:pt x="56" y="216"/>
                </a:lnTo>
                <a:lnTo>
                  <a:pt x="40" y="236"/>
                </a:lnTo>
                <a:lnTo>
                  <a:pt x="27" y="256"/>
                </a:lnTo>
                <a:close/>
              </a:path>
            </a:pathLst>
          </a:custGeom>
          <a:solidFill>
            <a:srgbClr val="BA40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1" name="Freeform 10"/>
          <p:cNvSpPr>
            <a:spLocks/>
          </p:cNvSpPr>
          <p:nvPr/>
        </p:nvSpPr>
        <p:spPr bwMode="auto">
          <a:xfrm rot="-568598">
            <a:off x="1985963" y="1163638"/>
            <a:ext cx="269875" cy="433387"/>
          </a:xfrm>
          <a:custGeom>
            <a:avLst/>
            <a:gdLst>
              <a:gd name="T0" fmla="*/ 728 w 900"/>
              <a:gd name="T1" fmla="*/ 1323 h 1385"/>
              <a:gd name="T2" fmla="*/ 691 w 900"/>
              <a:gd name="T3" fmla="*/ 1324 h 1385"/>
              <a:gd name="T4" fmla="*/ 655 w 900"/>
              <a:gd name="T5" fmla="*/ 1322 h 1385"/>
              <a:gd name="T6" fmla="*/ 625 w 900"/>
              <a:gd name="T7" fmla="*/ 1316 h 1385"/>
              <a:gd name="T8" fmla="*/ 598 w 900"/>
              <a:gd name="T9" fmla="*/ 1308 h 1385"/>
              <a:gd name="T10" fmla="*/ 573 w 900"/>
              <a:gd name="T11" fmla="*/ 1298 h 1385"/>
              <a:gd name="T12" fmla="*/ 543 w 900"/>
              <a:gd name="T13" fmla="*/ 1281 h 1385"/>
              <a:gd name="T14" fmla="*/ 513 w 900"/>
              <a:gd name="T15" fmla="*/ 1255 h 1385"/>
              <a:gd name="T16" fmla="*/ 491 w 900"/>
              <a:gd name="T17" fmla="*/ 1230 h 1385"/>
              <a:gd name="T18" fmla="*/ 475 w 900"/>
              <a:gd name="T19" fmla="*/ 1202 h 1385"/>
              <a:gd name="T20" fmla="*/ 373 w 900"/>
              <a:gd name="T21" fmla="*/ 516 h 1385"/>
              <a:gd name="T22" fmla="*/ 222 w 900"/>
              <a:gd name="T23" fmla="*/ 395 h 1385"/>
              <a:gd name="T24" fmla="*/ 179 w 900"/>
              <a:gd name="T25" fmla="*/ 352 h 1385"/>
              <a:gd name="T26" fmla="*/ 146 w 900"/>
              <a:gd name="T27" fmla="*/ 310 h 1385"/>
              <a:gd name="T28" fmla="*/ 123 w 900"/>
              <a:gd name="T29" fmla="*/ 267 h 1385"/>
              <a:gd name="T30" fmla="*/ 107 w 900"/>
              <a:gd name="T31" fmla="*/ 226 h 1385"/>
              <a:gd name="T32" fmla="*/ 103 w 900"/>
              <a:gd name="T33" fmla="*/ 194 h 1385"/>
              <a:gd name="T34" fmla="*/ 103 w 900"/>
              <a:gd name="T35" fmla="*/ 174 h 1385"/>
              <a:gd name="T36" fmla="*/ 106 w 900"/>
              <a:gd name="T37" fmla="*/ 144 h 1385"/>
              <a:gd name="T38" fmla="*/ 119 w 900"/>
              <a:gd name="T39" fmla="*/ 105 h 1385"/>
              <a:gd name="T40" fmla="*/ 137 w 900"/>
              <a:gd name="T41" fmla="*/ 74 h 1385"/>
              <a:gd name="T42" fmla="*/ 153 w 900"/>
              <a:gd name="T43" fmla="*/ 52 h 1385"/>
              <a:gd name="T44" fmla="*/ 172 w 900"/>
              <a:gd name="T45" fmla="*/ 30 h 1385"/>
              <a:gd name="T46" fmla="*/ 196 w 900"/>
              <a:gd name="T47" fmla="*/ 9 h 1385"/>
              <a:gd name="T48" fmla="*/ 203 w 900"/>
              <a:gd name="T49" fmla="*/ 2 h 1385"/>
              <a:gd name="T50" fmla="*/ 169 w 900"/>
              <a:gd name="T51" fmla="*/ 19 h 1385"/>
              <a:gd name="T52" fmla="*/ 116 w 900"/>
              <a:gd name="T53" fmla="*/ 53 h 1385"/>
              <a:gd name="T54" fmla="*/ 73 w 900"/>
              <a:gd name="T55" fmla="*/ 88 h 1385"/>
              <a:gd name="T56" fmla="*/ 40 w 900"/>
              <a:gd name="T57" fmla="*/ 127 h 1385"/>
              <a:gd name="T58" fmla="*/ 17 w 900"/>
              <a:gd name="T59" fmla="*/ 166 h 1385"/>
              <a:gd name="T60" fmla="*/ 5 w 900"/>
              <a:gd name="T61" fmla="*/ 205 h 1385"/>
              <a:gd name="T62" fmla="*/ 0 w 900"/>
              <a:gd name="T63" fmla="*/ 236 h 1385"/>
              <a:gd name="T64" fmla="*/ 1 w 900"/>
              <a:gd name="T65" fmla="*/ 256 h 1385"/>
              <a:gd name="T66" fmla="*/ 6 w 900"/>
              <a:gd name="T67" fmla="*/ 287 h 1385"/>
              <a:gd name="T68" fmla="*/ 20 w 900"/>
              <a:gd name="T69" fmla="*/ 329 h 1385"/>
              <a:gd name="T70" fmla="*/ 44 w 900"/>
              <a:gd name="T71" fmla="*/ 371 h 1385"/>
              <a:gd name="T72" fmla="*/ 77 w 900"/>
              <a:gd name="T73" fmla="*/ 413 h 1385"/>
              <a:gd name="T74" fmla="*/ 119 w 900"/>
              <a:gd name="T75" fmla="*/ 456 h 1385"/>
              <a:gd name="T76" fmla="*/ 164 w 900"/>
              <a:gd name="T77" fmla="*/ 492 h 1385"/>
              <a:gd name="T78" fmla="*/ 250 w 900"/>
              <a:gd name="T79" fmla="*/ 562 h 1385"/>
              <a:gd name="T80" fmla="*/ 370 w 900"/>
              <a:gd name="T81" fmla="*/ 1257 h 1385"/>
              <a:gd name="T82" fmla="*/ 382 w 900"/>
              <a:gd name="T83" fmla="*/ 1281 h 1385"/>
              <a:gd name="T84" fmla="*/ 398 w 900"/>
              <a:gd name="T85" fmla="*/ 1303 h 1385"/>
              <a:gd name="T86" fmla="*/ 424 w 900"/>
              <a:gd name="T87" fmla="*/ 1329 h 1385"/>
              <a:gd name="T88" fmla="*/ 460 w 900"/>
              <a:gd name="T89" fmla="*/ 1354 h 1385"/>
              <a:gd name="T90" fmla="*/ 482 w 900"/>
              <a:gd name="T91" fmla="*/ 1365 h 1385"/>
              <a:gd name="T92" fmla="*/ 508 w 900"/>
              <a:gd name="T93" fmla="*/ 1374 h 1385"/>
              <a:gd name="T94" fmla="*/ 537 w 900"/>
              <a:gd name="T95" fmla="*/ 1381 h 1385"/>
              <a:gd name="T96" fmla="*/ 570 w 900"/>
              <a:gd name="T97" fmla="*/ 1384 h 1385"/>
              <a:gd name="T98" fmla="*/ 607 w 900"/>
              <a:gd name="T99" fmla="*/ 1385 h 1385"/>
              <a:gd name="T100" fmla="*/ 647 w 900"/>
              <a:gd name="T101" fmla="*/ 1383 h 1385"/>
              <a:gd name="T102" fmla="*/ 689 w 900"/>
              <a:gd name="T103" fmla="*/ 1377 h 1385"/>
              <a:gd name="T104" fmla="*/ 728 w 900"/>
              <a:gd name="T105" fmla="*/ 1369 h 1385"/>
              <a:gd name="T106" fmla="*/ 765 w 900"/>
              <a:gd name="T107" fmla="*/ 1358 h 1385"/>
              <a:gd name="T108" fmla="*/ 798 w 900"/>
              <a:gd name="T109" fmla="*/ 1345 h 1385"/>
              <a:gd name="T110" fmla="*/ 827 w 900"/>
              <a:gd name="T111" fmla="*/ 1332 h 1385"/>
              <a:gd name="T112" fmla="*/ 854 w 900"/>
              <a:gd name="T113" fmla="*/ 1317 h 1385"/>
              <a:gd name="T114" fmla="*/ 900 w 900"/>
              <a:gd name="T115" fmla="*/ 1284 h 1385"/>
              <a:gd name="T116" fmla="*/ 867 w 900"/>
              <a:gd name="T117" fmla="*/ 1296 h 1385"/>
              <a:gd name="T118" fmla="*/ 831 w 900"/>
              <a:gd name="T119" fmla="*/ 1307 h 1385"/>
              <a:gd name="T120" fmla="*/ 792 w 900"/>
              <a:gd name="T121" fmla="*/ 1315 h 1385"/>
              <a:gd name="T122" fmla="*/ 749 w 900"/>
              <a:gd name="T123" fmla="*/ 1322 h 138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900"/>
              <a:gd name="T187" fmla="*/ 0 h 1385"/>
              <a:gd name="T188" fmla="*/ 900 w 900"/>
              <a:gd name="T189" fmla="*/ 1385 h 138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900" h="1385">
                <a:moveTo>
                  <a:pt x="749" y="1322"/>
                </a:moveTo>
                <a:lnTo>
                  <a:pt x="728" y="1323"/>
                </a:lnTo>
                <a:lnTo>
                  <a:pt x="708" y="1324"/>
                </a:lnTo>
                <a:lnTo>
                  <a:pt x="691" y="1324"/>
                </a:lnTo>
                <a:lnTo>
                  <a:pt x="673" y="1323"/>
                </a:lnTo>
                <a:lnTo>
                  <a:pt x="655" y="1322"/>
                </a:lnTo>
                <a:lnTo>
                  <a:pt x="640" y="1319"/>
                </a:lnTo>
                <a:lnTo>
                  <a:pt x="625" y="1316"/>
                </a:lnTo>
                <a:lnTo>
                  <a:pt x="610" y="1312"/>
                </a:lnTo>
                <a:lnTo>
                  <a:pt x="598" y="1308"/>
                </a:lnTo>
                <a:lnTo>
                  <a:pt x="585" y="1303"/>
                </a:lnTo>
                <a:lnTo>
                  <a:pt x="573" y="1298"/>
                </a:lnTo>
                <a:lnTo>
                  <a:pt x="562" y="1292"/>
                </a:lnTo>
                <a:lnTo>
                  <a:pt x="543" y="1281"/>
                </a:lnTo>
                <a:lnTo>
                  <a:pt x="527" y="1268"/>
                </a:lnTo>
                <a:lnTo>
                  <a:pt x="513" y="1255"/>
                </a:lnTo>
                <a:lnTo>
                  <a:pt x="501" y="1242"/>
                </a:lnTo>
                <a:lnTo>
                  <a:pt x="491" y="1230"/>
                </a:lnTo>
                <a:lnTo>
                  <a:pt x="484" y="1219"/>
                </a:lnTo>
                <a:lnTo>
                  <a:pt x="475" y="1202"/>
                </a:lnTo>
                <a:lnTo>
                  <a:pt x="473" y="1196"/>
                </a:lnTo>
                <a:lnTo>
                  <a:pt x="373" y="516"/>
                </a:lnTo>
                <a:lnTo>
                  <a:pt x="246" y="416"/>
                </a:lnTo>
                <a:lnTo>
                  <a:pt x="222" y="395"/>
                </a:lnTo>
                <a:lnTo>
                  <a:pt x="199" y="373"/>
                </a:lnTo>
                <a:lnTo>
                  <a:pt x="179" y="352"/>
                </a:lnTo>
                <a:lnTo>
                  <a:pt x="162" y="331"/>
                </a:lnTo>
                <a:lnTo>
                  <a:pt x="146" y="310"/>
                </a:lnTo>
                <a:lnTo>
                  <a:pt x="133" y="289"/>
                </a:lnTo>
                <a:lnTo>
                  <a:pt x="123" y="267"/>
                </a:lnTo>
                <a:lnTo>
                  <a:pt x="115" y="246"/>
                </a:lnTo>
                <a:lnTo>
                  <a:pt x="107" y="226"/>
                </a:lnTo>
                <a:lnTo>
                  <a:pt x="104" y="205"/>
                </a:lnTo>
                <a:lnTo>
                  <a:pt x="103" y="194"/>
                </a:lnTo>
                <a:lnTo>
                  <a:pt x="103" y="185"/>
                </a:lnTo>
                <a:lnTo>
                  <a:pt x="103" y="174"/>
                </a:lnTo>
                <a:lnTo>
                  <a:pt x="104" y="164"/>
                </a:lnTo>
                <a:lnTo>
                  <a:pt x="106" y="144"/>
                </a:lnTo>
                <a:lnTo>
                  <a:pt x="112" y="124"/>
                </a:lnTo>
                <a:lnTo>
                  <a:pt x="119" y="105"/>
                </a:lnTo>
                <a:lnTo>
                  <a:pt x="130" y="86"/>
                </a:lnTo>
                <a:lnTo>
                  <a:pt x="137" y="74"/>
                </a:lnTo>
                <a:lnTo>
                  <a:pt x="144" y="63"/>
                </a:lnTo>
                <a:lnTo>
                  <a:pt x="153" y="52"/>
                </a:lnTo>
                <a:lnTo>
                  <a:pt x="163" y="41"/>
                </a:lnTo>
                <a:lnTo>
                  <a:pt x="172" y="30"/>
                </a:lnTo>
                <a:lnTo>
                  <a:pt x="184" y="20"/>
                </a:lnTo>
                <a:lnTo>
                  <a:pt x="196" y="9"/>
                </a:lnTo>
                <a:lnTo>
                  <a:pt x="208" y="0"/>
                </a:lnTo>
                <a:lnTo>
                  <a:pt x="203" y="2"/>
                </a:lnTo>
                <a:lnTo>
                  <a:pt x="199" y="3"/>
                </a:lnTo>
                <a:lnTo>
                  <a:pt x="169" y="19"/>
                </a:lnTo>
                <a:lnTo>
                  <a:pt x="142" y="35"/>
                </a:lnTo>
                <a:lnTo>
                  <a:pt x="116" y="53"/>
                </a:lnTo>
                <a:lnTo>
                  <a:pt x="93" y="71"/>
                </a:lnTo>
                <a:lnTo>
                  <a:pt x="73" y="88"/>
                </a:lnTo>
                <a:lnTo>
                  <a:pt x="56" y="107"/>
                </a:lnTo>
                <a:lnTo>
                  <a:pt x="40" y="127"/>
                </a:lnTo>
                <a:lnTo>
                  <a:pt x="27" y="147"/>
                </a:lnTo>
                <a:lnTo>
                  <a:pt x="17" y="166"/>
                </a:lnTo>
                <a:lnTo>
                  <a:pt x="10" y="186"/>
                </a:lnTo>
                <a:lnTo>
                  <a:pt x="5" y="205"/>
                </a:lnTo>
                <a:lnTo>
                  <a:pt x="1" y="225"/>
                </a:lnTo>
                <a:lnTo>
                  <a:pt x="0" y="236"/>
                </a:lnTo>
                <a:lnTo>
                  <a:pt x="0" y="246"/>
                </a:lnTo>
                <a:lnTo>
                  <a:pt x="1" y="256"/>
                </a:lnTo>
                <a:lnTo>
                  <a:pt x="3" y="266"/>
                </a:lnTo>
                <a:lnTo>
                  <a:pt x="6" y="287"/>
                </a:lnTo>
                <a:lnTo>
                  <a:pt x="12" y="307"/>
                </a:lnTo>
                <a:lnTo>
                  <a:pt x="20" y="329"/>
                </a:lnTo>
                <a:lnTo>
                  <a:pt x="31" y="350"/>
                </a:lnTo>
                <a:lnTo>
                  <a:pt x="44" y="371"/>
                </a:lnTo>
                <a:lnTo>
                  <a:pt x="59" y="392"/>
                </a:lnTo>
                <a:lnTo>
                  <a:pt x="77" y="413"/>
                </a:lnTo>
                <a:lnTo>
                  <a:pt x="97" y="435"/>
                </a:lnTo>
                <a:lnTo>
                  <a:pt x="119" y="456"/>
                </a:lnTo>
                <a:lnTo>
                  <a:pt x="144" y="477"/>
                </a:lnTo>
                <a:lnTo>
                  <a:pt x="164" y="492"/>
                </a:lnTo>
                <a:lnTo>
                  <a:pt x="206" y="528"/>
                </a:lnTo>
                <a:lnTo>
                  <a:pt x="250" y="562"/>
                </a:lnTo>
                <a:lnTo>
                  <a:pt x="270" y="577"/>
                </a:lnTo>
                <a:lnTo>
                  <a:pt x="370" y="1257"/>
                </a:lnTo>
                <a:lnTo>
                  <a:pt x="373" y="1263"/>
                </a:lnTo>
                <a:lnTo>
                  <a:pt x="382" y="1281"/>
                </a:lnTo>
                <a:lnTo>
                  <a:pt x="389" y="1291"/>
                </a:lnTo>
                <a:lnTo>
                  <a:pt x="398" y="1303"/>
                </a:lnTo>
                <a:lnTo>
                  <a:pt x="410" y="1316"/>
                </a:lnTo>
                <a:lnTo>
                  <a:pt x="424" y="1329"/>
                </a:lnTo>
                <a:lnTo>
                  <a:pt x="441" y="1342"/>
                </a:lnTo>
                <a:lnTo>
                  <a:pt x="460" y="1354"/>
                </a:lnTo>
                <a:lnTo>
                  <a:pt x="470" y="1360"/>
                </a:lnTo>
                <a:lnTo>
                  <a:pt x="482" y="1365"/>
                </a:lnTo>
                <a:lnTo>
                  <a:pt x="495" y="1370"/>
                </a:lnTo>
                <a:lnTo>
                  <a:pt x="508" y="1374"/>
                </a:lnTo>
                <a:lnTo>
                  <a:pt x="522" y="1377"/>
                </a:lnTo>
                <a:lnTo>
                  <a:pt x="537" y="1381"/>
                </a:lnTo>
                <a:lnTo>
                  <a:pt x="553" y="1383"/>
                </a:lnTo>
                <a:lnTo>
                  <a:pt x="570" y="1384"/>
                </a:lnTo>
                <a:lnTo>
                  <a:pt x="588" y="1385"/>
                </a:lnTo>
                <a:lnTo>
                  <a:pt x="607" y="1385"/>
                </a:lnTo>
                <a:lnTo>
                  <a:pt x="626" y="1384"/>
                </a:lnTo>
                <a:lnTo>
                  <a:pt x="647" y="1383"/>
                </a:lnTo>
                <a:lnTo>
                  <a:pt x="668" y="1381"/>
                </a:lnTo>
                <a:lnTo>
                  <a:pt x="689" y="1377"/>
                </a:lnTo>
                <a:lnTo>
                  <a:pt x="709" y="1373"/>
                </a:lnTo>
                <a:lnTo>
                  <a:pt x="728" y="1369"/>
                </a:lnTo>
                <a:lnTo>
                  <a:pt x="747" y="1363"/>
                </a:lnTo>
                <a:lnTo>
                  <a:pt x="765" y="1358"/>
                </a:lnTo>
                <a:lnTo>
                  <a:pt x="781" y="1352"/>
                </a:lnTo>
                <a:lnTo>
                  <a:pt x="798" y="1345"/>
                </a:lnTo>
                <a:lnTo>
                  <a:pt x="813" y="1340"/>
                </a:lnTo>
                <a:lnTo>
                  <a:pt x="827" y="1332"/>
                </a:lnTo>
                <a:lnTo>
                  <a:pt x="841" y="1325"/>
                </a:lnTo>
                <a:lnTo>
                  <a:pt x="854" y="1317"/>
                </a:lnTo>
                <a:lnTo>
                  <a:pt x="879" y="1301"/>
                </a:lnTo>
                <a:lnTo>
                  <a:pt x="900" y="1284"/>
                </a:lnTo>
                <a:lnTo>
                  <a:pt x="884" y="1290"/>
                </a:lnTo>
                <a:lnTo>
                  <a:pt x="867" y="1296"/>
                </a:lnTo>
                <a:lnTo>
                  <a:pt x="850" y="1302"/>
                </a:lnTo>
                <a:lnTo>
                  <a:pt x="831" y="1307"/>
                </a:lnTo>
                <a:lnTo>
                  <a:pt x="812" y="1311"/>
                </a:lnTo>
                <a:lnTo>
                  <a:pt x="792" y="1315"/>
                </a:lnTo>
                <a:lnTo>
                  <a:pt x="771" y="1318"/>
                </a:lnTo>
                <a:lnTo>
                  <a:pt x="749" y="1322"/>
                </a:lnTo>
                <a:close/>
              </a:path>
            </a:pathLst>
          </a:custGeom>
          <a:solidFill>
            <a:srgbClr val="8E361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2" name="Freeform 11"/>
          <p:cNvSpPr>
            <a:spLocks/>
          </p:cNvSpPr>
          <p:nvPr/>
        </p:nvSpPr>
        <p:spPr bwMode="auto">
          <a:xfrm rot="-568598">
            <a:off x="1970088" y="1120775"/>
            <a:ext cx="269875" cy="153988"/>
          </a:xfrm>
          <a:custGeom>
            <a:avLst/>
            <a:gdLst>
              <a:gd name="T0" fmla="*/ 900 w 900"/>
              <a:gd name="T1" fmla="*/ 176 h 493"/>
              <a:gd name="T2" fmla="*/ 899 w 900"/>
              <a:gd name="T3" fmla="*/ 199 h 493"/>
              <a:gd name="T4" fmla="*/ 895 w 900"/>
              <a:gd name="T5" fmla="*/ 224 h 493"/>
              <a:gd name="T6" fmla="*/ 886 w 900"/>
              <a:gd name="T7" fmla="*/ 249 h 493"/>
              <a:gd name="T8" fmla="*/ 873 w 900"/>
              <a:gd name="T9" fmla="*/ 272 h 493"/>
              <a:gd name="T10" fmla="*/ 856 w 900"/>
              <a:gd name="T11" fmla="*/ 296 h 493"/>
              <a:gd name="T12" fmla="*/ 836 w 900"/>
              <a:gd name="T13" fmla="*/ 318 h 493"/>
              <a:gd name="T14" fmla="*/ 811 w 900"/>
              <a:gd name="T15" fmla="*/ 341 h 493"/>
              <a:gd name="T16" fmla="*/ 784 w 900"/>
              <a:gd name="T17" fmla="*/ 362 h 493"/>
              <a:gd name="T18" fmla="*/ 753 w 900"/>
              <a:gd name="T19" fmla="*/ 383 h 493"/>
              <a:gd name="T20" fmla="*/ 719 w 900"/>
              <a:gd name="T21" fmla="*/ 402 h 493"/>
              <a:gd name="T22" fmla="*/ 684 w 900"/>
              <a:gd name="T23" fmla="*/ 419 h 493"/>
              <a:gd name="T24" fmla="*/ 645 w 900"/>
              <a:gd name="T25" fmla="*/ 436 h 493"/>
              <a:gd name="T26" fmla="*/ 604 w 900"/>
              <a:gd name="T27" fmla="*/ 450 h 493"/>
              <a:gd name="T28" fmla="*/ 561 w 900"/>
              <a:gd name="T29" fmla="*/ 463 h 493"/>
              <a:gd name="T30" fmla="*/ 516 w 900"/>
              <a:gd name="T31" fmla="*/ 474 h 493"/>
              <a:gd name="T32" fmla="*/ 470 w 900"/>
              <a:gd name="T33" fmla="*/ 482 h 493"/>
              <a:gd name="T34" fmla="*/ 424 w 900"/>
              <a:gd name="T35" fmla="*/ 488 h 493"/>
              <a:gd name="T36" fmla="*/ 380 w 900"/>
              <a:gd name="T37" fmla="*/ 491 h 493"/>
              <a:gd name="T38" fmla="*/ 336 w 900"/>
              <a:gd name="T39" fmla="*/ 493 h 493"/>
              <a:gd name="T40" fmla="*/ 295 w 900"/>
              <a:gd name="T41" fmla="*/ 491 h 493"/>
              <a:gd name="T42" fmla="*/ 255 w 900"/>
              <a:gd name="T43" fmla="*/ 488 h 493"/>
              <a:gd name="T44" fmla="*/ 217 w 900"/>
              <a:gd name="T45" fmla="*/ 482 h 493"/>
              <a:gd name="T46" fmla="*/ 181 w 900"/>
              <a:gd name="T47" fmla="*/ 474 h 493"/>
              <a:gd name="T48" fmla="*/ 148 w 900"/>
              <a:gd name="T49" fmla="*/ 463 h 493"/>
              <a:gd name="T50" fmla="*/ 117 w 900"/>
              <a:gd name="T51" fmla="*/ 451 h 493"/>
              <a:gd name="T52" fmla="*/ 89 w 900"/>
              <a:gd name="T53" fmla="*/ 437 h 493"/>
              <a:gd name="T54" fmla="*/ 65 w 900"/>
              <a:gd name="T55" fmla="*/ 422 h 493"/>
              <a:gd name="T56" fmla="*/ 44 w 900"/>
              <a:gd name="T57" fmla="*/ 404 h 493"/>
              <a:gd name="T58" fmla="*/ 27 w 900"/>
              <a:gd name="T59" fmla="*/ 384 h 493"/>
              <a:gd name="T60" fmla="*/ 13 w 900"/>
              <a:gd name="T61" fmla="*/ 364 h 493"/>
              <a:gd name="T62" fmla="*/ 5 w 900"/>
              <a:gd name="T63" fmla="*/ 342 h 493"/>
              <a:gd name="T64" fmla="*/ 0 w 900"/>
              <a:gd name="T65" fmla="*/ 317 h 493"/>
              <a:gd name="T66" fmla="*/ 0 w 900"/>
              <a:gd name="T67" fmla="*/ 293 h 493"/>
              <a:gd name="T68" fmla="*/ 5 w 900"/>
              <a:gd name="T69" fmla="*/ 269 h 493"/>
              <a:gd name="T70" fmla="*/ 15 w 900"/>
              <a:gd name="T71" fmla="*/ 245 h 493"/>
              <a:gd name="T72" fmla="*/ 27 w 900"/>
              <a:gd name="T73" fmla="*/ 220 h 493"/>
              <a:gd name="T74" fmla="*/ 45 w 900"/>
              <a:gd name="T75" fmla="*/ 197 h 493"/>
              <a:gd name="T76" fmla="*/ 65 w 900"/>
              <a:gd name="T77" fmla="*/ 174 h 493"/>
              <a:gd name="T78" fmla="*/ 90 w 900"/>
              <a:gd name="T79" fmla="*/ 152 h 493"/>
              <a:gd name="T80" fmla="*/ 117 w 900"/>
              <a:gd name="T81" fmla="*/ 131 h 493"/>
              <a:gd name="T82" fmla="*/ 148 w 900"/>
              <a:gd name="T83" fmla="*/ 111 h 493"/>
              <a:gd name="T84" fmla="*/ 199 w 900"/>
              <a:gd name="T85" fmla="*/ 82 h 493"/>
              <a:gd name="T86" fmla="*/ 256 w 900"/>
              <a:gd name="T87" fmla="*/ 57 h 493"/>
              <a:gd name="T88" fmla="*/ 296 w 900"/>
              <a:gd name="T89" fmla="*/ 42 h 493"/>
              <a:gd name="T90" fmla="*/ 340 w 900"/>
              <a:gd name="T91" fmla="*/ 29 h 493"/>
              <a:gd name="T92" fmla="*/ 384 w 900"/>
              <a:gd name="T93" fmla="*/ 19 h 493"/>
              <a:gd name="T94" fmla="*/ 430 w 900"/>
              <a:gd name="T95" fmla="*/ 11 h 493"/>
              <a:gd name="T96" fmla="*/ 476 w 900"/>
              <a:gd name="T97" fmla="*/ 5 h 493"/>
              <a:gd name="T98" fmla="*/ 521 w 900"/>
              <a:gd name="T99" fmla="*/ 1 h 493"/>
              <a:gd name="T100" fmla="*/ 565 w 900"/>
              <a:gd name="T101" fmla="*/ 0 h 493"/>
              <a:gd name="T102" fmla="*/ 606 w 900"/>
              <a:gd name="T103" fmla="*/ 1 h 493"/>
              <a:gd name="T104" fmla="*/ 646 w 900"/>
              <a:gd name="T105" fmla="*/ 5 h 493"/>
              <a:gd name="T106" fmla="*/ 684 w 900"/>
              <a:gd name="T107" fmla="*/ 11 h 493"/>
              <a:gd name="T108" fmla="*/ 720 w 900"/>
              <a:gd name="T109" fmla="*/ 19 h 493"/>
              <a:gd name="T110" fmla="*/ 753 w 900"/>
              <a:gd name="T111" fmla="*/ 29 h 493"/>
              <a:gd name="T112" fmla="*/ 784 w 900"/>
              <a:gd name="T113" fmla="*/ 41 h 493"/>
              <a:gd name="T114" fmla="*/ 811 w 900"/>
              <a:gd name="T115" fmla="*/ 55 h 493"/>
              <a:gd name="T116" fmla="*/ 836 w 900"/>
              <a:gd name="T117" fmla="*/ 71 h 493"/>
              <a:gd name="T118" fmla="*/ 857 w 900"/>
              <a:gd name="T119" fmla="*/ 88 h 493"/>
              <a:gd name="T120" fmla="*/ 873 w 900"/>
              <a:gd name="T121" fmla="*/ 108 h 493"/>
              <a:gd name="T122" fmla="*/ 886 w 900"/>
              <a:gd name="T123" fmla="*/ 128 h 493"/>
              <a:gd name="T124" fmla="*/ 896 w 900"/>
              <a:gd name="T125" fmla="*/ 152 h 49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900"/>
              <a:gd name="T190" fmla="*/ 0 h 493"/>
              <a:gd name="T191" fmla="*/ 900 w 900"/>
              <a:gd name="T192" fmla="*/ 493 h 49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900" h="493">
                <a:moveTo>
                  <a:pt x="898" y="164"/>
                </a:moveTo>
                <a:lnTo>
                  <a:pt x="900" y="176"/>
                </a:lnTo>
                <a:lnTo>
                  <a:pt x="900" y="187"/>
                </a:lnTo>
                <a:lnTo>
                  <a:pt x="899" y="199"/>
                </a:lnTo>
                <a:lnTo>
                  <a:pt x="898" y="212"/>
                </a:lnTo>
                <a:lnTo>
                  <a:pt x="895" y="224"/>
                </a:lnTo>
                <a:lnTo>
                  <a:pt x="891" y="236"/>
                </a:lnTo>
                <a:lnTo>
                  <a:pt x="886" y="249"/>
                </a:lnTo>
                <a:lnTo>
                  <a:pt x="880" y="260"/>
                </a:lnTo>
                <a:lnTo>
                  <a:pt x="873" y="272"/>
                </a:lnTo>
                <a:lnTo>
                  <a:pt x="865" y="284"/>
                </a:lnTo>
                <a:lnTo>
                  <a:pt x="856" y="296"/>
                </a:lnTo>
                <a:lnTo>
                  <a:pt x="846" y="308"/>
                </a:lnTo>
                <a:lnTo>
                  <a:pt x="836" y="318"/>
                </a:lnTo>
                <a:lnTo>
                  <a:pt x="824" y="330"/>
                </a:lnTo>
                <a:lnTo>
                  <a:pt x="811" y="341"/>
                </a:lnTo>
                <a:lnTo>
                  <a:pt x="798" y="351"/>
                </a:lnTo>
                <a:lnTo>
                  <a:pt x="784" y="362"/>
                </a:lnTo>
                <a:lnTo>
                  <a:pt x="768" y="372"/>
                </a:lnTo>
                <a:lnTo>
                  <a:pt x="753" y="383"/>
                </a:lnTo>
                <a:lnTo>
                  <a:pt x="737" y="392"/>
                </a:lnTo>
                <a:lnTo>
                  <a:pt x="719" y="402"/>
                </a:lnTo>
                <a:lnTo>
                  <a:pt x="701" y="410"/>
                </a:lnTo>
                <a:lnTo>
                  <a:pt x="684" y="419"/>
                </a:lnTo>
                <a:lnTo>
                  <a:pt x="665" y="428"/>
                </a:lnTo>
                <a:lnTo>
                  <a:pt x="645" y="436"/>
                </a:lnTo>
                <a:lnTo>
                  <a:pt x="625" y="443"/>
                </a:lnTo>
                <a:lnTo>
                  <a:pt x="604" y="450"/>
                </a:lnTo>
                <a:lnTo>
                  <a:pt x="582" y="457"/>
                </a:lnTo>
                <a:lnTo>
                  <a:pt x="561" y="463"/>
                </a:lnTo>
                <a:lnTo>
                  <a:pt x="539" y="469"/>
                </a:lnTo>
                <a:lnTo>
                  <a:pt x="516" y="474"/>
                </a:lnTo>
                <a:lnTo>
                  <a:pt x="494" y="478"/>
                </a:lnTo>
                <a:lnTo>
                  <a:pt x="470" y="482"/>
                </a:lnTo>
                <a:lnTo>
                  <a:pt x="447" y="485"/>
                </a:lnTo>
                <a:lnTo>
                  <a:pt x="424" y="488"/>
                </a:lnTo>
                <a:lnTo>
                  <a:pt x="402" y="490"/>
                </a:lnTo>
                <a:lnTo>
                  <a:pt x="380" y="491"/>
                </a:lnTo>
                <a:lnTo>
                  <a:pt x="358" y="493"/>
                </a:lnTo>
                <a:lnTo>
                  <a:pt x="336" y="493"/>
                </a:lnTo>
                <a:lnTo>
                  <a:pt x="316" y="493"/>
                </a:lnTo>
                <a:lnTo>
                  <a:pt x="295" y="491"/>
                </a:lnTo>
                <a:lnTo>
                  <a:pt x="275" y="490"/>
                </a:lnTo>
                <a:lnTo>
                  <a:pt x="255" y="488"/>
                </a:lnTo>
                <a:lnTo>
                  <a:pt x="235" y="485"/>
                </a:lnTo>
                <a:lnTo>
                  <a:pt x="217" y="482"/>
                </a:lnTo>
                <a:lnTo>
                  <a:pt x="198" y="478"/>
                </a:lnTo>
                <a:lnTo>
                  <a:pt x="181" y="474"/>
                </a:lnTo>
                <a:lnTo>
                  <a:pt x="164" y="469"/>
                </a:lnTo>
                <a:lnTo>
                  <a:pt x="148" y="463"/>
                </a:lnTo>
                <a:lnTo>
                  <a:pt x="132" y="458"/>
                </a:lnTo>
                <a:lnTo>
                  <a:pt x="117" y="451"/>
                </a:lnTo>
                <a:lnTo>
                  <a:pt x="103" y="444"/>
                </a:lnTo>
                <a:lnTo>
                  <a:pt x="89" y="437"/>
                </a:lnTo>
                <a:lnTo>
                  <a:pt x="77" y="430"/>
                </a:lnTo>
                <a:lnTo>
                  <a:pt x="65" y="422"/>
                </a:lnTo>
                <a:lnTo>
                  <a:pt x="55" y="414"/>
                </a:lnTo>
                <a:lnTo>
                  <a:pt x="44" y="404"/>
                </a:lnTo>
                <a:lnTo>
                  <a:pt x="35" y="395"/>
                </a:lnTo>
                <a:lnTo>
                  <a:pt x="27" y="384"/>
                </a:lnTo>
                <a:lnTo>
                  <a:pt x="20" y="375"/>
                </a:lnTo>
                <a:lnTo>
                  <a:pt x="13" y="364"/>
                </a:lnTo>
                <a:lnTo>
                  <a:pt x="9" y="352"/>
                </a:lnTo>
                <a:lnTo>
                  <a:pt x="5" y="342"/>
                </a:lnTo>
                <a:lnTo>
                  <a:pt x="3" y="329"/>
                </a:lnTo>
                <a:lnTo>
                  <a:pt x="0" y="317"/>
                </a:lnTo>
                <a:lnTo>
                  <a:pt x="0" y="305"/>
                </a:lnTo>
                <a:lnTo>
                  <a:pt x="0" y="293"/>
                </a:lnTo>
                <a:lnTo>
                  <a:pt x="3" y="280"/>
                </a:lnTo>
                <a:lnTo>
                  <a:pt x="5" y="269"/>
                </a:lnTo>
                <a:lnTo>
                  <a:pt x="10" y="257"/>
                </a:lnTo>
                <a:lnTo>
                  <a:pt x="15" y="245"/>
                </a:lnTo>
                <a:lnTo>
                  <a:pt x="20" y="232"/>
                </a:lnTo>
                <a:lnTo>
                  <a:pt x="27" y="220"/>
                </a:lnTo>
                <a:lnTo>
                  <a:pt x="36" y="209"/>
                </a:lnTo>
                <a:lnTo>
                  <a:pt x="45" y="197"/>
                </a:lnTo>
                <a:lnTo>
                  <a:pt x="55" y="185"/>
                </a:lnTo>
                <a:lnTo>
                  <a:pt x="65" y="174"/>
                </a:lnTo>
                <a:lnTo>
                  <a:pt x="77" y="163"/>
                </a:lnTo>
                <a:lnTo>
                  <a:pt x="90" y="152"/>
                </a:lnTo>
                <a:lnTo>
                  <a:pt x="103" y="141"/>
                </a:lnTo>
                <a:lnTo>
                  <a:pt x="117" y="131"/>
                </a:lnTo>
                <a:lnTo>
                  <a:pt x="132" y="120"/>
                </a:lnTo>
                <a:lnTo>
                  <a:pt x="148" y="111"/>
                </a:lnTo>
                <a:lnTo>
                  <a:pt x="164" y="100"/>
                </a:lnTo>
                <a:lnTo>
                  <a:pt x="199" y="82"/>
                </a:lnTo>
                <a:lnTo>
                  <a:pt x="236" y="65"/>
                </a:lnTo>
                <a:lnTo>
                  <a:pt x="256" y="57"/>
                </a:lnTo>
                <a:lnTo>
                  <a:pt x="276" y="49"/>
                </a:lnTo>
                <a:lnTo>
                  <a:pt x="296" y="42"/>
                </a:lnTo>
                <a:lnTo>
                  <a:pt x="318" y="37"/>
                </a:lnTo>
                <a:lnTo>
                  <a:pt x="340" y="29"/>
                </a:lnTo>
                <a:lnTo>
                  <a:pt x="362" y="25"/>
                </a:lnTo>
                <a:lnTo>
                  <a:pt x="384" y="19"/>
                </a:lnTo>
                <a:lnTo>
                  <a:pt x="408" y="14"/>
                </a:lnTo>
                <a:lnTo>
                  <a:pt x="430" y="11"/>
                </a:lnTo>
                <a:lnTo>
                  <a:pt x="454" y="7"/>
                </a:lnTo>
                <a:lnTo>
                  <a:pt x="476" y="5"/>
                </a:lnTo>
                <a:lnTo>
                  <a:pt x="499" y="2"/>
                </a:lnTo>
                <a:lnTo>
                  <a:pt x="521" y="1"/>
                </a:lnTo>
                <a:lnTo>
                  <a:pt x="542" y="0"/>
                </a:lnTo>
                <a:lnTo>
                  <a:pt x="565" y="0"/>
                </a:lnTo>
                <a:lnTo>
                  <a:pt x="586" y="0"/>
                </a:lnTo>
                <a:lnTo>
                  <a:pt x="606" y="1"/>
                </a:lnTo>
                <a:lnTo>
                  <a:pt x="626" y="4"/>
                </a:lnTo>
                <a:lnTo>
                  <a:pt x="646" y="5"/>
                </a:lnTo>
                <a:lnTo>
                  <a:pt x="665" y="8"/>
                </a:lnTo>
                <a:lnTo>
                  <a:pt x="684" y="11"/>
                </a:lnTo>
                <a:lnTo>
                  <a:pt x="702" y="14"/>
                </a:lnTo>
                <a:lnTo>
                  <a:pt x="720" y="19"/>
                </a:lnTo>
                <a:lnTo>
                  <a:pt x="737" y="24"/>
                </a:lnTo>
                <a:lnTo>
                  <a:pt x="753" y="29"/>
                </a:lnTo>
                <a:lnTo>
                  <a:pt x="768" y="35"/>
                </a:lnTo>
                <a:lnTo>
                  <a:pt x="784" y="41"/>
                </a:lnTo>
                <a:lnTo>
                  <a:pt x="798" y="48"/>
                </a:lnTo>
                <a:lnTo>
                  <a:pt x="811" y="55"/>
                </a:lnTo>
                <a:lnTo>
                  <a:pt x="824" y="62"/>
                </a:lnTo>
                <a:lnTo>
                  <a:pt x="836" y="71"/>
                </a:lnTo>
                <a:lnTo>
                  <a:pt x="846" y="80"/>
                </a:lnTo>
                <a:lnTo>
                  <a:pt x="857" y="88"/>
                </a:lnTo>
                <a:lnTo>
                  <a:pt x="865" y="98"/>
                </a:lnTo>
                <a:lnTo>
                  <a:pt x="873" y="108"/>
                </a:lnTo>
                <a:lnTo>
                  <a:pt x="880" y="118"/>
                </a:lnTo>
                <a:lnTo>
                  <a:pt x="886" y="128"/>
                </a:lnTo>
                <a:lnTo>
                  <a:pt x="892" y="140"/>
                </a:lnTo>
                <a:lnTo>
                  <a:pt x="896" y="152"/>
                </a:lnTo>
                <a:lnTo>
                  <a:pt x="898" y="164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3" name="Freeform 12"/>
          <p:cNvSpPr>
            <a:spLocks/>
          </p:cNvSpPr>
          <p:nvPr/>
        </p:nvSpPr>
        <p:spPr bwMode="auto">
          <a:xfrm rot="-568598">
            <a:off x="2259013" y="1489075"/>
            <a:ext cx="146050" cy="130175"/>
          </a:xfrm>
          <a:custGeom>
            <a:avLst/>
            <a:gdLst>
              <a:gd name="T0" fmla="*/ 404 w 487"/>
              <a:gd name="T1" fmla="*/ 9 h 416"/>
              <a:gd name="T2" fmla="*/ 390 w 487"/>
              <a:gd name="T3" fmla="*/ 23 h 416"/>
              <a:gd name="T4" fmla="*/ 368 w 487"/>
              <a:gd name="T5" fmla="*/ 53 h 416"/>
              <a:gd name="T6" fmla="*/ 344 w 487"/>
              <a:gd name="T7" fmla="*/ 103 h 416"/>
              <a:gd name="T8" fmla="*/ 322 w 487"/>
              <a:gd name="T9" fmla="*/ 147 h 416"/>
              <a:gd name="T10" fmla="*/ 301 w 487"/>
              <a:gd name="T11" fmla="*/ 176 h 416"/>
              <a:gd name="T12" fmla="*/ 279 w 487"/>
              <a:gd name="T13" fmla="*/ 203 h 416"/>
              <a:gd name="T14" fmla="*/ 254 w 487"/>
              <a:gd name="T15" fmla="*/ 228 h 416"/>
              <a:gd name="T16" fmla="*/ 227 w 487"/>
              <a:gd name="T17" fmla="*/ 250 h 416"/>
              <a:gd name="T18" fmla="*/ 199 w 487"/>
              <a:gd name="T19" fmla="*/ 270 h 416"/>
              <a:gd name="T20" fmla="*/ 168 w 487"/>
              <a:gd name="T21" fmla="*/ 289 h 416"/>
              <a:gd name="T22" fmla="*/ 136 w 487"/>
              <a:gd name="T23" fmla="*/ 303 h 416"/>
              <a:gd name="T24" fmla="*/ 102 w 487"/>
              <a:gd name="T25" fmla="*/ 316 h 416"/>
              <a:gd name="T26" fmla="*/ 68 w 487"/>
              <a:gd name="T27" fmla="*/ 326 h 416"/>
              <a:gd name="T28" fmla="*/ 41 w 487"/>
              <a:gd name="T29" fmla="*/ 334 h 416"/>
              <a:gd name="T30" fmla="*/ 20 w 487"/>
              <a:gd name="T31" fmla="*/ 345 h 416"/>
              <a:gd name="T32" fmla="*/ 6 w 487"/>
              <a:gd name="T33" fmla="*/ 355 h 416"/>
              <a:gd name="T34" fmla="*/ 0 w 487"/>
              <a:gd name="T35" fmla="*/ 366 h 416"/>
              <a:gd name="T36" fmla="*/ 2 w 487"/>
              <a:gd name="T37" fmla="*/ 378 h 416"/>
              <a:gd name="T38" fmla="*/ 15 w 487"/>
              <a:gd name="T39" fmla="*/ 389 h 416"/>
              <a:gd name="T40" fmla="*/ 39 w 487"/>
              <a:gd name="T41" fmla="*/ 401 h 416"/>
              <a:gd name="T42" fmla="*/ 69 w 487"/>
              <a:gd name="T43" fmla="*/ 411 h 416"/>
              <a:gd name="T44" fmla="*/ 97 w 487"/>
              <a:gd name="T45" fmla="*/ 415 h 416"/>
              <a:gd name="T46" fmla="*/ 126 w 487"/>
              <a:gd name="T47" fmla="*/ 416 h 416"/>
              <a:gd name="T48" fmla="*/ 154 w 487"/>
              <a:gd name="T49" fmla="*/ 414 h 416"/>
              <a:gd name="T50" fmla="*/ 181 w 487"/>
              <a:gd name="T51" fmla="*/ 407 h 416"/>
              <a:gd name="T52" fmla="*/ 209 w 487"/>
              <a:gd name="T53" fmla="*/ 398 h 416"/>
              <a:gd name="T54" fmla="*/ 251 w 487"/>
              <a:gd name="T55" fmla="*/ 379 h 416"/>
              <a:gd name="T56" fmla="*/ 302 w 487"/>
              <a:gd name="T57" fmla="*/ 347 h 416"/>
              <a:gd name="T58" fmla="*/ 351 w 487"/>
              <a:gd name="T59" fmla="*/ 308 h 416"/>
              <a:gd name="T60" fmla="*/ 392 w 487"/>
              <a:gd name="T61" fmla="*/ 267 h 416"/>
              <a:gd name="T62" fmla="*/ 426 w 487"/>
              <a:gd name="T63" fmla="*/ 226 h 416"/>
              <a:gd name="T64" fmla="*/ 451 w 487"/>
              <a:gd name="T65" fmla="*/ 188 h 416"/>
              <a:gd name="T66" fmla="*/ 473 w 487"/>
              <a:gd name="T67" fmla="*/ 144 h 416"/>
              <a:gd name="T68" fmla="*/ 484 w 487"/>
              <a:gd name="T69" fmla="*/ 110 h 416"/>
              <a:gd name="T70" fmla="*/ 487 w 487"/>
              <a:gd name="T71" fmla="*/ 86 h 416"/>
              <a:gd name="T72" fmla="*/ 485 w 487"/>
              <a:gd name="T73" fmla="*/ 64 h 416"/>
              <a:gd name="T74" fmla="*/ 478 w 487"/>
              <a:gd name="T75" fmla="*/ 42 h 416"/>
              <a:gd name="T76" fmla="*/ 464 w 487"/>
              <a:gd name="T77" fmla="*/ 22 h 416"/>
              <a:gd name="T78" fmla="*/ 447 w 487"/>
              <a:gd name="T79" fmla="*/ 8 h 416"/>
              <a:gd name="T80" fmla="*/ 433 w 487"/>
              <a:gd name="T81" fmla="*/ 2 h 416"/>
              <a:gd name="T82" fmla="*/ 419 w 487"/>
              <a:gd name="T83" fmla="*/ 2 h 41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487"/>
              <a:gd name="T127" fmla="*/ 0 h 416"/>
              <a:gd name="T128" fmla="*/ 487 w 487"/>
              <a:gd name="T129" fmla="*/ 416 h 41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487" h="416">
                <a:moveTo>
                  <a:pt x="412" y="4"/>
                </a:moveTo>
                <a:lnTo>
                  <a:pt x="404" y="9"/>
                </a:lnTo>
                <a:lnTo>
                  <a:pt x="397" y="16"/>
                </a:lnTo>
                <a:lnTo>
                  <a:pt x="390" y="23"/>
                </a:lnTo>
                <a:lnTo>
                  <a:pt x="383" y="32"/>
                </a:lnTo>
                <a:lnTo>
                  <a:pt x="368" y="53"/>
                </a:lnTo>
                <a:lnTo>
                  <a:pt x="357" y="78"/>
                </a:lnTo>
                <a:lnTo>
                  <a:pt x="344" y="103"/>
                </a:lnTo>
                <a:lnTo>
                  <a:pt x="333" y="127"/>
                </a:lnTo>
                <a:lnTo>
                  <a:pt x="322" y="147"/>
                </a:lnTo>
                <a:lnTo>
                  <a:pt x="313" y="163"/>
                </a:lnTo>
                <a:lnTo>
                  <a:pt x="301" y="176"/>
                </a:lnTo>
                <a:lnTo>
                  <a:pt x="291" y="190"/>
                </a:lnTo>
                <a:lnTo>
                  <a:pt x="279" y="203"/>
                </a:lnTo>
                <a:lnTo>
                  <a:pt x="267" y="215"/>
                </a:lnTo>
                <a:lnTo>
                  <a:pt x="254" y="228"/>
                </a:lnTo>
                <a:lnTo>
                  <a:pt x="241" y="238"/>
                </a:lnTo>
                <a:lnTo>
                  <a:pt x="227" y="250"/>
                </a:lnTo>
                <a:lnTo>
                  <a:pt x="213" y="261"/>
                </a:lnTo>
                <a:lnTo>
                  <a:pt x="199" y="270"/>
                </a:lnTo>
                <a:lnTo>
                  <a:pt x="183" y="280"/>
                </a:lnTo>
                <a:lnTo>
                  <a:pt x="168" y="289"/>
                </a:lnTo>
                <a:lnTo>
                  <a:pt x="153" y="296"/>
                </a:lnTo>
                <a:lnTo>
                  <a:pt x="136" y="303"/>
                </a:lnTo>
                <a:lnTo>
                  <a:pt x="119" y="310"/>
                </a:lnTo>
                <a:lnTo>
                  <a:pt x="102" y="316"/>
                </a:lnTo>
                <a:lnTo>
                  <a:pt x="85" y="321"/>
                </a:lnTo>
                <a:lnTo>
                  <a:pt x="68" y="326"/>
                </a:lnTo>
                <a:lnTo>
                  <a:pt x="54" y="330"/>
                </a:lnTo>
                <a:lnTo>
                  <a:pt x="41" y="334"/>
                </a:lnTo>
                <a:lnTo>
                  <a:pt x="29" y="340"/>
                </a:lnTo>
                <a:lnTo>
                  <a:pt x="20" y="345"/>
                </a:lnTo>
                <a:lnTo>
                  <a:pt x="11" y="349"/>
                </a:lnTo>
                <a:lnTo>
                  <a:pt x="6" y="355"/>
                </a:lnTo>
                <a:lnTo>
                  <a:pt x="1" y="360"/>
                </a:lnTo>
                <a:lnTo>
                  <a:pt x="0" y="366"/>
                </a:lnTo>
                <a:lnTo>
                  <a:pt x="0" y="372"/>
                </a:lnTo>
                <a:lnTo>
                  <a:pt x="2" y="378"/>
                </a:lnTo>
                <a:lnTo>
                  <a:pt x="8" y="383"/>
                </a:lnTo>
                <a:lnTo>
                  <a:pt x="15" y="389"/>
                </a:lnTo>
                <a:lnTo>
                  <a:pt x="26" y="395"/>
                </a:lnTo>
                <a:lnTo>
                  <a:pt x="39" y="401"/>
                </a:lnTo>
                <a:lnTo>
                  <a:pt x="55" y="407"/>
                </a:lnTo>
                <a:lnTo>
                  <a:pt x="69" y="411"/>
                </a:lnTo>
                <a:lnTo>
                  <a:pt x="83" y="414"/>
                </a:lnTo>
                <a:lnTo>
                  <a:pt x="97" y="415"/>
                </a:lnTo>
                <a:lnTo>
                  <a:pt x="112" y="416"/>
                </a:lnTo>
                <a:lnTo>
                  <a:pt x="126" y="416"/>
                </a:lnTo>
                <a:lnTo>
                  <a:pt x="140" y="415"/>
                </a:lnTo>
                <a:lnTo>
                  <a:pt x="154" y="414"/>
                </a:lnTo>
                <a:lnTo>
                  <a:pt x="168" y="411"/>
                </a:lnTo>
                <a:lnTo>
                  <a:pt x="181" y="407"/>
                </a:lnTo>
                <a:lnTo>
                  <a:pt x="195" y="403"/>
                </a:lnTo>
                <a:lnTo>
                  <a:pt x="209" y="398"/>
                </a:lnTo>
                <a:lnTo>
                  <a:pt x="224" y="392"/>
                </a:lnTo>
                <a:lnTo>
                  <a:pt x="251" y="379"/>
                </a:lnTo>
                <a:lnTo>
                  <a:pt x="278" y="363"/>
                </a:lnTo>
                <a:lnTo>
                  <a:pt x="302" y="347"/>
                </a:lnTo>
                <a:lnTo>
                  <a:pt x="327" y="328"/>
                </a:lnTo>
                <a:lnTo>
                  <a:pt x="351" y="308"/>
                </a:lnTo>
                <a:lnTo>
                  <a:pt x="372" y="288"/>
                </a:lnTo>
                <a:lnTo>
                  <a:pt x="392" y="267"/>
                </a:lnTo>
                <a:lnTo>
                  <a:pt x="410" y="247"/>
                </a:lnTo>
                <a:lnTo>
                  <a:pt x="426" y="226"/>
                </a:lnTo>
                <a:lnTo>
                  <a:pt x="440" y="205"/>
                </a:lnTo>
                <a:lnTo>
                  <a:pt x="451" y="188"/>
                </a:lnTo>
                <a:lnTo>
                  <a:pt x="463" y="167"/>
                </a:lnTo>
                <a:lnTo>
                  <a:pt x="473" y="144"/>
                </a:lnTo>
                <a:lnTo>
                  <a:pt x="480" y="122"/>
                </a:lnTo>
                <a:lnTo>
                  <a:pt x="484" y="110"/>
                </a:lnTo>
                <a:lnTo>
                  <a:pt x="486" y="98"/>
                </a:lnTo>
                <a:lnTo>
                  <a:pt x="487" y="86"/>
                </a:lnTo>
                <a:lnTo>
                  <a:pt x="486" y="75"/>
                </a:lnTo>
                <a:lnTo>
                  <a:pt x="485" y="64"/>
                </a:lnTo>
                <a:lnTo>
                  <a:pt x="483" y="52"/>
                </a:lnTo>
                <a:lnTo>
                  <a:pt x="478" y="42"/>
                </a:lnTo>
                <a:lnTo>
                  <a:pt x="472" y="32"/>
                </a:lnTo>
                <a:lnTo>
                  <a:pt x="464" y="22"/>
                </a:lnTo>
                <a:lnTo>
                  <a:pt x="456" y="15"/>
                </a:lnTo>
                <a:lnTo>
                  <a:pt x="447" y="8"/>
                </a:lnTo>
                <a:lnTo>
                  <a:pt x="440" y="4"/>
                </a:lnTo>
                <a:lnTo>
                  <a:pt x="433" y="2"/>
                </a:lnTo>
                <a:lnTo>
                  <a:pt x="426" y="0"/>
                </a:lnTo>
                <a:lnTo>
                  <a:pt x="419" y="2"/>
                </a:lnTo>
                <a:lnTo>
                  <a:pt x="412" y="4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4" name="Freeform 13"/>
          <p:cNvSpPr>
            <a:spLocks/>
          </p:cNvSpPr>
          <p:nvPr/>
        </p:nvSpPr>
        <p:spPr bwMode="auto">
          <a:xfrm rot="-568598">
            <a:off x="2197100" y="1285875"/>
            <a:ext cx="74613" cy="255588"/>
          </a:xfrm>
          <a:custGeom>
            <a:avLst/>
            <a:gdLst>
              <a:gd name="T0" fmla="*/ 0 w 246"/>
              <a:gd name="T1" fmla="*/ 82 h 824"/>
              <a:gd name="T2" fmla="*/ 144 w 246"/>
              <a:gd name="T3" fmla="*/ 820 h 824"/>
              <a:gd name="T4" fmla="*/ 148 w 246"/>
              <a:gd name="T5" fmla="*/ 821 h 824"/>
              <a:gd name="T6" fmla="*/ 159 w 246"/>
              <a:gd name="T7" fmla="*/ 823 h 824"/>
              <a:gd name="T8" fmla="*/ 167 w 246"/>
              <a:gd name="T9" fmla="*/ 824 h 824"/>
              <a:gd name="T10" fmla="*/ 175 w 246"/>
              <a:gd name="T11" fmla="*/ 824 h 824"/>
              <a:gd name="T12" fmla="*/ 185 w 246"/>
              <a:gd name="T13" fmla="*/ 822 h 824"/>
              <a:gd name="T14" fmla="*/ 194 w 246"/>
              <a:gd name="T15" fmla="*/ 820 h 824"/>
              <a:gd name="T16" fmla="*/ 204 w 246"/>
              <a:gd name="T17" fmla="*/ 815 h 824"/>
              <a:gd name="T18" fmla="*/ 213 w 246"/>
              <a:gd name="T19" fmla="*/ 808 h 824"/>
              <a:gd name="T20" fmla="*/ 218 w 246"/>
              <a:gd name="T21" fmla="*/ 803 h 824"/>
              <a:gd name="T22" fmla="*/ 222 w 246"/>
              <a:gd name="T23" fmla="*/ 797 h 824"/>
              <a:gd name="T24" fmla="*/ 226 w 246"/>
              <a:gd name="T25" fmla="*/ 791 h 824"/>
              <a:gd name="T26" fmla="*/ 230 w 246"/>
              <a:gd name="T27" fmla="*/ 785 h 824"/>
              <a:gd name="T28" fmla="*/ 233 w 246"/>
              <a:gd name="T29" fmla="*/ 777 h 824"/>
              <a:gd name="T30" fmla="*/ 237 w 246"/>
              <a:gd name="T31" fmla="*/ 769 h 824"/>
              <a:gd name="T32" fmla="*/ 239 w 246"/>
              <a:gd name="T33" fmla="*/ 760 h 824"/>
              <a:gd name="T34" fmla="*/ 241 w 246"/>
              <a:gd name="T35" fmla="*/ 749 h 824"/>
              <a:gd name="T36" fmla="*/ 244 w 246"/>
              <a:gd name="T37" fmla="*/ 737 h 824"/>
              <a:gd name="T38" fmla="*/ 245 w 246"/>
              <a:gd name="T39" fmla="*/ 725 h 824"/>
              <a:gd name="T40" fmla="*/ 246 w 246"/>
              <a:gd name="T41" fmla="*/ 711 h 824"/>
              <a:gd name="T42" fmla="*/ 246 w 246"/>
              <a:gd name="T43" fmla="*/ 697 h 824"/>
              <a:gd name="T44" fmla="*/ 144 w 246"/>
              <a:gd name="T45" fmla="*/ 0 h 824"/>
              <a:gd name="T46" fmla="*/ 0 w 246"/>
              <a:gd name="T47" fmla="*/ 82 h 82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46"/>
              <a:gd name="T73" fmla="*/ 0 h 824"/>
              <a:gd name="T74" fmla="*/ 246 w 246"/>
              <a:gd name="T75" fmla="*/ 824 h 824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46" h="824">
                <a:moveTo>
                  <a:pt x="0" y="82"/>
                </a:moveTo>
                <a:lnTo>
                  <a:pt x="144" y="820"/>
                </a:lnTo>
                <a:lnTo>
                  <a:pt x="148" y="821"/>
                </a:lnTo>
                <a:lnTo>
                  <a:pt x="159" y="823"/>
                </a:lnTo>
                <a:lnTo>
                  <a:pt x="167" y="824"/>
                </a:lnTo>
                <a:lnTo>
                  <a:pt x="175" y="824"/>
                </a:lnTo>
                <a:lnTo>
                  <a:pt x="185" y="822"/>
                </a:lnTo>
                <a:lnTo>
                  <a:pt x="194" y="820"/>
                </a:lnTo>
                <a:lnTo>
                  <a:pt x="204" y="815"/>
                </a:lnTo>
                <a:lnTo>
                  <a:pt x="213" y="808"/>
                </a:lnTo>
                <a:lnTo>
                  <a:pt x="218" y="803"/>
                </a:lnTo>
                <a:lnTo>
                  <a:pt x="222" y="797"/>
                </a:lnTo>
                <a:lnTo>
                  <a:pt x="226" y="791"/>
                </a:lnTo>
                <a:lnTo>
                  <a:pt x="230" y="785"/>
                </a:lnTo>
                <a:lnTo>
                  <a:pt x="233" y="777"/>
                </a:lnTo>
                <a:lnTo>
                  <a:pt x="237" y="769"/>
                </a:lnTo>
                <a:lnTo>
                  <a:pt x="239" y="760"/>
                </a:lnTo>
                <a:lnTo>
                  <a:pt x="241" y="749"/>
                </a:lnTo>
                <a:lnTo>
                  <a:pt x="244" y="737"/>
                </a:lnTo>
                <a:lnTo>
                  <a:pt x="245" y="725"/>
                </a:lnTo>
                <a:lnTo>
                  <a:pt x="246" y="711"/>
                </a:lnTo>
                <a:lnTo>
                  <a:pt x="246" y="697"/>
                </a:lnTo>
                <a:lnTo>
                  <a:pt x="144" y="0"/>
                </a:lnTo>
                <a:lnTo>
                  <a:pt x="0" y="82"/>
                </a:lnTo>
                <a:close/>
              </a:path>
            </a:pathLst>
          </a:custGeom>
          <a:solidFill>
            <a:srgbClr val="E6724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85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ko-KR" altLang="en-US">
              <a:solidFill>
                <a:schemeClr val="tx2"/>
              </a:solidFill>
              <a:latin typeface="굴림" pitchFamily="50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추상 클래스</a:t>
            </a:r>
            <a:endParaRPr lang="en-US" altLang="ko-KR">
              <a:solidFill>
                <a:schemeClr val="tx2"/>
              </a:solidFill>
              <a:latin typeface="굴림" pitchFamily="50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인터페이스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다형성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내부클래스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itchFamily="50" charset="-127"/>
              </a:rPr>
              <a:t>무명클래스</a:t>
            </a:r>
          </a:p>
        </p:txBody>
      </p:sp>
      <p:grpSp>
        <p:nvGrpSpPr>
          <p:cNvPr id="3086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9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87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/>
              <a:t>인터페이스는 클래스와 클래스를 연결하는 기법입니다</a:t>
            </a:r>
            <a:r>
              <a:rPr lang="en-US" altLang="ko-KR"/>
              <a:t>. </a:t>
            </a:r>
          </a:p>
        </p:txBody>
      </p:sp>
      <p:sp>
        <p:nvSpPr>
          <p:cNvPr id="3088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동적 바인딩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 cstate="print"/>
          <a:srcRect t="2380"/>
          <a:stretch>
            <a:fillRect/>
          </a:stretch>
        </p:blipFill>
        <p:spPr bwMode="auto">
          <a:xfrm>
            <a:off x="231775" y="1404938"/>
            <a:ext cx="8912225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2827338" y="5559425"/>
            <a:ext cx="54022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ko-KR" sz="1400">
                <a:solidFill>
                  <a:schemeClr val="tx2"/>
                </a:solidFill>
                <a:latin typeface="Trebuchet MS" pitchFamily="34" charset="0"/>
              </a:rPr>
              <a:t>Shape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</a:rPr>
              <a:t>의 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</a:rPr>
              <a:t>draw()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</a:rPr>
              <a:t>가 호출되는 것이 아니라 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</a:rPr>
              <a:t>Rectangle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</a:rPr>
              <a:t>의 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</a:rPr>
              <a:t>draw()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</a:rPr>
              <a:t>가 호출된다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</a:rPr>
              <a:t>. s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</a:rPr>
              <a:t>의 타입은 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</a:rPr>
              <a:t>Shape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</a:rPr>
              <a:t>이지만 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</a:rPr>
              <a:t>s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</a:rPr>
              <a:t>가 실제로 가리키고 있는 객체의 타입이 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</a:rPr>
              <a:t>Rectangle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</a:rPr>
              <a:t>이기 때문이다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 flipH="1" flipV="1">
            <a:off x="1633538" y="5145088"/>
            <a:ext cx="1239837" cy="5302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8438" y="962025"/>
            <a:ext cx="6623050" cy="543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425" y="1357313"/>
            <a:ext cx="5861050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5" y="990600"/>
            <a:ext cx="672782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9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775" y="1219200"/>
            <a:ext cx="1785938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2827338" y="5772150"/>
            <a:ext cx="5402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1" hangingPunct="1"/>
            <a:r>
              <a:rPr lang="ko-KR" altLang="en-US" sz="1400">
                <a:solidFill>
                  <a:schemeClr val="tx2"/>
                </a:solidFill>
                <a:latin typeface="Trebuchet MS" pitchFamily="34" charset="0"/>
              </a:rPr>
              <a:t>어떤 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</a:rPr>
              <a:t>draw()</a:t>
            </a:r>
            <a:r>
              <a:rPr lang="ko-KR" altLang="en-US" sz="1400">
                <a:solidFill>
                  <a:schemeClr val="tx2"/>
                </a:solidFill>
                <a:latin typeface="Trebuchet MS" pitchFamily="34" charset="0"/>
              </a:rPr>
              <a:t>가 호출되는가</a:t>
            </a:r>
            <a:r>
              <a:rPr lang="en-US" altLang="ko-KR" sz="1400">
                <a:solidFill>
                  <a:schemeClr val="tx2"/>
                </a:solidFill>
                <a:latin typeface="Trebuchet MS" pitchFamily="34" charset="0"/>
              </a:rPr>
              <a:t>?</a:t>
            </a:r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 flipV="1">
            <a:off x="3787775" y="5043488"/>
            <a:ext cx="1090613" cy="7397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583" name="Line 8"/>
          <p:cNvSpPr>
            <a:spLocks noChangeShapeType="1"/>
          </p:cNvSpPr>
          <p:nvPr/>
        </p:nvSpPr>
        <p:spPr bwMode="auto">
          <a:xfrm>
            <a:off x="4876800" y="5037138"/>
            <a:ext cx="6175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다형성의 장점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만약 새로운 도형 클래스를 작성하여 추가한다고 해보자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drawAll() </a:t>
            </a:r>
            <a:r>
              <a:rPr lang="ko-KR" altLang="en-US" smtClean="0"/>
              <a:t>메소드는 수정할 필요가 없다</a:t>
            </a:r>
            <a:r>
              <a:rPr lang="en-US" altLang="ko-KR" smtClean="0"/>
              <a:t>.  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 r="15620"/>
          <a:stretch>
            <a:fillRect/>
          </a:stretch>
        </p:blipFill>
        <p:spPr bwMode="auto">
          <a:xfrm>
            <a:off x="596900" y="1866900"/>
            <a:ext cx="7629525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88" y="4173538"/>
            <a:ext cx="5611812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객체의 실제 타입을 알아내는 방법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instanceof </a:t>
            </a:r>
            <a:r>
              <a:rPr lang="ko-KR" altLang="en-US" smtClean="0"/>
              <a:t>연산자를 사용한다</a:t>
            </a:r>
            <a:r>
              <a:rPr lang="en-US" altLang="ko-KR" smtClean="0"/>
              <a:t>. 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600" y="2081213"/>
            <a:ext cx="8540750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메소드의 매개 변수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메소드의 매개 변수로 수퍼 클래스 참조 변수를 이용한다</a:t>
            </a:r>
            <a:r>
              <a:rPr lang="en-US" altLang="ko-KR" smtClean="0"/>
              <a:t>. </a:t>
            </a:r>
          </a:p>
          <a:p>
            <a:pPr>
              <a:buFont typeface="Symbol" pitchFamily="18" charset="2"/>
              <a:buNone/>
            </a:pPr>
            <a:r>
              <a:rPr lang="en-US" altLang="ko-KR" smtClean="0"/>
              <a:t>-&gt; </a:t>
            </a:r>
            <a:r>
              <a:rPr lang="ko-KR" altLang="en-US" smtClean="0"/>
              <a:t>다형성을 이용하는 전형적인 방법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3675" y="1987550"/>
            <a:ext cx="600075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788" y="1400175"/>
            <a:ext cx="8672512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형변환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Shape s = </a:t>
            </a:r>
            <a:r>
              <a:rPr lang="en-US" altLang="ko-KR" b="1" smtClean="0"/>
              <a:t>new</a:t>
            </a:r>
            <a:r>
              <a:rPr lang="en-US" altLang="ko-KR" smtClean="0"/>
              <a:t> Rectangle();</a:t>
            </a:r>
          </a:p>
          <a:p>
            <a:endParaRPr lang="en-US" altLang="ko-KR" smtClean="0"/>
          </a:p>
          <a:p>
            <a:r>
              <a:rPr lang="en-US" altLang="ko-KR" smtClean="0"/>
              <a:t>s</a:t>
            </a:r>
            <a:r>
              <a:rPr lang="ko-KR" altLang="en-US" smtClean="0"/>
              <a:t>를 통하여 </a:t>
            </a:r>
            <a:r>
              <a:rPr lang="en-US" altLang="ko-KR" smtClean="0"/>
              <a:t>Rectangle </a:t>
            </a:r>
            <a:r>
              <a:rPr lang="ko-KR" altLang="en-US" smtClean="0"/>
              <a:t>클래스의 필드와 메소드를 사용하고자 할 때는 어떻게 하여야 하는가</a:t>
            </a:r>
            <a:r>
              <a:rPr lang="en-US" altLang="ko-KR" smtClean="0"/>
              <a:t>? </a:t>
            </a:r>
          </a:p>
          <a:p>
            <a:endParaRPr lang="en-US" altLang="ko-KR" smtClean="0"/>
          </a:p>
          <a:p>
            <a:pPr>
              <a:buFont typeface="Symbol" pitchFamily="18" charset="2"/>
              <a:buNone/>
            </a:pPr>
            <a:r>
              <a:rPr lang="en-US" altLang="ko-KR" smtClean="0"/>
              <a:t>		</a:t>
            </a:r>
            <a:r>
              <a:rPr lang="en-US" altLang="ko-KR" smtClean="0">
                <a:solidFill>
                  <a:schemeClr val="tx2"/>
                </a:solidFill>
              </a:rPr>
              <a:t>((Rectangle) s).</a:t>
            </a:r>
            <a:r>
              <a:rPr lang="en-US" altLang="ko-KR" smtClean="0"/>
              <a:t>setWidth(100);</a:t>
            </a:r>
            <a:endParaRPr lang="ko-KR" altLang="en-US" smtClean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수퍼 클래스 참조 변수는 서브 클래스 객체를 참조할 수 있는가</a:t>
            </a:r>
            <a:r>
              <a:rPr lang="en-US" altLang="ko-KR" smtClean="0"/>
              <a:t>? </a:t>
            </a:r>
            <a:r>
              <a:rPr lang="ko-KR" altLang="en-US" smtClean="0"/>
              <a:t>역은 성립하는가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AutoNum type="arabicPeriod"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instanceof </a:t>
            </a:r>
            <a:r>
              <a:rPr lang="ko-KR" altLang="en-US" smtClean="0"/>
              <a:t>연산자가 하는 연산은 무엇인가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다형성은 어떤 경우에 유용한가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4. </a:t>
            </a:r>
            <a:r>
              <a:rPr lang="ko-KR" altLang="en-US" smtClean="0"/>
              <a:t>어떤 타입의 객체라도 받을 수도 있게 하려면 메소드의 매개 변수를 어떤 타입으로 정의하는 것이 좋은가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0725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추상 클래스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추상 클래스</a:t>
            </a:r>
            <a:r>
              <a:rPr lang="en-US" altLang="ko-KR" smtClean="0"/>
              <a:t>(abstract class): </a:t>
            </a:r>
            <a:r>
              <a:rPr lang="ko-KR" altLang="en-US" smtClean="0"/>
              <a:t>몸체가 구현되지 않은 메소드를 가지고 있는 클래스</a:t>
            </a:r>
          </a:p>
          <a:p>
            <a:r>
              <a:rPr lang="ko-KR" altLang="en-US" smtClean="0"/>
              <a:t>추상 클래스는 추상적인 개념을 표현하는데 적당하다</a:t>
            </a:r>
            <a:r>
              <a:rPr lang="en-US" altLang="ko-KR" smtClean="0"/>
              <a:t>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484438"/>
            <a:ext cx="3614738" cy="369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내부 클래스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내부 클래스</a:t>
            </a:r>
            <a:r>
              <a:rPr lang="en-US" altLang="ko-KR" smtClean="0"/>
              <a:t>(inner class): </a:t>
            </a:r>
            <a:r>
              <a:rPr lang="ko-KR" altLang="en-US" smtClean="0"/>
              <a:t>클래스 안에 다른 클래스를 정의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813" y="1825625"/>
            <a:ext cx="8385175" cy="211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6900" y="3968750"/>
            <a:ext cx="5340350" cy="236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내부 클래스의 사용 목적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특정 멤버 변수를 </a:t>
            </a:r>
            <a:r>
              <a:rPr lang="en-US" altLang="ko-KR" smtClean="0"/>
              <a:t>private</a:t>
            </a:r>
            <a:r>
              <a:rPr lang="ko-KR" altLang="en-US" smtClean="0"/>
              <a:t>로 유지하면서 자유롭게 사용할 수 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특정한 곳에서만 사용되는 클래스들을 모을 수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보다 읽기 쉽고 유지 보수가 쉬운 코드가 된다</a:t>
            </a:r>
            <a:r>
              <a:rPr lang="en-US" altLang="ko-KR" smtClean="0"/>
              <a:t>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예제</a:t>
            </a: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3288" y="841375"/>
            <a:ext cx="8097837" cy="587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560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8400" y="5176838"/>
            <a:ext cx="23939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내부 클래스와 일반 클래스의 차이점은 무엇인가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AutoNum type="arabicPeriod"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내부 클래스는 정의된 클래스의 전용 필드에 접근할 수 있는가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4821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무명 클래스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무명 클래스</a:t>
            </a:r>
            <a:r>
              <a:rPr lang="en-US" altLang="ko-KR" smtClean="0"/>
              <a:t>(anonymous class): </a:t>
            </a:r>
            <a:r>
              <a:rPr lang="ko-KR" altLang="en-US" smtClean="0"/>
              <a:t>클래스 몸체는 정의되지만 이름이 없는 클래스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013" y="2062163"/>
            <a:ext cx="8288337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AutoShape 5"/>
          <p:cNvSpPr>
            <a:spLocks/>
          </p:cNvSpPr>
          <p:nvPr/>
        </p:nvSpPr>
        <p:spPr bwMode="auto">
          <a:xfrm>
            <a:off x="4800600" y="3709988"/>
            <a:ext cx="3200400" cy="587375"/>
          </a:xfrm>
          <a:prstGeom prst="borderCallout2">
            <a:avLst>
              <a:gd name="adj1" fmla="val 19458"/>
              <a:gd name="adj2" fmla="val -2380"/>
              <a:gd name="adj3" fmla="val 19458"/>
              <a:gd name="adj4" fmla="val -45435"/>
              <a:gd name="adj5" fmla="val -174593"/>
              <a:gd name="adj6" fmla="val -90130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 type="arrow" w="lg" len="lg"/>
          </a:ln>
        </p:spPr>
        <p:txBody>
          <a:bodyPr/>
          <a:lstStyle/>
          <a:p>
            <a:pPr algn="ctr"/>
            <a:r>
              <a:rPr lang="ko-KR" altLang="en-US" sz="1600">
                <a:latin typeface="HY엽서L" pitchFamily="18" charset="-127"/>
                <a:ea typeface="HY엽서L" pitchFamily="18" charset="-127"/>
              </a:rPr>
              <a:t>부모 클래스 이름이나 인터페이스 이름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무명 클래스의 예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0138" y="1181100"/>
            <a:ext cx="7910512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무명 클래스 작성 시에 </a:t>
            </a:r>
            <a:r>
              <a:rPr lang="en-US" altLang="ko-KR" smtClean="0"/>
              <a:t>new </a:t>
            </a:r>
            <a:r>
              <a:rPr lang="ko-KR" altLang="en-US" smtClean="0"/>
              <a:t>다음에는 적어야 하는 것은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AutoNum type="arabicPeriod"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무명 클래스를 사용하는 경우의 이점은 무엇인가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3. Object </a:t>
            </a:r>
            <a:r>
              <a:rPr lang="ko-KR" altLang="en-US" smtClean="0"/>
              <a:t>클래스를 상속받는 무명 클래스를 하나 정의하여 보자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7893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 smtClean="0"/>
              <a:t>Q &amp; A</a:t>
            </a:r>
          </a:p>
        </p:txBody>
      </p:sp>
      <p:pic>
        <p:nvPicPr>
          <p:cNvPr id="38915" name="Picture 3" descr="MCj02406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 descr="MCj041650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추상 클래스의 예</a:t>
            </a:r>
          </a:p>
        </p:txBody>
      </p:sp>
      <p:pic>
        <p:nvPicPr>
          <p:cNvPr id="512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38" y="1311275"/>
            <a:ext cx="52482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추상 클래스의 예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8" y="1198563"/>
            <a:ext cx="8289925" cy="486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1749425" y="3716338"/>
            <a:ext cx="473868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1768475" y="5259388"/>
            <a:ext cx="473868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50" name="Freeform 7"/>
          <p:cNvSpPr>
            <a:spLocks/>
          </p:cNvSpPr>
          <p:nvPr/>
        </p:nvSpPr>
        <p:spPr bwMode="auto">
          <a:xfrm>
            <a:off x="6494463" y="3578225"/>
            <a:ext cx="509587" cy="1603375"/>
          </a:xfrm>
          <a:custGeom>
            <a:avLst/>
            <a:gdLst>
              <a:gd name="T0" fmla="*/ 0 w 321"/>
              <a:gd name="T1" fmla="*/ 0 h 1010"/>
              <a:gd name="T2" fmla="*/ 316 w 321"/>
              <a:gd name="T3" fmla="*/ 503 h 1010"/>
              <a:gd name="T4" fmla="*/ 28 w 321"/>
              <a:gd name="T5" fmla="*/ 1010 h 1010"/>
              <a:gd name="T6" fmla="*/ 0 60000 65536"/>
              <a:gd name="T7" fmla="*/ 0 60000 65536"/>
              <a:gd name="T8" fmla="*/ 0 60000 65536"/>
              <a:gd name="T9" fmla="*/ 0 w 321"/>
              <a:gd name="T10" fmla="*/ 0 h 1010"/>
              <a:gd name="T11" fmla="*/ 321 w 321"/>
              <a:gd name="T12" fmla="*/ 1010 h 10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1" h="1010">
                <a:moveTo>
                  <a:pt x="0" y="0"/>
                </a:moveTo>
                <a:cubicBezTo>
                  <a:pt x="155" y="167"/>
                  <a:pt x="311" y="335"/>
                  <a:pt x="316" y="503"/>
                </a:cubicBezTo>
                <a:cubicBezTo>
                  <a:pt x="321" y="671"/>
                  <a:pt x="174" y="840"/>
                  <a:pt x="28" y="1010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중간 점검 문제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Symbol" pitchFamily="18" charset="2"/>
              <a:buAutoNum type="arabicPeriod"/>
            </a:pPr>
            <a:r>
              <a:rPr lang="ko-KR" altLang="en-US" smtClean="0"/>
              <a:t>추상 클래스의 주된 용도는 무엇인가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AutoNum type="arabicPeriod"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추상 클래스는 일반 메소드를 포함할 수 있는가</a:t>
            </a:r>
            <a:r>
              <a:rPr lang="en-US" altLang="ko-KR" smtClean="0"/>
              <a:t>?</a:t>
            </a:r>
          </a:p>
          <a:p>
            <a:pPr marL="381000" indent="-381000">
              <a:buFont typeface="Symbol" pitchFamily="18" charset="2"/>
              <a:buNone/>
            </a:pPr>
            <a:endParaRPr lang="en-US" altLang="ko-KR" smtClean="0"/>
          </a:p>
          <a:p>
            <a:pPr marL="381000" indent="-381000">
              <a:buFont typeface="Symbol" pitchFamily="18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추상 클래스를 상속받으면 반드시 추상 메소드를 구현하여야 하는가</a:t>
            </a:r>
            <a:r>
              <a:rPr lang="en-US" altLang="ko-KR" smtClean="0"/>
              <a:t>?</a:t>
            </a:r>
            <a:endParaRPr lang="ko-KR" altLang="en-US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9050" y="3127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173" name="_x88072008" descr="EMB000007b403b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7975" y="331788"/>
            <a:ext cx="639763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인터페이스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인터페이스</a:t>
            </a:r>
            <a:r>
              <a:rPr lang="en-US" altLang="ko-KR" smtClean="0"/>
              <a:t>(interface): </a:t>
            </a:r>
            <a:r>
              <a:rPr lang="ko-KR" altLang="en-US" smtClean="0"/>
              <a:t>추상 메소드들로만 이루어진다</a:t>
            </a:r>
            <a:r>
              <a:rPr lang="en-US" altLang="ko-KR" smtClean="0"/>
              <a:t>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788" y="1812925"/>
            <a:ext cx="8239125" cy="13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0" y="3398838"/>
            <a:ext cx="8196263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인터페이스의 필요성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인터페이스는 객체와 객체 사이의 상호 작용을 위한 인터페이스이다</a:t>
            </a:r>
            <a:r>
              <a:rPr lang="en-US" altLang="ko-KR" smtClean="0"/>
              <a:t>. </a:t>
            </a:r>
            <a:endParaRPr lang="ko-KR" alt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2060575"/>
            <a:ext cx="69723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smtClean="0"/>
              <a:t>인터페이스의 예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홈 네트워킹 예제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4588" y="2044700"/>
            <a:ext cx="43148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3913</TotalTime>
  <Words>540</Words>
  <Application>Microsoft Office PowerPoint</Application>
  <PresentationFormat>화면 슬라이드 쇼(4:3)</PresentationFormat>
  <Paragraphs>111</Paragraphs>
  <Slides>37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1_Crayons</vt:lpstr>
      <vt:lpstr>Java Programming  인터페이스와 다형성</vt:lpstr>
      <vt:lpstr>이번 장에서 학습할 내용</vt:lpstr>
      <vt:lpstr>추상 클래스</vt:lpstr>
      <vt:lpstr>추상 클래스의 예</vt:lpstr>
      <vt:lpstr>추상 클래스의 예</vt:lpstr>
      <vt:lpstr>중간 점검 문제</vt:lpstr>
      <vt:lpstr>인터페이스</vt:lpstr>
      <vt:lpstr>인터페이스의 필요성</vt:lpstr>
      <vt:lpstr>인터페이스의 예</vt:lpstr>
      <vt:lpstr>홈네트워킹 예제</vt:lpstr>
      <vt:lpstr>홈네트워킹 예제</vt:lpstr>
      <vt:lpstr>인터페이스와 타입</vt:lpstr>
      <vt:lpstr>다중 상속</vt:lpstr>
      <vt:lpstr>다중 상속</vt:lpstr>
      <vt:lpstr>상수 공유</vt:lpstr>
      <vt:lpstr>중간 점검 문제</vt:lpstr>
      <vt:lpstr>다형성이란?</vt:lpstr>
      <vt:lpstr>상속과 객체 참조</vt:lpstr>
      <vt:lpstr>왜 그럴까?</vt:lpstr>
      <vt:lpstr>동적 바인딩</vt:lpstr>
      <vt:lpstr>예제</vt:lpstr>
      <vt:lpstr>예제</vt:lpstr>
      <vt:lpstr>예제</vt:lpstr>
      <vt:lpstr>다형성의 장점</vt:lpstr>
      <vt:lpstr>객체의 실제 타입을 알아내는 방법</vt:lpstr>
      <vt:lpstr>메소드의 매개 변수</vt:lpstr>
      <vt:lpstr>예제</vt:lpstr>
      <vt:lpstr>형변환</vt:lpstr>
      <vt:lpstr>중간 점검 문제</vt:lpstr>
      <vt:lpstr>내부 클래스</vt:lpstr>
      <vt:lpstr>내부 클래스의 사용 목적</vt:lpstr>
      <vt:lpstr>예제</vt:lpstr>
      <vt:lpstr>중간 점검 문제</vt:lpstr>
      <vt:lpstr>무명 클래스</vt:lpstr>
      <vt:lpstr>무명 클래스의 예</vt:lpstr>
      <vt:lpstr>중간 점검 문제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Wonik Choi</cp:lastModifiedBy>
  <cp:revision>457</cp:revision>
  <dcterms:created xsi:type="dcterms:W3CDTF">2007-06-29T06:43:39Z</dcterms:created>
  <dcterms:modified xsi:type="dcterms:W3CDTF">2013-09-04T07:08:40Z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