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516" r:id="rId2"/>
    <p:sldId id="763" r:id="rId3"/>
    <p:sldId id="913" r:id="rId4"/>
    <p:sldId id="906" r:id="rId5"/>
    <p:sldId id="905" r:id="rId6"/>
    <p:sldId id="914" r:id="rId7"/>
    <p:sldId id="907" r:id="rId8"/>
    <p:sldId id="908" r:id="rId9"/>
    <p:sldId id="915" r:id="rId10"/>
    <p:sldId id="909" r:id="rId11"/>
    <p:sldId id="910" r:id="rId12"/>
  </p:sldIdLst>
  <p:sldSz cx="9144000" cy="6858000" type="screen4x3"/>
  <p:notesSz cx="7099300" cy="10234613"/>
  <p:defaultTextStyle>
    <a:defPPr>
      <a:defRPr lang="en-US"/>
    </a:defPPr>
    <a:lvl1pPr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Lucida Console" pitchFamily="49" charset="0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CC00"/>
    <a:srgbClr val="FFCC00"/>
    <a:srgbClr val="FF9900"/>
    <a:srgbClr val="006600"/>
    <a:srgbClr val="FF5050"/>
    <a:srgbClr val="FF6600"/>
    <a:srgbClr val="CCCC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4607" autoAdjust="0"/>
    <p:restoredTop sz="98971" autoAdjust="0"/>
  </p:normalViewPr>
  <p:slideViewPr>
    <p:cSldViewPr snapToGrid="0">
      <p:cViewPr varScale="1">
        <p:scale>
          <a:sx n="188" d="100"/>
          <a:sy n="188" d="100"/>
        </p:scale>
        <p:origin x="-1344" y="-108"/>
      </p:cViewPr>
      <p:guideLst>
        <p:guide orient="horz" pos="96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50" d="100"/>
          <a:sy n="50" d="100"/>
        </p:scale>
        <p:origin x="-2520" y="-864"/>
      </p:cViewPr>
      <p:guideLst>
        <p:guide orient="horz" pos="3780"/>
        <p:guide pos="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algn="l" defTabSz="1009650" eaLnBrk="0" latinLnBrk="0" hangingPunct="0">
              <a:defRPr kumimoji="0" sz="1100" b="0" i="1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79" tIns="0" rIns="20279" bIns="0" numCol="1" anchor="t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b="0" i="1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5025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algn="l" defTabSz="1009650" eaLnBrk="0" latinLnBrk="0" hangingPunct="0">
              <a:defRPr kumimoji="0" sz="1100" b="0" i="1">
                <a:latin typeface="Arial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5025"/>
            <a:ext cx="3076575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279" tIns="0" rIns="20279" bIns="0" numCol="1" anchor="b" anchorCtr="0" compatLnSpc="1">
            <a:prstTxWarp prst="textNoShape">
              <a:avLst/>
            </a:prstTxWarp>
          </a:bodyPr>
          <a:lstStyle>
            <a:lvl1pPr algn="r" defTabSz="1009650" eaLnBrk="0" latinLnBrk="0" hangingPunct="0">
              <a:defRPr kumimoji="0" sz="1100" b="0" i="1">
                <a:latin typeface="Arial" charset="0"/>
                <a:ea typeface="굴림" charset="-127"/>
              </a:defRPr>
            </a:lvl1pPr>
          </a:lstStyle>
          <a:p>
            <a:fld id="{1C6FE537-3C68-460C-82BF-FC8BC3D5A3B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3748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100013" y="6319838"/>
            <a:ext cx="6897687" cy="333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705" tIns="50696" rIns="99705" bIns="50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2085" name="Rectangle 37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587375" y="1546225"/>
            <a:ext cx="5918200" cy="4437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5" name="Rectangle 4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310" tIns="48655" rIns="97310" bIns="48655" numCol="1" anchor="b" anchorCtr="0" compatLnSpc="1">
            <a:prstTxWarp prst="textNoShape">
              <a:avLst/>
            </a:prstTxWarp>
          </a:bodyPr>
          <a:lstStyle>
            <a:lvl1pPr algn="r" defTabSz="973138" eaLnBrk="0" latinLnBrk="0" hangingPunct="0">
              <a:defRPr kumimoji="0" sz="1300" b="0">
                <a:latin typeface="Arial" charset="0"/>
                <a:ea typeface="굴림" charset="-127"/>
              </a:defRPr>
            </a:lvl1pPr>
          </a:lstStyle>
          <a:p>
            <a:fld id="{2ADF29D0-81D0-49AB-8EA7-C63C27B133A2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38697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DF734-A313-4B0D-8182-C10FFC3C2C23}" type="slidenum">
              <a:rPr lang="ko-KR" altLang="en-US"/>
              <a:pPr/>
              <a:t>0</a:t>
            </a:fld>
            <a:endParaRPr lang="en-US" altLang="ko-KR"/>
          </a:p>
        </p:txBody>
      </p:sp>
      <p:sp>
        <p:nvSpPr>
          <p:cNvPr id="111513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0963" y="279400"/>
            <a:ext cx="6461125" cy="484505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E91F2F-4359-44DE-B774-C1192FB2D762}" type="slidenum">
              <a:rPr lang="ko-KR" altLang="en-US"/>
              <a:pPr/>
              <a:t>9</a:t>
            </a:fld>
            <a:endParaRPr lang="en-US" altLang="ko-KR"/>
          </a:p>
        </p:txBody>
      </p:sp>
      <p:sp>
        <p:nvSpPr>
          <p:cNvPr id="427008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2DC5F-72D7-4C33-B76D-F6F6742DB2A1}" type="slidenum">
              <a:rPr lang="ko-KR" altLang="en-US"/>
              <a:pPr/>
              <a:t>10</a:t>
            </a:fld>
            <a:endParaRPr lang="en-US" altLang="ko-KR"/>
          </a:p>
        </p:txBody>
      </p:sp>
      <p:sp>
        <p:nvSpPr>
          <p:cNvPr id="427110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BEB8E-EE32-4E00-A029-8AD88B3DD29F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328192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368300" y="290513"/>
            <a:ext cx="6286500" cy="4714875"/>
          </a:xfrm>
          <a:ln/>
        </p:spPr>
      </p:sp>
      <p:sp>
        <p:nvSpPr>
          <p:cNvPr id="32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5794375"/>
            <a:ext cx="6513513" cy="279400"/>
          </a:xfrm>
        </p:spPr>
        <p:txBody>
          <a:bodyPr/>
          <a:lstStyle/>
          <a:p>
            <a:pPr marL="114300" indent="-114300" defTabSz="914400"/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F007E-8374-4B2E-BACA-C0B4BD9BBD16}" type="slidenum">
              <a:rPr lang="ko-KR" altLang="en-US"/>
              <a:pPr/>
              <a:t>2</a:t>
            </a:fld>
            <a:endParaRPr lang="en-US" altLang="ko-KR"/>
          </a:p>
        </p:txBody>
      </p:sp>
      <p:sp>
        <p:nvSpPr>
          <p:cNvPr id="4275202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61E7A-5315-4CF4-8518-66C95BA66A10}" type="slidenum">
              <a:rPr lang="ko-KR" altLang="en-US"/>
              <a:pPr/>
              <a:t>3</a:t>
            </a:fld>
            <a:endParaRPr lang="en-US" altLang="ko-KR"/>
          </a:p>
        </p:txBody>
      </p:sp>
      <p:sp>
        <p:nvSpPr>
          <p:cNvPr id="4265986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EC7AE-E7BF-47AE-AD5F-D98800ADFE32}" type="slidenum">
              <a:rPr lang="ko-KR" altLang="en-US"/>
              <a:pPr/>
              <a:t>4</a:t>
            </a:fld>
            <a:endParaRPr lang="en-US" altLang="ko-KR"/>
          </a:p>
        </p:txBody>
      </p:sp>
      <p:sp>
        <p:nvSpPr>
          <p:cNvPr id="426701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3D1A-CFB3-40E0-9E2E-3A4698CB3211}" type="slidenum">
              <a:rPr lang="ko-KR" altLang="en-US"/>
              <a:pPr/>
              <a:t>5</a:t>
            </a:fld>
            <a:endParaRPr lang="en-US" altLang="ko-KR"/>
          </a:p>
        </p:txBody>
      </p:sp>
      <p:sp>
        <p:nvSpPr>
          <p:cNvPr id="4277250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FA67D-AD8B-4EA4-A0E0-11A6228D5052}" type="slidenum">
              <a:rPr lang="ko-KR" altLang="en-US"/>
              <a:pPr/>
              <a:t>6</a:t>
            </a:fld>
            <a:endParaRPr lang="en-US" altLang="ko-KR"/>
          </a:p>
        </p:txBody>
      </p:sp>
      <p:sp>
        <p:nvSpPr>
          <p:cNvPr id="4268034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9ABDA-F4CD-4C67-A861-63E1D472514E}" type="slidenum">
              <a:rPr lang="ko-KR" altLang="en-US"/>
              <a:pPr/>
              <a:t>7</a:t>
            </a:fld>
            <a:endParaRPr lang="en-US" altLang="ko-KR"/>
          </a:p>
        </p:txBody>
      </p:sp>
      <p:sp>
        <p:nvSpPr>
          <p:cNvPr id="426905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6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BEE734-36F5-4526-85F9-BCD4B663D154}" type="slidenum">
              <a:rPr lang="ko-KR" altLang="en-US"/>
              <a:pPr/>
              <a:t>8</a:t>
            </a:fld>
            <a:endParaRPr lang="en-US" altLang="ko-KR"/>
          </a:p>
        </p:txBody>
      </p:sp>
      <p:sp>
        <p:nvSpPr>
          <p:cNvPr id="4279298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588963" y="1546225"/>
            <a:ext cx="5915025" cy="4437063"/>
          </a:xfrm>
          <a:ln/>
        </p:spPr>
      </p:sp>
      <p:sp>
        <p:nvSpPr>
          <p:cNvPr id="42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210" name="Rectangle 2"/>
          <p:cNvSpPr>
            <a:spLocks noChangeArrowheads="1"/>
          </p:cNvSpPr>
          <p:nvPr/>
        </p:nvSpPr>
        <p:spPr bwMode="ltGray">
          <a:xfrm>
            <a:off x="0" y="0"/>
            <a:ext cx="5851525" cy="4800600"/>
          </a:xfrm>
          <a:prstGeom prst="rect">
            <a:avLst/>
          </a:prstGeom>
          <a:solidFill>
            <a:srgbClr val="64B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1662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5157788"/>
            <a:ext cx="4570412" cy="914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latin typeface="Arial" charset="0"/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316621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41325" y="1063625"/>
            <a:ext cx="5283200" cy="30591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66213" name="Text Box 5"/>
          <p:cNvSpPr txBox="1">
            <a:spLocks noChangeArrowheads="1"/>
          </p:cNvSpPr>
          <p:nvPr/>
        </p:nvSpPr>
        <p:spPr bwMode="auto">
          <a:xfrm>
            <a:off x="446088" y="6354763"/>
            <a:ext cx="6019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latinLnBrk="0">
              <a:spcBef>
                <a:spcPct val="50000"/>
              </a:spcBef>
            </a:pPr>
            <a:r>
              <a:rPr kumimoji="0" lang="en-US" altLang="ko-KR" sz="900" i="1">
                <a:solidFill>
                  <a:srgbClr val="000000"/>
                </a:solidFill>
                <a:latin typeface="Verdana" pitchFamily="34" charset="0"/>
                <a:ea typeface="굴림" charset="-127"/>
              </a:rPr>
              <a:t>School of Information and Communication Engineering, Inha University</a:t>
            </a:r>
          </a:p>
        </p:txBody>
      </p:sp>
      <p:pic>
        <p:nvPicPr>
          <p:cNvPr id="3166214" name="Picture 6" descr="104097743_23dc9425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5" y="0"/>
            <a:ext cx="3171825" cy="481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66215" name="Rectangle 7"/>
          <p:cNvSpPr>
            <a:spLocks noChangeArrowheads="1"/>
          </p:cNvSpPr>
          <p:nvPr/>
        </p:nvSpPr>
        <p:spPr bwMode="ltGray">
          <a:xfrm>
            <a:off x="5959475" y="4902200"/>
            <a:ext cx="3184525" cy="19558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446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8463" y="115888"/>
            <a:ext cx="2116137" cy="642778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200775" cy="642778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925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489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76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09575" y="798513"/>
            <a:ext cx="4151313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13288" y="798513"/>
            <a:ext cx="4151312" cy="5745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762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4712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1140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30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679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686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186" name="Rectangle 2" descr="80%"/>
          <p:cNvSpPr>
            <a:spLocks noChangeArrowheads="1"/>
          </p:cNvSpPr>
          <p:nvPr/>
        </p:nvSpPr>
        <p:spPr bwMode="ltGray">
          <a:xfrm>
            <a:off x="285750" y="0"/>
            <a:ext cx="8858250" cy="698500"/>
          </a:xfrm>
          <a:prstGeom prst="rect">
            <a:avLst/>
          </a:prstGeom>
          <a:pattFill prst="pct80">
            <a:fgClr>
              <a:srgbClr val="0033CC"/>
            </a:fgClr>
            <a:bgClr>
              <a:srgbClr val="3399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 sz="320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51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9575" y="798513"/>
            <a:ext cx="8455025" cy="57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651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900" b="0">
                <a:solidFill>
                  <a:srgbClr val="8485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31651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5190" name="Rectangle 6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651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15888"/>
            <a:ext cx="7629525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65192" name="Rectangle 8"/>
          <p:cNvSpPr>
            <a:spLocks noChangeArrowheads="1"/>
          </p:cNvSpPr>
          <p:nvPr/>
        </p:nvSpPr>
        <p:spPr bwMode="auto">
          <a:xfrm>
            <a:off x="0" y="6591300"/>
            <a:ext cx="56769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lang="en-US" altLang="ko-KR" sz="900" i="1">
                <a:solidFill>
                  <a:srgbClr val="8485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School of Information and Communication Engineering, Inha University</a:t>
            </a:r>
          </a:p>
        </p:txBody>
      </p:sp>
      <p:sp>
        <p:nvSpPr>
          <p:cNvPr id="3165193" name="Rectangle 9"/>
          <p:cNvSpPr>
            <a:spLocks noChangeArrowheads="1"/>
          </p:cNvSpPr>
          <p:nvPr/>
        </p:nvSpPr>
        <p:spPr bwMode="auto">
          <a:xfrm>
            <a:off x="67310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r"/>
            <a:fld id="{C9B58734-5A1E-4500-9DD5-1002ACE1843D}" type="slidenum">
              <a:rPr kumimoji="0"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</a:rPr>
              <a:pPr algn="r"/>
              <a:t>‹#›</a:t>
            </a:fld>
            <a:endParaRPr kumimoji="0" lang="en-US" altLang="ko-KR" sz="1200" i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fontAlgn="base" latinLnBrk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bg1"/>
          </a:solidFill>
          <a:latin typeface="HY헤드라인M" pitchFamily="18" charset="-127"/>
          <a:ea typeface="HY헤드라인M" pitchFamily="18" charset="-127"/>
          <a:cs typeface="Arial" charset="0"/>
        </a:defRPr>
      </a:lvl9pPr>
    </p:titleStyle>
    <p:bodyStyle>
      <a:lvl1pPr marL="342900" indent="-3429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n"/>
        <a:defRPr kumimoji="1" sz="2500">
          <a:solidFill>
            <a:srgbClr val="CC0000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kumimoji="1" sz="23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6pPr>
      <a:lvl7pPr marL="29718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7pPr>
      <a:lvl8pPr marL="34290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8pPr>
      <a:lvl9pPr marL="3886200" indent="-228600" algn="l" rtl="0" fontAlgn="t" latinLnBrk="1">
        <a:lnSpc>
          <a:spcPct val="90000"/>
        </a:lnSpc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kumimoji="1" sz="1900">
          <a:solidFill>
            <a:schemeClr val="tx1"/>
          </a:solidFill>
          <a:latin typeface="굴림" charset="-127"/>
          <a:ea typeface="굴림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12775"/>
            <a:ext cx="5680075" cy="3059113"/>
          </a:xfrm>
        </p:spPr>
        <p:txBody>
          <a:bodyPr/>
          <a:lstStyle/>
          <a:p>
            <a:pPr algn="r"/>
            <a:r>
              <a:rPr lang="ko-KR" altLang="en-US" sz="4400" dirty="0"/>
              <a:t>인터넷 프로그래밍</a:t>
            </a:r>
            <a:br>
              <a:rPr lang="ko-KR" altLang="en-US" sz="4400" dirty="0"/>
            </a:br>
            <a:r>
              <a:rPr lang="en-US" altLang="ko-KR" sz="4400" dirty="0"/>
              <a:t>(</a:t>
            </a:r>
            <a:r>
              <a:rPr lang="en-US" altLang="ko-KR" sz="4400" dirty="0" smtClean="0"/>
              <a:t>IO211)</a:t>
            </a:r>
            <a:r>
              <a:rPr lang="ko-KR" altLang="en-US" sz="4400" dirty="0"/>
              <a:t/>
            </a:r>
            <a:br>
              <a:rPr lang="ko-KR" altLang="en-US" sz="4400" dirty="0"/>
            </a:br>
            <a:endParaRPr lang="en-US" altLang="ko-KR" sz="4400" dirty="0"/>
          </a:p>
        </p:txBody>
      </p:sp>
      <p:sp>
        <p:nvSpPr>
          <p:cNvPr id="11141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7193" y="5245100"/>
            <a:ext cx="4570412" cy="9144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Prof. </a:t>
            </a:r>
            <a:r>
              <a:rPr lang="en-US" altLang="ko-KR" dirty="0" err="1" smtClean="0">
                <a:solidFill>
                  <a:srgbClr val="0070C0"/>
                </a:solidFill>
                <a:ea typeface="굴림" charset="-127"/>
              </a:rPr>
              <a:t>Wonik</a:t>
            </a:r>
            <a:r>
              <a:rPr lang="en-US" altLang="ko-KR" dirty="0" smtClean="0">
                <a:solidFill>
                  <a:srgbClr val="0070C0"/>
                </a:solidFill>
                <a:ea typeface="굴림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ea typeface="굴림" charset="-127"/>
              </a:rPr>
              <a:t>Choi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지역 클래스</a:t>
            </a:r>
            <a:r>
              <a:rPr lang="en-US" altLang="ko-KR" sz="2400"/>
              <a:t>( local class )</a:t>
            </a:r>
          </a:p>
        </p:txBody>
      </p:sp>
      <p:pic>
        <p:nvPicPr>
          <p:cNvPr id="4261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777875"/>
            <a:ext cx="6081712" cy="526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61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6015038"/>
            <a:ext cx="7634287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61893" name="Rectangle 5"/>
          <p:cNvSpPr>
            <a:spLocks noChangeArrowheads="1"/>
          </p:cNvSpPr>
          <p:nvPr/>
        </p:nvSpPr>
        <p:spPr bwMode="auto">
          <a:xfrm>
            <a:off x="3062288" y="2454275"/>
            <a:ext cx="2065337" cy="2476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61894" name="AutoShape 6"/>
          <p:cNvSpPr>
            <a:spLocks noChangeArrowheads="1"/>
          </p:cNvSpPr>
          <p:nvPr/>
        </p:nvSpPr>
        <p:spPr bwMode="auto">
          <a:xfrm>
            <a:off x="6618288" y="2822575"/>
            <a:ext cx="2395537" cy="893763"/>
          </a:xfrm>
          <a:prstGeom prst="wedgeRoundRectCallout">
            <a:avLst>
              <a:gd name="adj1" fmla="val -108185"/>
              <a:gd name="adj2" fmla="val -64565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ko-KR" altLang="en-US" sz="1600" b="0"/>
              <a:t>인터페이스를 구현해서 그 인터페이스 타입으로 주고 받는다</a:t>
            </a:r>
            <a:r>
              <a:rPr lang="en-US" altLang="ko-KR" sz="1600" b="0"/>
              <a:t>.</a:t>
            </a:r>
          </a:p>
        </p:txBody>
      </p:sp>
      <p:sp>
        <p:nvSpPr>
          <p:cNvPr id="4261895" name="Rectangle 7"/>
          <p:cNvSpPr>
            <a:spLocks noChangeArrowheads="1"/>
          </p:cNvSpPr>
          <p:nvPr/>
        </p:nvSpPr>
        <p:spPr bwMode="auto">
          <a:xfrm>
            <a:off x="1190625" y="2203450"/>
            <a:ext cx="990600" cy="2873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61896" name="Rectangle 8"/>
          <p:cNvSpPr>
            <a:spLocks noChangeArrowheads="1"/>
          </p:cNvSpPr>
          <p:nvPr/>
        </p:nvSpPr>
        <p:spPr bwMode="auto">
          <a:xfrm>
            <a:off x="2133600" y="3662363"/>
            <a:ext cx="1676400" cy="3460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61897" name="AutoShape 9"/>
          <p:cNvSpPr>
            <a:spLocks noChangeArrowheads="1"/>
          </p:cNvSpPr>
          <p:nvPr/>
        </p:nvSpPr>
        <p:spPr bwMode="auto">
          <a:xfrm>
            <a:off x="5849938" y="622300"/>
            <a:ext cx="2693987" cy="1341438"/>
          </a:xfrm>
          <a:prstGeom prst="wedgeRoundRectCallout">
            <a:avLst>
              <a:gd name="adj1" fmla="val -109519"/>
              <a:gd name="adj2" fmla="val 70944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ko-KR" sz="1600" b="0"/>
              <a:t>final</a:t>
            </a:r>
            <a:r>
              <a:rPr lang="ko-KR" altLang="en-US" sz="1600" b="0"/>
              <a:t>이어야 함</a:t>
            </a:r>
            <a:r>
              <a:rPr lang="en-US" altLang="ko-KR" sz="1600" b="0"/>
              <a:t>.</a:t>
            </a:r>
          </a:p>
          <a:p>
            <a:r>
              <a:rPr lang="ko-KR" altLang="en-US" sz="1600" b="0"/>
              <a:t>변수 </a:t>
            </a:r>
            <a:r>
              <a:rPr lang="en-US" altLang="ko-KR" sz="1600" b="0"/>
              <a:t>i</a:t>
            </a:r>
            <a:r>
              <a:rPr lang="ko-KR" altLang="en-US" sz="1600" b="0"/>
              <a:t>와 지역클래스의 생명주기 달라서 상수화 시켜주어야 그 변수를 이용가능</a:t>
            </a:r>
          </a:p>
        </p:txBody>
      </p:sp>
      <p:cxnSp>
        <p:nvCxnSpPr>
          <p:cNvPr id="3" name="구부러진 연결선 2"/>
          <p:cNvCxnSpPr/>
          <p:nvPr/>
        </p:nvCxnSpPr>
        <p:spPr bwMode="auto">
          <a:xfrm rot="16200000" flipH="1">
            <a:off x="1068705" y="2651442"/>
            <a:ext cx="1225553" cy="904241"/>
          </a:xfrm>
          <a:prstGeom prst="curvedConnector3">
            <a:avLst>
              <a:gd name="adj1" fmla="val 68238"/>
            </a:avLst>
          </a:prstGeom>
          <a:solidFill>
            <a:srgbClr val="FF99CC"/>
          </a:solidFill>
          <a:ln w="2540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15332" y="3393917"/>
            <a:ext cx="1099661" cy="779144"/>
          </a:xfrm>
          <a:prstGeom prst="wedgeRoundRectCallout">
            <a:avLst>
              <a:gd name="adj1" fmla="val 62698"/>
              <a:gd name="adj2" fmla="val -73422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ko-KR" sz="1600" b="0" dirty="0" smtClean="0"/>
              <a:t>Type</a:t>
            </a:r>
            <a:r>
              <a:rPr lang="ko-KR" altLang="en-US" sz="1600" b="0" dirty="0" smtClean="0"/>
              <a:t>이 일치해야 함</a:t>
            </a:r>
            <a:r>
              <a:rPr lang="en-US" altLang="ko-KR" sz="1600" b="0" dirty="0" smtClean="0"/>
              <a:t>.</a:t>
            </a:r>
            <a:endParaRPr lang="en-US" altLang="ko-KR" sz="1600" b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익명 클래스</a:t>
            </a:r>
            <a:r>
              <a:rPr lang="en-US" altLang="ko-KR" sz="2400"/>
              <a:t>( anonymous class )</a:t>
            </a:r>
            <a:endParaRPr lang="ko-KR" altLang="en-US" sz="2400"/>
          </a:p>
        </p:txBody>
      </p:sp>
      <p:pic>
        <p:nvPicPr>
          <p:cNvPr id="4262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1216025"/>
            <a:ext cx="6442075" cy="514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629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75" y="6051550"/>
            <a:ext cx="75819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62917" name="Rectangle 5"/>
          <p:cNvSpPr>
            <a:spLocks noChangeArrowheads="1"/>
          </p:cNvSpPr>
          <p:nvPr/>
        </p:nvSpPr>
        <p:spPr bwMode="auto">
          <a:xfrm>
            <a:off x="379413" y="728663"/>
            <a:ext cx="84550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50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1pPr>
            <a:lvl2pPr marL="742950" indent="-28575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2pPr>
            <a:lvl3pPr marL="11430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3pPr>
            <a:lvl4pPr marL="16002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4pPr>
            <a:lvl5pPr marL="20574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5pPr>
            <a:lvl6pPr marL="25146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6pPr>
            <a:lvl7pPr marL="29718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7pPr>
            <a:lvl8pPr marL="34290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8pPr>
            <a:lvl9pPr marL="38862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9pPr>
          </a:lstStyle>
          <a:p>
            <a:pPr>
              <a:lnSpc>
                <a:spcPct val="70000"/>
              </a:lnSpc>
            </a:pPr>
            <a:r>
              <a:rPr lang="ko-KR" altLang="en-US" sz="1800" b="0"/>
              <a:t>이름이 없는 지역클래스</a:t>
            </a:r>
          </a:p>
          <a:p>
            <a:pPr>
              <a:lnSpc>
                <a:spcPct val="70000"/>
              </a:lnSpc>
            </a:pPr>
            <a:r>
              <a:rPr lang="ko-KR" altLang="en-US" sz="1800" b="0"/>
              <a:t>클래스에 이름을 부여할 필요가 없는 경우 적당</a:t>
            </a:r>
          </a:p>
        </p:txBody>
      </p:sp>
      <p:sp>
        <p:nvSpPr>
          <p:cNvPr id="4262918" name="AutoShape 6"/>
          <p:cNvSpPr>
            <a:spLocks noChangeArrowheads="1"/>
          </p:cNvSpPr>
          <p:nvPr/>
        </p:nvSpPr>
        <p:spPr bwMode="auto">
          <a:xfrm>
            <a:off x="5691188" y="2292350"/>
            <a:ext cx="2693987" cy="974725"/>
          </a:xfrm>
          <a:prstGeom prst="wedgeRoundRectCallout">
            <a:avLst>
              <a:gd name="adj1" fmla="val -150824"/>
              <a:gd name="adj2" fmla="val 48208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en-US" altLang="ko-KR" sz="1600" b="0"/>
              <a:t>Runnable</a:t>
            </a:r>
            <a:r>
              <a:rPr lang="ko-KR" altLang="en-US" sz="1600" b="0"/>
              <a:t>객체를 생성해서 넘겨준다는 의미</a:t>
            </a:r>
          </a:p>
        </p:txBody>
      </p:sp>
      <p:sp>
        <p:nvSpPr>
          <p:cNvPr id="4262919" name="Rectangle 7"/>
          <p:cNvSpPr>
            <a:spLocks noChangeArrowheads="1"/>
          </p:cNvSpPr>
          <p:nvPr/>
        </p:nvSpPr>
        <p:spPr bwMode="auto">
          <a:xfrm>
            <a:off x="1905000" y="3195638"/>
            <a:ext cx="1417638" cy="24606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898" name="Picture 2" descr="1063801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217025" cy="693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80899" name="Rectangle 3"/>
          <p:cNvSpPr>
            <a:spLocks noChangeArrowheads="1"/>
          </p:cNvSpPr>
          <p:nvPr/>
        </p:nvSpPr>
        <p:spPr bwMode="auto">
          <a:xfrm>
            <a:off x="554038" y="360363"/>
            <a:ext cx="7629525" cy="68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l"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1pPr>
            <a:lvl2pPr algn="l"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2pPr>
            <a:lvl3pPr algn="l"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3pPr>
            <a:lvl4pPr algn="l"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4pPr>
            <a:lvl5pPr algn="l"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9pPr>
          </a:lstStyle>
          <a:p>
            <a:r>
              <a:rPr lang="en-US" altLang="ko-KR" sz="4800" b="0">
                <a:ea typeface="굴림" charset="-127"/>
              </a:rPr>
              <a:t>Agenda</a:t>
            </a:r>
          </a:p>
        </p:txBody>
      </p:sp>
      <p:sp>
        <p:nvSpPr>
          <p:cNvPr id="3280903" name="Freeform 7"/>
          <p:cNvSpPr>
            <a:spLocks/>
          </p:cNvSpPr>
          <p:nvPr/>
        </p:nvSpPr>
        <p:spPr bwMode="auto">
          <a:xfrm>
            <a:off x="1143000" y="1303338"/>
            <a:ext cx="6962775" cy="5133975"/>
          </a:xfrm>
          <a:custGeom>
            <a:avLst/>
            <a:gdLst>
              <a:gd name="T0" fmla="*/ 0 w 3648"/>
              <a:gd name="T1" fmla="*/ 0 h 384"/>
              <a:gd name="T2" fmla="*/ 0 w 3648"/>
              <a:gd name="T3" fmla="*/ 144 h 384"/>
              <a:gd name="T4" fmla="*/ 5 w 3648"/>
              <a:gd name="T5" fmla="*/ 188 h 384"/>
              <a:gd name="T6" fmla="*/ 14 w 3648"/>
              <a:gd name="T7" fmla="*/ 222 h 384"/>
              <a:gd name="T8" fmla="*/ 32 w 3648"/>
              <a:gd name="T9" fmla="*/ 258 h 384"/>
              <a:gd name="T10" fmla="*/ 59 w 3648"/>
              <a:gd name="T11" fmla="*/ 293 h 384"/>
              <a:gd name="T12" fmla="*/ 84 w 3648"/>
              <a:gd name="T13" fmla="*/ 317 h 384"/>
              <a:gd name="T14" fmla="*/ 119 w 3648"/>
              <a:gd name="T15" fmla="*/ 341 h 384"/>
              <a:gd name="T16" fmla="*/ 146 w 3648"/>
              <a:gd name="T17" fmla="*/ 356 h 384"/>
              <a:gd name="T18" fmla="*/ 177 w 3648"/>
              <a:gd name="T19" fmla="*/ 368 h 384"/>
              <a:gd name="T20" fmla="*/ 206 w 3648"/>
              <a:gd name="T21" fmla="*/ 377 h 384"/>
              <a:gd name="T22" fmla="*/ 228 w 3648"/>
              <a:gd name="T23" fmla="*/ 381 h 384"/>
              <a:gd name="T24" fmla="*/ 260 w 3648"/>
              <a:gd name="T25" fmla="*/ 384 h 384"/>
              <a:gd name="T26" fmla="*/ 3648 w 3648"/>
              <a:gd name="T27" fmla="*/ 384 h 384"/>
              <a:gd name="T28" fmla="*/ 3648 w 3648"/>
              <a:gd name="T29" fmla="*/ 213 h 384"/>
              <a:gd name="T30" fmla="*/ 3647 w 3648"/>
              <a:gd name="T31" fmla="*/ 182 h 384"/>
              <a:gd name="T32" fmla="*/ 3641 w 3648"/>
              <a:gd name="T33" fmla="*/ 155 h 384"/>
              <a:gd name="T34" fmla="*/ 3629 w 3648"/>
              <a:gd name="T35" fmla="*/ 123 h 384"/>
              <a:gd name="T36" fmla="*/ 3617 w 3648"/>
              <a:gd name="T37" fmla="*/ 102 h 384"/>
              <a:gd name="T38" fmla="*/ 3599 w 3648"/>
              <a:gd name="T39" fmla="*/ 77 h 384"/>
              <a:gd name="T40" fmla="*/ 3578 w 3648"/>
              <a:gd name="T41" fmla="*/ 56 h 384"/>
              <a:gd name="T42" fmla="*/ 3558 w 3648"/>
              <a:gd name="T43" fmla="*/ 39 h 384"/>
              <a:gd name="T44" fmla="*/ 3542 w 3648"/>
              <a:gd name="T45" fmla="*/ 29 h 384"/>
              <a:gd name="T46" fmla="*/ 3519 w 3648"/>
              <a:gd name="T47" fmla="*/ 17 h 384"/>
              <a:gd name="T48" fmla="*/ 3495 w 3648"/>
              <a:gd name="T49" fmla="*/ 9 h 384"/>
              <a:gd name="T50" fmla="*/ 3464 w 3648"/>
              <a:gd name="T51" fmla="*/ 3 h 384"/>
              <a:gd name="T52" fmla="*/ 3440 w 3648"/>
              <a:gd name="T53" fmla="*/ 0 h 384"/>
              <a:gd name="T54" fmla="*/ 3408 w 3648"/>
              <a:gd name="T55" fmla="*/ 0 h 384"/>
              <a:gd name="T56" fmla="*/ 0 w 3648"/>
              <a:gd name="T57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648" h="384">
                <a:moveTo>
                  <a:pt x="0" y="0"/>
                </a:moveTo>
                <a:lnTo>
                  <a:pt x="0" y="144"/>
                </a:lnTo>
                <a:lnTo>
                  <a:pt x="5" y="188"/>
                </a:lnTo>
                <a:lnTo>
                  <a:pt x="14" y="222"/>
                </a:lnTo>
                <a:lnTo>
                  <a:pt x="32" y="258"/>
                </a:lnTo>
                <a:lnTo>
                  <a:pt x="59" y="293"/>
                </a:lnTo>
                <a:lnTo>
                  <a:pt x="84" y="317"/>
                </a:lnTo>
                <a:lnTo>
                  <a:pt x="119" y="341"/>
                </a:lnTo>
                <a:lnTo>
                  <a:pt x="146" y="356"/>
                </a:lnTo>
                <a:lnTo>
                  <a:pt x="177" y="368"/>
                </a:lnTo>
                <a:lnTo>
                  <a:pt x="206" y="377"/>
                </a:lnTo>
                <a:lnTo>
                  <a:pt x="228" y="381"/>
                </a:lnTo>
                <a:lnTo>
                  <a:pt x="260" y="384"/>
                </a:lnTo>
                <a:lnTo>
                  <a:pt x="3648" y="384"/>
                </a:lnTo>
                <a:lnTo>
                  <a:pt x="3648" y="213"/>
                </a:lnTo>
                <a:lnTo>
                  <a:pt x="3647" y="182"/>
                </a:lnTo>
                <a:lnTo>
                  <a:pt x="3641" y="155"/>
                </a:lnTo>
                <a:lnTo>
                  <a:pt x="3629" y="123"/>
                </a:lnTo>
                <a:lnTo>
                  <a:pt x="3617" y="102"/>
                </a:lnTo>
                <a:lnTo>
                  <a:pt x="3599" y="77"/>
                </a:lnTo>
                <a:lnTo>
                  <a:pt x="3578" y="56"/>
                </a:lnTo>
                <a:lnTo>
                  <a:pt x="3558" y="39"/>
                </a:lnTo>
                <a:lnTo>
                  <a:pt x="3542" y="29"/>
                </a:lnTo>
                <a:lnTo>
                  <a:pt x="3519" y="17"/>
                </a:lnTo>
                <a:lnTo>
                  <a:pt x="3495" y="9"/>
                </a:lnTo>
                <a:lnTo>
                  <a:pt x="3464" y="3"/>
                </a:lnTo>
                <a:lnTo>
                  <a:pt x="3440" y="0"/>
                </a:lnTo>
                <a:lnTo>
                  <a:pt x="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>
              <a:alpha val="57001"/>
            </a:srgbClr>
          </a:solidFill>
          <a:ln w="9525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280901" name="Rectangle 5"/>
          <p:cNvSpPr>
            <a:spLocks noChangeArrowheads="1"/>
          </p:cNvSpPr>
          <p:nvPr/>
        </p:nvSpPr>
        <p:spPr bwMode="auto">
          <a:xfrm>
            <a:off x="1670050" y="1646238"/>
            <a:ext cx="6086475" cy="442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476250" algn="l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50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1pPr>
            <a:lvl2pPr marL="895350" indent="-43815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2pPr>
            <a:lvl3pPr marL="1295400" indent="-381000" algn="l" fontAlgn="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3pPr>
            <a:lvl4pPr marL="1752600" indent="-3810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4pPr>
            <a:lvl5pPr marL="2209800" indent="-3810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5pPr>
            <a:lvl6pPr marL="2667000" indent="-3810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6pPr>
            <a:lvl7pPr marL="3124200" indent="-3810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7pPr>
            <a:lvl8pPr marL="3581400" indent="-3810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8pPr>
            <a:lvl9pPr marL="4038600" indent="-3810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9pPr>
          </a:lstStyle>
          <a:p>
            <a:pPr>
              <a:lnSpc>
                <a:spcPct val="120000"/>
              </a:lnSpc>
              <a:buClr>
                <a:srgbClr val="CC0000"/>
              </a:buClr>
              <a:buFont typeface="Wingdings" pitchFamily="2" charset="2"/>
              <a:buAutoNum type="arabicPeriod"/>
            </a:pPr>
            <a:r>
              <a:rPr lang="en-US" altLang="ko-KR" sz="4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 </a:t>
            </a:r>
            <a:r>
              <a:rPr lang="en-US" altLang="ko-KR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nested class</a:t>
            </a:r>
            <a:r>
              <a:rPr lang="ko-KR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와</a:t>
            </a:r>
          </a:p>
          <a:p>
            <a:pPr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</a:pPr>
            <a:r>
              <a:rPr lang="en-US" altLang="ko-KR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    inner class</a:t>
            </a:r>
          </a:p>
          <a:p>
            <a:pPr>
              <a:lnSpc>
                <a:spcPct val="120000"/>
              </a:lnSpc>
              <a:buClr>
                <a:srgbClr val="CC0000"/>
              </a:buClr>
              <a:buFont typeface="Wingdings" pitchFamily="2" charset="2"/>
              <a:buNone/>
            </a:pPr>
            <a:endParaRPr lang="ko-KR" altLang="en-US" sz="440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바탕" pitchFamily="18" charset="-127"/>
              <a:ea typeface="바탕" pitchFamily="18" charset="-127"/>
            </a:endParaRPr>
          </a:p>
          <a:p>
            <a:pPr>
              <a:lnSpc>
                <a:spcPct val="80000"/>
              </a:lnSpc>
              <a:buClr>
                <a:srgbClr val="CC0000"/>
              </a:buClr>
              <a:buFont typeface="Wingdings" pitchFamily="2" charset="2"/>
              <a:buAutoNum type="arabicPeriod" startAt="2"/>
            </a:pPr>
            <a:r>
              <a:rPr lang="en-US" altLang="ko-KR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 local class</a:t>
            </a:r>
            <a:r>
              <a:rPr lang="ko-KR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와</a:t>
            </a:r>
          </a:p>
          <a:p>
            <a:pPr>
              <a:lnSpc>
                <a:spcPct val="80000"/>
              </a:lnSpc>
              <a:buClr>
                <a:srgbClr val="CC0000"/>
              </a:buClr>
              <a:buFont typeface="Wingdings" pitchFamily="2" charset="2"/>
              <a:buNone/>
            </a:pPr>
            <a:r>
              <a:rPr lang="ko-KR" altLang="en-US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	 </a:t>
            </a:r>
            <a:r>
              <a:rPr lang="en-US" altLang="ko-KR" sz="44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바탕" pitchFamily="18" charset="-127"/>
                <a:ea typeface="바탕" pitchFamily="18" charset="-127"/>
              </a:rPr>
              <a:t>anonymous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중첩 클래스</a:t>
            </a:r>
            <a:r>
              <a:rPr lang="en-US" altLang="ko-KR" sz="2400"/>
              <a:t>( nested  class )</a:t>
            </a:r>
          </a:p>
        </p:txBody>
      </p:sp>
      <p:sp>
        <p:nvSpPr>
          <p:cNvPr id="42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/>
              <a:t>다른 클래스내에 정의된 클래스</a:t>
            </a:r>
            <a:r>
              <a:rPr lang="en-US" altLang="ko-KR"/>
              <a:t>, </a:t>
            </a:r>
            <a:r>
              <a:rPr lang="ko-KR" altLang="en-US"/>
              <a:t>인터페이스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블록 구조로 클래스들을 작성할 수 있다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클래스 내부에서만 의미있는 클래스를 작성할 때 이용</a:t>
            </a:r>
          </a:p>
          <a:p>
            <a:pPr lvl="2">
              <a:lnSpc>
                <a:spcPct val="120000"/>
              </a:lnSpc>
            </a:pPr>
            <a:r>
              <a:rPr lang="ko-KR" altLang="en-US"/>
              <a:t>클래스 내부에서 이 클래스에 논리적으로 종속적인 클래스를 정의할 수 있다</a:t>
            </a:r>
            <a:r>
              <a:rPr lang="en-US" altLang="ko-KR"/>
              <a:t>.</a:t>
            </a:r>
          </a:p>
          <a:p>
            <a:pPr lvl="1">
              <a:lnSpc>
                <a:spcPct val="120000"/>
              </a:lnSpc>
            </a:pPr>
            <a:r>
              <a:rPr lang="ko-KR" altLang="en-US"/>
              <a:t>이해하기 쉽고 가독성을 높임</a:t>
            </a:r>
          </a:p>
          <a:p>
            <a:pPr lvl="1">
              <a:lnSpc>
                <a:spcPct val="120000"/>
              </a:lnSpc>
            </a:pPr>
            <a:endParaRPr lang="ko-KR" altLang="en-US"/>
          </a:p>
          <a:p>
            <a:pPr>
              <a:lnSpc>
                <a:spcPct val="120000"/>
              </a:lnSpc>
            </a:pPr>
            <a:r>
              <a:rPr lang="ko-KR" altLang="en-US"/>
              <a:t>중첩 클래스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static</a:t>
            </a:r>
            <a:r>
              <a:rPr lang="ko-KR" altLang="en-US"/>
              <a:t>인 경우 </a:t>
            </a:r>
            <a:r>
              <a:rPr lang="en-US" altLang="ko-KR">
                <a:sym typeface="Wingdings" pitchFamily="2" charset="2"/>
              </a:rPr>
              <a:t> </a:t>
            </a:r>
            <a:r>
              <a:rPr lang="ko-KR" altLang="en-US">
                <a:sym typeface="Wingdings" pitchFamily="2" charset="2"/>
              </a:rPr>
              <a:t>정적 중첩 클래스</a:t>
            </a:r>
          </a:p>
          <a:p>
            <a:pPr lvl="1">
              <a:lnSpc>
                <a:spcPct val="120000"/>
              </a:lnSpc>
            </a:pPr>
            <a:r>
              <a:rPr lang="en-US" altLang="ko-KR">
                <a:sym typeface="Wingdings" pitchFamily="2" charset="2"/>
              </a:rPr>
              <a:t>static</a:t>
            </a:r>
            <a:r>
              <a:rPr lang="ko-KR" altLang="en-US">
                <a:sym typeface="Wingdings" pitchFamily="2" charset="2"/>
              </a:rPr>
              <a:t>이 아닌 경우 </a:t>
            </a:r>
            <a:r>
              <a:rPr lang="en-US" altLang="ko-KR">
                <a:sym typeface="Wingdings" pitchFamily="2" charset="2"/>
              </a:rPr>
              <a:t> inner </a:t>
            </a:r>
            <a:r>
              <a:rPr lang="ko-KR" altLang="en-US">
                <a:sym typeface="Wingdings" pitchFamily="2" charset="2"/>
              </a:rPr>
              <a:t>클래스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정적 중첩 클래스</a:t>
            </a:r>
          </a:p>
        </p:txBody>
      </p:sp>
      <p:pic>
        <p:nvPicPr>
          <p:cNvPr id="4257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723900"/>
            <a:ext cx="8339138" cy="586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7797" name="Rectangle 5"/>
          <p:cNvSpPr>
            <a:spLocks noChangeArrowheads="1"/>
          </p:cNvSpPr>
          <p:nvPr/>
        </p:nvSpPr>
        <p:spPr bwMode="auto">
          <a:xfrm>
            <a:off x="1371600" y="2276475"/>
            <a:ext cx="1042988" cy="3175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57798" name="AutoShape 6"/>
          <p:cNvSpPr>
            <a:spLocks noChangeArrowheads="1"/>
          </p:cNvSpPr>
          <p:nvPr/>
        </p:nvSpPr>
        <p:spPr bwMode="auto">
          <a:xfrm>
            <a:off x="6361113" y="2782888"/>
            <a:ext cx="1719262" cy="1014412"/>
          </a:xfrm>
          <a:prstGeom prst="wedgeRoundRectCallout">
            <a:avLst>
              <a:gd name="adj1" fmla="val -41042"/>
              <a:gd name="adj2" fmla="val 11213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/>
              <a:t>Nesting</a:t>
            </a:r>
            <a:r>
              <a:rPr lang="ko-KR" altLang="en-US"/>
              <a:t>과 </a:t>
            </a:r>
            <a:r>
              <a:rPr lang="en-US" altLang="ko-KR"/>
              <a:t>Nested</a:t>
            </a:r>
            <a:r>
              <a:rPr lang="ko-KR" altLang="en-US"/>
              <a:t>는 아무 관계가 없으므로 접근 불가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정적 중첩 클래스</a:t>
            </a:r>
          </a:p>
        </p:txBody>
      </p:sp>
      <p:pic>
        <p:nvPicPr>
          <p:cNvPr id="4255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4305300"/>
            <a:ext cx="8370887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5575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109663"/>
            <a:ext cx="8159750" cy="249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5751" name="Rectangle 7"/>
          <p:cNvSpPr>
            <a:spLocks noChangeArrowheads="1"/>
          </p:cNvSpPr>
          <p:nvPr/>
        </p:nvSpPr>
        <p:spPr bwMode="auto">
          <a:xfrm>
            <a:off x="6143625" y="4741863"/>
            <a:ext cx="2811463" cy="3175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55752" name="AutoShape 8"/>
          <p:cNvSpPr>
            <a:spLocks noChangeArrowheads="1"/>
          </p:cNvSpPr>
          <p:nvPr/>
        </p:nvSpPr>
        <p:spPr bwMode="auto">
          <a:xfrm>
            <a:off x="3776663" y="3787775"/>
            <a:ext cx="2395537" cy="457200"/>
          </a:xfrm>
          <a:prstGeom prst="wedgeRoundRectCallout">
            <a:avLst>
              <a:gd name="adj1" fmla="val 48542"/>
              <a:gd name="adj2" fmla="val 151042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ko-KR" altLang="en-US"/>
              <a:t>중첩클래스를 나타냄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내부 클래스</a:t>
            </a:r>
            <a:r>
              <a:rPr lang="en-US" altLang="ko-KR" sz="2400"/>
              <a:t>( inner class )</a:t>
            </a:r>
          </a:p>
        </p:txBody>
      </p:sp>
      <p:sp>
        <p:nvSpPr>
          <p:cNvPr id="4276228" name="Rectangle 4"/>
          <p:cNvSpPr>
            <a:spLocks noChangeArrowheads="1"/>
          </p:cNvSpPr>
          <p:nvPr/>
        </p:nvSpPr>
        <p:spPr bwMode="auto">
          <a:xfrm>
            <a:off x="409575" y="798513"/>
            <a:ext cx="8455025" cy="57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50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1pPr>
            <a:lvl2pPr marL="742950" indent="-28575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2pPr>
            <a:lvl3pPr marL="11430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3pPr>
            <a:lvl4pPr marL="16002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4pPr>
            <a:lvl5pPr marL="20574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5pPr>
            <a:lvl6pPr marL="25146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6pPr>
            <a:lvl7pPr marL="29718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7pPr>
            <a:lvl8pPr marL="34290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8pPr>
            <a:lvl9pPr marL="38862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non-static </a:t>
            </a: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중첩클래스</a:t>
            </a:r>
          </a:p>
          <a:p>
            <a:pPr>
              <a:lnSpc>
                <a:spcPct val="120000"/>
              </a:lnSpc>
            </a:pP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강력한 중첩 클래스</a:t>
            </a:r>
          </a:p>
          <a:p>
            <a:pPr>
              <a:lnSpc>
                <a:spcPct val="120000"/>
              </a:lnSpc>
            </a:pPr>
            <a:r>
              <a:rPr lang="en-US" altLang="ko-KR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handler </a:t>
            </a: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ko-KR" altLang="en-US" sz="2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자료구조관</a:t>
            </a: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련</a:t>
            </a:r>
            <a:r>
              <a:rPr lang="ko-KR" altLang="en-US" sz="23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 등에 </a:t>
            </a: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많이 이용됨</a:t>
            </a:r>
          </a:p>
          <a:p>
            <a:pPr>
              <a:lnSpc>
                <a:spcPct val="120000"/>
              </a:lnSpc>
            </a:pPr>
            <a:r>
              <a:rPr lang="ko-KR" altLang="en-US" sz="23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  <a:p>
            <a:pPr lvl="1">
              <a:lnSpc>
                <a:spcPct val="12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내부클래스 객체는 항상 외부클래스 객체에 대한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참조값을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갖도록 초기화되어야 함</a:t>
            </a:r>
          </a:p>
          <a:p>
            <a:pPr lvl="1">
              <a:lnSpc>
                <a:spcPct val="12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참조값을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통하여 내부클래스 내부에서 외부 클래스 객체의 멤버들을 접근할 수 있다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이때는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외부클래스이름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.this”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사용함</a:t>
            </a:r>
            <a:endParaRPr lang="en-US" altLang="ko-KR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내부클래스에서는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static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멤버를 정의할 수 없다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외부클래스 객체에 항상 종속적인 객체이므로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내부 클래스</a:t>
            </a:r>
            <a:r>
              <a:rPr lang="en-US" altLang="ko-KR" sz="2400"/>
              <a:t>( inner class )</a:t>
            </a:r>
          </a:p>
        </p:txBody>
      </p:sp>
      <p:pic>
        <p:nvPicPr>
          <p:cNvPr id="425882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688975"/>
            <a:ext cx="8093075" cy="59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58824" name="AutoShape 8"/>
          <p:cNvSpPr>
            <a:spLocks noChangeArrowheads="1"/>
          </p:cNvSpPr>
          <p:nvPr/>
        </p:nvSpPr>
        <p:spPr bwMode="auto">
          <a:xfrm>
            <a:off x="4741863" y="1373188"/>
            <a:ext cx="2733675" cy="863600"/>
          </a:xfrm>
          <a:prstGeom prst="wedgeRoundRectCallout">
            <a:avLst>
              <a:gd name="adj1" fmla="val -66204"/>
              <a:gd name="adj2" fmla="val 84190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ko-KR" altLang="en-US" sz="1600" b="0"/>
              <a:t>내부클래스에서는 </a:t>
            </a:r>
            <a:r>
              <a:rPr lang="en-US" altLang="ko-KR" sz="1600" b="0"/>
              <a:t>static</a:t>
            </a:r>
            <a:r>
              <a:rPr lang="ko-KR" altLang="en-US" sz="1600" b="0"/>
              <a:t>멤버 선언 불가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내부 클래스</a:t>
            </a:r>
            <a:r>
              <a:rPr lang="en-US" altLang="ko-KR" sz="2400"/>
              <a:t>( inner class )</a:t>
            </a:r>
            <a:endParaRPr lang="ko-KR" altLang="en-US" sz="2400"/>
          </a:p>
        </p:txBody>
      </p:sp>
      <p:pic>
        <p:nvPicPr>
          <p:cNvPr id="4260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88" y="962025"/>
            <a:ext cx="75850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60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075238"/>
            <a:ext cx="8172450" cy="747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60869" name="Rectangle 5"/>
          <p:cNvSpPr>
            <a:spLocks noChangeArrowheads="1"/>
          </p:cNvSpPr>
          <p:nvPr/>
        </p:nvSpPr>
        <p:spPr bwMode="auto">
          <a:xfrm>
            <a:off x="4125913" y="2465388"/>
            <a:ext cx="2811462" cy="3175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260870" name="AutoShape 6"/>
          <p:cNvSpPr>
            <a:spLocks noChangeArrowheads="1"/>
          </p:cNvSpPr>
          <p:nvPr/>
        </p:nvSpPr>
        <p:spPr bwMode="auto">
          <a:xfrm>
            <a:off x="6508750" y="1322388"/>
            <a:ext cx="2395538" cy="893762"/>
          </a:xfrm>
          <a:prstGeom prst="wedgeRoundRectCallout">
            <a:avLst>
              <a:gd name="adj1" fmla="val -121569"/>
              <a:gd name="adj2" fmla="val 78421"/>
              <a:gd name="adj3" fmla="val 16667"/>
            </a:avLst>
          </a:prstGeom>
          <a:solidFill>
            <a:srgbClr val="FF99CC"/>
          </a:solidFill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r>
              <a:rPr lang="ko-KR" altLang="en-US" sz="1600" b="0"/>
              <a:t>항상 외부 객체와 연관을 맺어줘야 함</a:t>
            </a:r>
            <a:r>
              <a:rPr lang="en-US" altLang="ko-KR" sz="1600" b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/>
              <a:t>지역 클래스</a:t>
            </a:r>
            <a:r>
              <a:rPr lang="en-US" altLang="ko-KR" sz="2400"/>
              <a:t>( local class )</a:t>
            </a:r>
          </a:p>
        </p:txBody>
      </p:sp>
      <p:sp>
        <p:nvSpPr>
          <p:cNvPr id="4278277" name="Rectangle 5"/>
          <p:cNvSpPr>
            <a:spLocks noChangeArrowheads="1"/>
          </p:cNvSpPr>
          <p:nvPr/>
        </p:nvSpPr>
        <p:spPr bwMode="auto">
          <a:xfrm>
            <a:off x="409575" y="798513"/>
            <a:ext cx="8576945" cy="5745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fontAlgn="t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n"/>
              <a:defRPr kumimoji="1" sz="2500">
                <a:solidFill>
                  <a:srgbClr val="CC0000"/>
                </a:solidFill>
                <a:latin typeface="HY헤드라인M" pitchFamily="18" charset="-127"/>
                <a:ea typeface="HY헤드라인M" pitchFamily="18" charset="-127"/>
                <a:cs typeface="Arial" charset="0"/>
              </a:defRPr>
            </a:lvl1pPr>
            <a:lvl2pPr marL="742950" indent="-285750" algn="l" fontAlgn="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n"/>
              <a:defRPr kumimoji="1" sz="23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2pPr>
            <a:lvl3pPr marL="11430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3pPr>
            <a:lvl4pPr marL="16002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4pPr>
            <a:lvl5pPr marL="2057400" indent="-228600" algn="l" fontAlgn="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5pPr>
            <a:lvl6pPr marL="25146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6pPr>
            <a:lvl7pPr marL="29718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7pPr>
            <a:lvl8pPr marL="34290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8pPr>
            <a:lvl9pPr marL="3886200" indent="-228600" fontAlgn="t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kumimoji="1" sz="1900">
                <a:solidFill>
                  <a:schemeClr val="tx1"/>
                </a:solidFill>
                <a:latin typeface="굴림" charset="-127"/>
                <a:ea typeface="굴림" charset="-127"/>
                <a:cs typeface="Arial" charset="0"/>
              </a:defRPr>
            </a:lvl9pPr>
          </a:lstStyle>
          <a:p>
            <a:pPr>
              <a:lnSpc>
                <a:spcPct val="14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몸체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블록 등등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내에 포함된 클래스</a:t>
            </a:r>
          </a:p>
          <a:p>
            <a:pPr lvl="1">
              <a:lnSpc>
                <a:spcPct val="140000"/>
              </a:lnSpc>
            </a:pP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event handler 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용도로 자주 이용됨</a:t>
            </a:r>
          </a:p>
          <a:p>
            <a:pPr lvl="1">
              <a:lnSpc>
                <a:spcPct val="140000"/>
              </a:lnSpc>
            </a:pPr>
            <a:r>
              <a:rPr lang="ko-KR" altLang="en-US" b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메소드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내부에 정의된 경우 인자들은 모두 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변수이어야 함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>
              <a:lnSpc>
                <a:spcPct val="14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반드시 특정 인터페이스를 구현해야 이용 가능</a:t>
            </a:r>
          </a:p>
          <a:p>
            <a:pPr lvl="1">
              <a:lnSpc>
                <a:spcPct val="140000"/>
              </a:lnSpc>
            </a:pPr>
            <a:r>
              <a:rPr lang="ko-KR" altLang="en-US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내부클래스와 마찬가지로 외부 클래스의 멤버를 접근할 수 있다</a:t>
            </a:r>
            <a:r>
              <a:rPr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테스트">
  <a:themeElements>
    <a:clrScheme name="테스트 1">
      <a:dk1>
        <a:srgbClr val="000000"/>
      </a:dk1>
      <a:lt1>
        <a:srgbClr val="FFFFBF"/>
      </a:lt1>
      <a:dk2>
        <a:srgbClr val="666633"/>
      </a:dk2>
      <a:lt2>
        <a:srgbClr val="969696"/>
      </a:lt2>
      <a:accent1>
        <a:srgbClr val="99CC00"/>
      </a:accent1>
      <a:accent2>
        <a:srgbClr val="247C41"/>
      </a:accent2>
      <a:accent3>
        <a:srgbClr val="FFFFDC"/>
      </a:accent3>
      <a:accent4>
        <a:srgbClr val="000000"/>
      </a:accent4>
      <a:accent5>
        <a:srgbClr val="CAE2AA"/>
      </a:accent5>
      <a:accent6>
        <a:srgbClr val="20703A"/>
      </a:accent6>
      <a:hlink>
        <a:srgbClr val="EBA9D0"/>
      </a:hlink>
      <a:folHlink>
        <a:srgbClr val="CFBA7D"/>
      </a:folHlink>
    </a:clrScheme>
    <a:fontScheme name="테스트">
      <a:majorFont>
        <a:latin typeface="HY헤드라인M"/>
        <a:ea typeface="HY헤드라인M"/>
        <a:cs typeface="Arial"/>
      </a:majorFont>
      <a:minorFont>
        <a:latin typeface="HY헤드라인M"/>
        <a:ea typeface="HY헤드라인M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CC"/>
        </a:solidFill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ko-KR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Console" pitchFamily="49" charset="0"/>
            <a:ea typeface="HY헤드라인M" pitchFamily="18" charset="-127"/>
          </a:defRPr>
        </a:defPPr>
      </a:lstStyle>
    </a:lnDef>
  </a:objectDefaults>
  <a:extraClrSchemeLst>
    <a:extraClrScheme>
      <a:clrScheme name="테스트 1">
        <a:dk1>
          <a:srgbClr val="000000"/>
        </a:dk1>
        <a:lt1>
          <a:srgbClr val="FFFFBF"/>
        </a:lt1>
        <a:dk2>
          <a:srgbClr val="666633"/>
        </a:dk2>
        <a:lt2>
          <a:srgbClr val="969696"/>
        </a:lt2>
        <a:accent1>
          <a:srgbClr val="99CC00"/>
        </a:accent1>
        <a:accent2>
          <a:srgbClr val="247C41"/>
        </a:accent2>
        <a:accent3>
          <a:srgbClr val="FFFFDC"/>
        </a:accent3>
        <a:accent4>
          <a:srgbClr val="000000"/>
        </a:accent4>
        <a:accent5>
          <a:srgbClr val="CAE2AA"/>
        </a:accent5>
        <a:accent6>
          <a:srgbClr val="20703A"/>
        </a:accent6>
        <a:hlink>
          <a:srgbClr val="EBA9D0"/>
        </a:hlink>
        <a:folHlink>
          <a:srgbClr val="CFBA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D26F5E"/>
        </a:accent1>
        <a:accent2>
          <a:srgbClr val="6164DF"/>
        </a:accent2>
        <a:accent3>
          <a:srgbClr val="FFFFFF"/>
        </a:accent3>
        <a:accent4>
          <a:srgbClr val="000000"/>
        </a:accent4>
        <a:accent5>
          <a:srgbClr val="E5BBB6"/>
        </a:accent5>
        <a:accent6>
          <a:srgbClr val="575ACA"/>
        </a:accent6>
        <a:hlink>
          <a:srgbClr val="FFCC66"/>
        </a:hlink>
        <a:folHlink>
          <a:srgbClr val="51AF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3">
        <a:dk1>
          <a:srgbClr val="000000"/>
        </a:dk1>
        <a:lt1>
          <a:srgbClr val="D8F1CD"/>
        </a:lt1>
        <a:dk2>
          <a:srgbClr val="003300"/>
        </a:dk2>
        <a:lt2>
          <a:srgbClr val="969696"/>
        </a:lt2>
        <a:accent1>
          <a:srgbClr val="FF9966"/>
        </a:accent1>
        <a:accent2>
          <a:srgbClr val="2F7171"/>
        </a:accent2>
        <a:accent3>
          <a:srgbClr val="E9F7E3"/>
        </a:accent3>
        <a:accent4>
          <a:srgbClr val="000000"/>
        </a:accent4>
        <a:accent5>
          <a:srgbClr val="FFCAB8"/>
        </a:accent5>
        <a:accent6>
          <a:srgbClr val="2A6666"/>
        </a:accent6>
        <a:hlink>
          <a:srgbClr val="32C69C"/>
        </a:hlink>
        <a:folHlink>
          <a:srgbClr val="B8AA9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4">
        <a:dk1>
          <a:srgbClr val="000000"/>
        </a:dk1>
        <a:lt1>
          <a:srgbClr val="CFE1F9"/>
        </a:lt1>
        <a:dk2>
          <a:srgbClr val="000066"/>
        </a:dk2>
        <a:lt2>
          <a:srgbClr val="969696"/>
        </a:lt2>
        <a:accent1>
          <a:srgbClr val="9966FF"/>
        </a:accent1>
        <a:accent2>
          <a:srgbClr val="6164DF"/>
        </a:accent2>
        <a:accent3>
          <a:srgbClr val="E4EEFB"/>
        </a:accent3>
        <a:accent4>
          <a:srgbClr val="000000"/>
        </a:accent4>
        <a:accent5>
          <a:srgbClr val="CAB8FF"/>
        </a:accent5>
        <a:accent6>
          <a:srgbClr val="575ACA"/>
        </a:accent6>
        <a:hlink>
          <a:srgbClr val="EBA9A9"/>
        </a:hlink>
        <a:folHlink>
          <a:srgbClr val="42A8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5">
        <a:dk1>
          <a:srgbClr val="000000"/>
        </a:dk1>
        <a:lt1>
          <a:srgbClr val="F6DB90"/>
        </a:lt1>
        <a:dk2>
          <a:srgbClr val="663300"/>
        </a:dk2>
        <a:lt2>
          <a:srgbClr val="969696"/>
        </a:lt2>
        <a:accent1>
          <a:srgbClr val="99CC00"/>
        </a:accent1>
        <a:accent2>
          <a:srgbClr val="5F50BA"/>
        </a:accent2>
        <a:accent3>
          <a:srgbClr val="FAEAC6"/>
        </a:accent3>
        <a:accent4>
          <a:srgbClr val="000000"/>
        </a:accent4>
        <a:accent5>
          <a:srgbClr val="CAE2AA"/>
        </a:accent5>
        <a:accent6>
          <a:srgbClr val="5548A8"/>
        </a:accent6>
        <a:hlink>
          <a:srgbClr val="C57233"/>
        </a:hlink>
        <a:folHlink>
          <a:srgbClr val="BAAD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테스트 6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777777"/>
        </a:accent2>
        <a:accent3>
          <a:srgbClr val="F3F3F3"/>
        </a:accent3>
        <a:accent4>
          <a:srgbClr val="000000"/>
        </a:accent4>
        <a:accent5>
          <a:srgbClr val="D5D5D5"/>
        </a:accent5>
        <a:accent6>
          <a:srgbClr val="6B6B6B"/>
        </a:accent6>
        <a:hlink>
          <a:srgbClr val="96969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wichoi3</Template>
  <TotalTime>13769</TotalTime>
  <Pages>22</Pages>
  <Words>295</Words>
  <Application>Microsoft Office PowerPoint</Application>
  <PresentationFormat>화면 슬라이드 쇼(4:3)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Arial</vt:lpstr>
      <vt:lpstr>HY헤드라인M</vt:lpstr>
      <vt:lpstr>Times New Roman</vt:lpstr>
      <vt:lpstr>Wingdings</vt:lpstr>
      <vt:lpstr>굴림</vt:lpstr>
      <vt:lpstr>Times</vt:lpstr>
      <vt:lpstr>Futura Bk</vt:lpstr>
      <vt:lpstr>Verdana</vt:lpstr>
      <vt:lpstr>바탕</vt:lpstr>
      <vt:lpstr>Lucida Console</vt:lpstr>
      <vt:lpstr>테스트</vt:lpstr>
      <vt:lpstr>인터넷 프로그래밍 (IO211) </vt:lpstr>
      <vt:lpstr>PowerPoint 프레젠테이션</vt:lpstr>
      <vt:lpstr>중첩 클래스( nested  class )</vt:lpstr>
      <vt:lpstr>정적 중첩 클래스</vt:lpstr>
      <vt:lpstr>정적 중첩 클래스</vt:lpstr>
      <vt:lpstr>내부 클래스( inner class )</vt:lpstr>
      <vt:lpstr>내부 클래스( inner class )</vt:lpstr>
      <vt:lpstr>내부 클래스( inner class )</vt:lpstr>
      <vt:lpstr>지역 클래스( local class )</vt:lpstr>
      <vt:lpstr>지역 클래스( local class )</vt:lpstr>
      <vt:lpstr>익명 클래스( anonymous class 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Presentation Title</dc:subject>
  <dc:creator>Gartner Group, Inc.</dc:creator>
  <dc:description>Day Month Year_Initials*comments</dc:description>
  <cp:lastModifiedBy>Wonik Choi</cp:lastModifiedBy>
  <cp:revision>475</cp:revision>
  <cp:lastPrinted>2004-02-20T13:57:56Z</cp:lastPrinted>
  <dcterms:created xsi:type="dcterms:W3CDTF">2004-01-27T21:15:11Z</dcterms:created>
  <dcterms:modified xsi:type="dcterms:W3CDTF">2013-09-25T01:51:06Z</dcterms:modified>
</cp:coreProperties>
</file>