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516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CC00"/>
    <a:srgbClr val="FF9900"/>
    <a:srgbClr val="006600"/>
    <a:srgbClr val="FF5050"/>
    <a:srgbClr val="FF6600"/>
    <a:srgbClr val="CCCCFF"/>
    <a:srgbClr val="FFC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8971" autoAdjust="0"/>
  </p:normalViewPr>
  <p:slideViewPr>
    <p:cSldViewPr snapToGrid="0">
      <p:cViewPr>
        <p:scale>
          <a:sx n="100" d="100"/>
          <a:sy n="100" d="100"/>
        </p:scale>
        <p:origin x="-3240" y="-1920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1920" y="-252"/>
      </p:cViewPr>
      <p:guideLst>
        <p:guide orient="horz" pos="3780"/>
        <p:guide pos="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t" anchorCtr="0" compatLnSpc="1">
            <a:prstTxWarp prst="textNoShape">
              <a:avLst/>
            </a:prstTxWarp>
          </a:bodyPr>
          <a:lstStyle>
            <a:lvl1pPr defTabSz="1009650" eaLnBrk="0" latinLnBrk="0" hangingPunct="0">
              <a:defRPr kumimoji="0" sz="1100" i="1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t" anchorCtr="0" compatLnSpc="1">
            <a:prstTxWarp prst="textNoShape">
              <a:avLst/>
            </a:prstTxWarp>
          </a:bodyPr>
          <a:lstStyle>
            <a:lvl1pPr algn="r" defTabSz="1009650" eaLnBrk="0" latinLnBrk="0" hangingPunct="0">
              <a:defRPr kumimoji="0" sz="1100" i="1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b" anchorCtr="0" compatLnSpc="1">
            <a:prstTxWarp prst="textNoShape">
              <a:avLst/>
            </a:prstTxWarp>
          </a:bodyPr>
          <a:lstStyle>
            <a:lvl1pPr defTabSz="1009650" eaLnBrk="0" latinLnBrk="0" hangingPunct="0">
              <a:defRPr kumimoji="0" sz="1100" i="1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5025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79" tIns="0" rIns="20279" bIns="0" numCol="1" anchor="b" anchorCtr="0" compatLnSpc="1">
            <a:prstTxWarp prst="textNoShape">
              <a:avLst/>
            </a:prstTxWarp>
          </a:bodyPr>
          <a:lstStyle>
            <a:lvl1pPr algn="r" defTabSz="1009650" eaLnBrk="0" latinLnBrk="0" hangingPunct="0">
              <a:defRPr kumimoji="0" sz="1100" i="1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CBEE815-9A5A-44FC-8979-2523533E89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88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00013" y="6319838"/>
            <a:ext cx="6897687" cy="333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05" tIns="50696" rIns="99705" bIns="50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</p:txBody>
      </p:sp>
      <p:sp>
        <p:nvSpPr>
          <p:cNvPr id="27651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7375" y="1546225"/>
            <a:ext cx="5918200" cy="443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95" name="Rectangle 4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algn="r" defTabSz="973138" eaLnBrk="0" latinLnBrk="0" hangingPunct="0">
              <a:defRPr kumimoji="0"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99B35EF1-060A-4F4D-80D1-B550CB87C3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476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61C3A-CB59-4D37-B31B-ABBC0C18B880}" type="slidenum">
              <a:rPr lang="ko-KR" altLang="en-US" smtClean="0"/>
              <a:pPr/>
              <a:t>0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279400"/>
            <a:ext cx="6461125" cy="48450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36FF2-88A0-4515-80E4-40EF3A8E56F6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같은 객체에 있는 여러 스레드가 동시에 실행되기 때문에 문제가 발생할 수 있다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r>
              <a:rPr lang="ko-KR" altLang="en-US" smtClean="0">
                <a:ea typeface="굴림" charset="-127"/>
              </a:rPr>
              <a:t>위의 예에서 왼쪽부분이 먼저 실행되고 오른쪽 부분이 실행 된다면 객체 </a:t>
            </a:r>
            <a:r>
              <a:rPr lang="en-US" altLang="ko-KR" smtClean="0">
                <a:ea typeface="굴림" charset="-127"/>
              </a:rPr>
              <a:t>A</a:t>
            </a:r>
            <a:r>
              <a:rPr lang="ko-KR" altLang="en-US" smtClean="0">
                <a:ea typeface="굴림" charset="-127"/>
              </a:rPr>
              <a:t>의 잔액은 “원 잔액 </a:t>
            </a:r>
            <a:r>
              <a:rPr lang="en-US" altLang="ko-KR" smtClean="0">
                <a:ea typeface="굴림" charset="-127"/>
              </a:rPr>
              <a:t>+ deposit + deposit” </a:t>
            </a:r>
            <a:r>
              <a:rPr lang="ko-KR" altLang="en-US" smtClean="0">
                <a:ea typeface="굴림" charset="-127"/>
              </a:rPr>
              <a:t>이 되지만  위와 같은 순서로 실행되면 잔액이 “원 잔액 </a:t>
            </a:r>
            <a:r>
              <a:rPr lang="en-US" altLang="ko-KR" smtClean="0">
                <a:ea typeface="굴림" charset="-127"/>
              </a:rPr>
              <a:t>+ deposit”</a:t>
            </a:r>
            <a:r>
              <a:rPr lang="ko-KR" altLang="en-US" smtClean="0">
                <a:ea typeface="굴림" charset="-127"/>
              </a:rPr>
              <a:t>밖에 안 된다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BDD2E-301E-4907-90B8-1093E6B0B13E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앞 슬라이드와 같은 이유로 한 객체에 스레드가 여러 개 생기면 동시화</a:t>
            </a:r>
            <a:r>
              <a:rPr lang="en-US" altLang="ko-KR" smtClean="0">
                <a:ea typeface="굴림" charset="-127"/>
              </a:rPr>
              <a:t>(synchronize)</a:t>
            </a:r>
            <a:r>
              <a:rPr lang="ko-KR" altLang="en-US" smtClean="0">
                <a:ea typeface="굴림" charset="-127"/>
              </a:rPr>
              <a:t>해야 한다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EE21A-8283-4F11-B5A6-C2A96EDFC35A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21A1D-51B1-4355-B94A-A95E2E957E92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E230C-FD61-40CE-89A5-B2E13E7BA3EF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49571-735B-409F-B0C3-BBC49CD9E93A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synchronized methods</a:t>
            </a:r>
            <a:r>
              <a:rPr lang="ko-KR" altLang="en-US" smtClean="0">
                <a:ea typeface="굴림" charset="-127"/>
              </a:rPr>
              <a:t>는 호출한 객체를 </a:t>
            </a:r>
            <a:r>
              <a:rPr lang="en-US" altLang="ko-KR" smtClean="0">
                <a:ea typeface="굴림" charset="-127"/>
              </a:rPr>
              <a:t>lock</a:t>
            </a:r>
            <a:r>
              <a:rPr lang="ko-KR" altLang="en-US" smtClean="0">
                <a:ea typeface="굴림" charset="-127"/>
              </a:rPr>
              <a:t>하기 때문에 다른 스레드가 호출을 해도 먼저 호출한 스레드의 </a:t>
            </a:r>
            <a:r>
              <a:rPr lang="en-US" altLang="ko-KR" smtClean="0">
                <a:ea typeface="굴림" charset="-127"/>
              </a:rPr>
              <a:t>method</a:t>
            </a:r>
            <a:r>
              <a:rPr lang="ko-KR" altLang="en-US" smtClean="0">
                <a:ea typeface="굴림" charset="-127"/>
              </a:rPr>
              <a:t>가 끝나기를 기다린다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0F17B-B27C-4693-86F5-71E0E92FF5C7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5839-331C-44C1-A17D-6DA45CACB6AC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객체를 동기화 시키는 방법으로 </a:t>
            </a:r>
            <a:r>
              <a:rPr lang="en-US" altLang="ko-KR" smtClean="0">
                <a:ea typeface="굴림" charset="-127"/>
              </a:rPr>
              <a:t>synchronized statement</a:t>
            </a:r>
            <a:r>
              <a:rPr lang="ko-KR" altLang="en-US" smtClean="0">
                <a:ea typeface="굴림" charset="-127"/>
              </a:rPr>
              <a:t>를 사용할 수도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형식은 </a:t>
            </a:r>
            <a:r>
              <a:rPr lang="en-US" altLang="ko-KR" smtClean="0">
                <a:ea typeface="굴림" charset="-127"/>
              </a:rPr>
              <a:t>synchronized (expr) statements </a:t>
            </a:r>
            <a:r>
              <a:rPr lang="ko-KR" altLang="en-US" smtClean="0">
                <a:ea typeface="굴림" charset="-127"/>
              </a:rPr>
              <a:t>이다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여기에서 </a:t>
            </a:r>
            <a:r>
              <a:rPr lang="en-US" altLang="ko-KR" smtClean="0">
                <a:ea typeface="굴림" charset="-127"/>
              </a:rPr>
              <a:t>expr</a:t>
            </a:r>
            <a:r>
              <a:rPr lang="ko-KR" altLang="en-US" smtClean="0">
                <a:ea typeface="굴림" charset="-127"/>
              </a:rPr>
              <a:t>은 </a:t>
            </a:r>
            <a:r>
              <a:rPr lang="en-US" altLang="ko-KR" smtClean="0">
                <a:ea typeface="굴림" charset="-127"/>
              </a:rPr>
              <a:t>lock</a:t>
            </a:r>
            <a:r>
              <a:rPr lang="ko-KR" altLang="en-US" smtClean="0">
                <a:ea typeface="굴림" charset="-127"/>
              </a:rPr>
              <a:t>의 대상이 되는 객체이다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 객체는 </a:t>
            </a:r>
            <a:r>
              <a:rPr lang="en-US" altLang="ko-KR" smtClean="0">
                <a:ea typeface="굴림" charset="-127"/>
              </a:rPr>
              <a:t>statements</a:t>
            </a:r>
            <a:r>
              <a:rPr lang="ko-KR" altLang="en-US" smtClean="0">
                <a:ea typeface="굴림" charset="-127"/>
              </a:rPr>
              <a:t>가 수행되는 동안 </a:t>
            </a:r>
            <a:r>
              <a:rPr lang="en-US" altLang="ko-KR" smtClean="0">
                <a:ea typeface="굴림" charset="-127"/>
              </a:rPr>
              <a:t>lock</a:t>
            </a:r>
            <a:r>
              <a:rPr lang="ko-KR" altLang="en-US" smtClean="0">
                <a:ea typeface="굴림" charset="-127"/>
              </a:rPr>
              <a:t>된다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829E1-21C0-40DF-B1F4-E94E2667207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클래스를 디자인할 때 멀티쓰레드 환경을 고려하지 않았을 수 잇다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그래서 동가화 되어야 할 메쏘드가 못 될 경우가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이러한 클래스를 멀티쓰레드 환경에서 사용하는 방법에는 두 가지가 있다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r>
              <a:rPr lang="en-US" altLang="ko-KR" smtClean="0">
                <a:ea typeface="굴림" charset="-127"/>
              </a:rPr>
              <a:t>   </a:t>
            </a:r>
            <a:r>
              <a:rPr lang="ko-KR" altLang="en-US" smtClean="0">
                <a:ea typeface="굴림" charset="-127"/>
              </a:rPr>
              <a:t>메쏘드들을 재정의 하기 위해서 확장된 클래스를 만들어서 메쏘드들을  </a:t>
            </a:r>
          </a:p>
          <a:p>
            <a:r>
              <a:rPr lang="ko-KR" altLang="en-US" smtClean="0">
                <a:ea typeface="굴림" charset="-127"/>
              </a:rPr>
              <a:t>    </a:t>
            </a:r>
            <a:r>
              <a:rPr lang="en-US" altLang="ko-KR" smtClean="0">
                <a:ea typeface="굴림" charset="-127"/>
              </a:rPr>
              <a:t>synchronized</a:t>
            </a:r>
            <a:r>
              <a:rPr lang="ko-KR" altLang="en-US" smtClean="0">
                <a:ea typeface="굴림" charset="-127"/>
              </a:rPr>
              <a:t>로 선언하고 </a:t>
            </a:r>
            <a:r>
              <a:rPr lang="en-US" altLang="ko-KR" smtClean="0">
                <a:ea typeface="굴림" charset="-127"/>
              </a:rPr>
              <a:t>super</a:t>
            </a:r>
            <a:r>
              <a:rPr lang="ko-KR" altLang="en-US" smtClean="0">
                <a:ea typeface="굴림" charset="-127"/>
              </a:rPr>
              <a:t>객체 변수를 사용하여 원래의 메쏘드를 </a:t>
            </a:r>
          </a:p>
          <a:p>
            <a:r>
              <a:rPr lang="ko-KR" altLang="en-US" smtClean="0">
                <a:ea typeface="굴림" charset="-127"/>
              </a:rPr>
              <a:t>    부른다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r>
              <a:rPr lang="en-US" altLang="ko-KR" smtClean="0">
                <a:ea typeface="굴림" charset="-127"/>
              </a:rPr>
              <a:t>  synchronized </a:t>
            </a:r>
            <a:r>
              <a:rPr lang="ko-KR" altLang="en-US" smtClean="0">
                <a:ea typeface="굴림" charset="-127"/>
              </a:rPr>
              <a:t>수행문을 사용해서 객체에 접근한다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r>
              <a:rPr lang="ko-KR" altLang="en-US" smtClean="0">
                <a:ea typeface="굴림" charset="-127"/>
              </a:rPr>
              <a:t>위의 두가지 방법중 확장된 클래스를 사용하는 것이 좋은 해결책이다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이유는 프로그래머가 </a:t>
            </a:r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수행문을 사용하는 것을 잊어버릴 경우가 잇지 때문이다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그러나 코드의 하나 또는 몇 개의 부분에서만 동기화된 접근이 필요한 경우에는 </a:t>
            </a:r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수행문을 사용하는 것이 간단한 방법이다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08CF7-4ACE-400C-AD2E-8181FE6676A2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배열의 값을 절대값으로 바꾸는 </a:t>
            </a:r>
            <a:r>
              <a:rPr lang="en-US" altLang="ko-KR" smtClean="0">
                <a:ea typeface="굴림" charset="-127"/>
              </a:rPr>
              <a:t>method</a:t>
            </a:r>
            <a:r>
              <a:rPr lang="ko-KR" altLang="en-US" smtClean="0">
                <a:ea typeface="굴림" charset="-127"/>
              </a:rPr>
              <a:t>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F0431-0299-4AA3-A4B9-6F19DD6885FE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main() method</a:t>
            </a:r>
            <a:r>
              <a:rPr lang="ko-KR" altLang="en-US" smtClean="0">
                <a:ea typeface="굴림" charset="-127"/>
              </a:rPr>
              <a:t>에서 </a:t>
            </a:r>
            <a:r>
              <a:rPr lang="en-US" altLang="ko-KR" smtClean="0">
                <a:ea typeface="굴림" charset="-127"/>
              </a:rPr>
              <a:t>2</a:t>
            </a:r>
            <a:r>
              <a:rPr lang="ko-KR" altLang="en-US" smtClean="0">
                <a:ea typeface="굴림" charset="-127"/>
              </a:rPr>
              <a:t>개의 </a:t>
            </a:r>
            <a:r>
              <a:rPr lang="en-US" altLang="ko-KR" smtClean="0">
                <a:ea typeface="굴림" charset="-127"/>
              </a:rPr>
              <a:t>PingPong </a:t>
            </a:r>
            <a:r>
              <a:rPr lang="ko-KR" altLang="en-US" smtClean="0">
                <a:ea typeface="굴림" charset="-127"/>
              </a:rPr>
              <a:t>객체를 생성하고 실행</a:t>
            </a:r>
            <a:r>
              <a:rPr lang="en-US" altLang="ko-KR" smtClean="0">
                <a:ea typeface="굴림" charset="-127"/>
              </a:rPr>
              <a:t>(start())</a:t>
            </a:r>
            <a:r>
              <a:rPr lang="ko-KR" altLang="en-US" smtClean="0">
                <a:ea typeface="굴림" charset="-127"/>
              </a:rPr>
              <a:t>한다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F0E68-A024-418B-AF64-B5B0D73AD36A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메커니즘을 사용하지 않고 일부러 여러 개의 스레드가 동시에 한 필드를 수정할 수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이러한 필드는 </a:t>
            </a:r>
            <a:r>
              <a:rPr lang="en-US" altLang="ko-KR" smtClean="0">
                <a:ea typeface="굴림" charset="-127"/>
              </a:rPr>
              <a:t>volatile</a:t>
            </a:r>
            <a:r>
              <a:rPr lang="ko-KR" altLang="en-US" smtClean="0">
                <a:ea typeface="굴림" charset="-127"/>
              </a:rPr>
              <a:t>이라는 </a:t>
            </a:r>
            <a:r>
              <a:rPr lang="en-US" altLang="ko-KR" smtClean="0">
                <a:ea typeface="굴림" charset="-127"/>
              </a:rPr>
              <a:t>keyword</a:t>
            </a:r>
            <a:r>
              <a:rPr lang="ko-KR" altLang="en-US" smtClean="0">
                <a:ea typeface="굴림" charset="-127"/>
              </a:rPr>
              <a:t>를 사용해서 컴파일러에게 알려준다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A8F68-A1E4-4E21-9FD0-1491850D3C19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메커니즘을 사용하지 않고 일부러 여러 개의 스레드가 동시에 한 필드를 수정할 수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이러한 필드는 </a:t>
            </a:r>
            <a:r>
              <a:rPr lang="en-US" altLang="ko-KR" smtClean="0">
                <a:ea typeface="굴림" charset="-127"/>
              </a:rPr>
              <a:t>volatile</a:t>
            </a:r>
            <a:r>
              <a:rPr lang="ko-KR" altLang="en-US" smtClean="0">
                <a:ea typeface="굴림" charset="-127"/>
              </a:rPr>
              <a:t>이라는 </a:t>
            </a:r>
            <a:r>
              <a:rPr lang="en-US" altLang="ko-KR" smtClean="0">
                <a:ea typeface="굴림" charset="-127"/>
              </a:rPr>
              <a:t>keyword</a:t>
            </a:r>
            <a:r>
              <a:rPr lang="ko-KR" altLang="en-US" smtClean="0">
                <a:ea typeface="굴림" charset="-127"/>
              </a:rPr>
              <a:t>를 사용해서 컴파일러에게 알려준다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0F4C1-DE49-4B8F-9A50-172A9A80C918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메커니즘을 사용하지 않고 일부러 여러 개의 스레드가 동시에 한 필드를 수정할 수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이러한 필드는 </a:t>
            </a:r>
            <a:r>
              <a:rPr lang="en-US" altLang="ko-KR" smtClean="0">
                <a:ea typeface="굴림" charset="-127"/>
              </a:rPr>
              <a:t>volatile</a:t>
            </a:r>
            <a:r>
              <a:rPr lang="ko-KR" altLang="en-US" smtClean="0">
                <a:ea typeface="굴림" charset="-127"/>
              </a:rPr>
              <a:t>이라는 </a:t>
            </a:r>
            <a:r>
              <a:rPr lang="en-US" altLang="ko-KR" smtClean="0">
                <a:ea typeface="굴림" charset="-127"/>
              </a:rPr>
              <a:t>keyword</a:t>
            </a:r>
            <a:r>
              <a:rPr lang="ko-KR" altLang="en-US" smtClean="0">
                <a:ea typeface="굴림" charset="-127"/>
              </a:rPr>
              <a:t>를 사용해서 컴파일러에게 알려준다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5DDB7-3F5D-4D02-B892-677AA4619BB7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메커니즘을 사용하지 않고 일부러 여러 개의 스레드가 동시에 한 필드를 수정할 수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이러한 필드는 </a:t>
            </a:r>
            <a:r>
              <a:rPr lang="en-US" altLang="ko-KR" smtClean="0">
                <a:ea typeface="굴림" charset="-127"/>
              </a:rPr>
              <a:t>volatile</a:t>
            </a:r>
            <a:r>
              <a:rPr lang="ko-KR" altLang="en-US" smtClean="0">
                <a:ea typeface="굴림" charset="-127"/>
              </a:rPr>
              <a:t>이라는 </a:t>
            </a:r>
            <a:r>
              <a:rPr lang="en-US" altLang="ko-KR" smtClean="0">
                <a:ea typeface="굴림" charset="-127"/>
              </a:rPr>
              <a:t>keyword</a:t>
            </a:r>
            <a:r>
              <a:rPr lang="ko-KR" altLang="en-US" smtClean="0">
                <a:ea typeface="굴림" charset="-127"/>
              </a:rPr>
              <a:t>를 사용해서 컴파일러에게 알려준다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28892-E0EF-4247-8D97-DCA389DF39B7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synchronized </a:t>
            </a:r>
            <a:r>
              <a:rPr lang="ko-KR" altLang="en-US" smtClean="0">
                <a:ea typeface="굴림" charset="-127"/>
              </a:rPr>
              <a:t>메커니즘을 사용하지 않고 일부러 여러 개의 스레드가 동시에 한 필드를 수정할 수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이러한 필드는 </a:t>
            </a:r>
            <a:r>
              <a:rPr lang="en-US" altLang="ko-KR" smtClean="0">
                <a:ea typeface="굴림" charset="-127"/>
              </a:rPr>
              <a:t>volatile</a:t>
            </a:r>
            <a:r>
              <a:rPr lang="ko-KR" altLang="en-US" smtClean="0">
                <a:ea typeface="굴림" charset="-127"/>
              </a:rPr>
              <a:t>이라는 </a:t>
            </a:r>
            <a:r>
              <a:rPr lang="en-US" altLang="ko-KR" smtClean="0">
                <a:ea typeface="굴림" charset="-127"/>
              </a:rPr>
              <a:t>keyword</a:t>
            </a:r>
            <a:r>
              <a:rPr lang="ko-KR" altLang="en-US" smtClean="0">
                <a:ea typeface="굴림" charset="-127"/>
              </a:rPr>
              <a:t>를 사용해서 컴파일러에게 알려준다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6927B-C02B-472E-AD6B-AD85D005E350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EF7FC-AD3C-452B-B38A-C6F6F9D576E9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47318-F9E0-4C76-A43A-A82A8ADBBF78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EFCF-73CC-4166-B911-3A9D6067BA99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22E32-2F5C-45D4-B60E-F740FBB7A21C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5BCA6-4ADD-4E2A-962C-7BF5E3D513C8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출력 결과다</a:t>
            </a:r>
            <a:r>
              <a:rPr lang="en-US" altLang="ko-KR" smtClean="0">
                <a:ea typeface="굴림" charset="-127"/>
              </a:rPr>
              <a:t>.</a:t>
            </a:r>
          </a:p>
          <a:p>
            <a:r>
              <a:rPr lang="en-US" altLang="ko-KR" smtClean="0">
                <a:ea typeface="굴림" charset="-127"/>
              </a:rPr>
              <a:t>ping</a:t>
            </a:r>
            <a:r>
              <a:rPr lang="ko-KR" altLang="en-US" smtClean="0">
                <a:ea typeface="굴림" charset="-127"/>
              </a:rPr>
              <a:t>이라는 문자열을 가지는 </a:t>
            </a:r>
            <a:r>
              <a:rPr lang="en-US" altLang="ko-KR" smtClean="0">
                <a:ea typeface="굴림" charset="-127"/>
              </a:rPr>
              <a:t>thread</a:t>
            </a:r>
            <a:r>
              <a:rPr lang="ko-KR" altLang="en-US" smtClean="0">
                <a:ea typeface="굴림" charset="-127"/>
              </a:rPr>
              <a:t>와 </a:t>
            </a:r>
          </a:p>
          <a:p>
            <a:r>
              <a:rPr lang="en-US" altLang="ko-KR" smtClean="0">
                <a:ea typeface="굴림" charset="-127"/>
              </a:rPr>
              <a:t>PONG</a:t>
            </a:r>
            <a:r>
              <a:rPr lang="ko-KR" altLang="en-US" smtClean="0">
                <a:ea typeface="굴림" charset="-127"/>
              </a:rPr>
              <a:t>이라는 문자열을 가지는 </a:t>
            </a:r>
            <a:r>
              <a:rPr lang="en-US" altLang="ko-KR" smtClean="0">
                <a:ea typeface="굴림" charset="-127"/>
              </a:rPr>
              <a:t>thread</a:t>
            </a:r>
            <a:r>
              <a:rPr lang="ko-KR" altLang="en-US" smtClean="0">
                <a:ea typeface="굴림" charset="-127"/>
              </a:rPr>
              <a:t>가 동시에 실행되고 있음을 알 수 있다</a:t>
            </a:r>
            <a:r>
              <a:rPr lang="en-US" altLang="ko-KR" smtClean="0">
                <a:ea typeface="굴림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7758A-C6A9-4190-8B6A-7993FB6FA06C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5851525" cy="4800600"/>
          </a:xfrm>
          <a:prstGeom prst="rect">
            <a:avLst/>
          </a:prstGeom>
          <a:solidFill>
            <a:srgbClr val="64B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6088" y="6354763"/>
            <a:ext cx="601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900" b="1" i="1">
                <a:solidFill>
                  <a:srgbClr val="000000"/>
                </a:solidFill>
                <a:latin typeface="Verdana" pitchFamily="34" charset="0"/>
                <a:ea typeface="굴림" charset="-127"/>
              </a:rPr>
              <a:t>School of Information and Communication Engineering, Inha University</a:t>
            </a:r>
          </a:p>
        </p:txBody>
      </p:sp>
      <p:pic>
        <p:nvPicPr>
          <p:cNvPr id="6" name="Picture 6" descr="104097743_23dc9425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2175" y="0"/>
            <a:ext cx="31718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5959475" y="4902200"/>
            <a:ext cx="3184525" cy="19558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66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157788"/>
            <a:ext cx="4570412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Arial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31662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1325" y="1063625"/>
            <a:ext cx="5283200" cy="30591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8463" y="115888"/>
            <a:ext cx="2116137" cy="64277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00775" cy="64277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186" name="Rectangle 2" descr="80%"/>
          <p:cNvSpPr>
            <a:spLocks noChangeArrowheads="1"/>
          </p:cNvSpPr>
          <p:nvPr/>
        </p:nvSpPr>
        <p:spPr bwMode="ltGray">
          <a:xfrm>
            <a:off x="285750" y="0"/>
            <a:ext cx="8858250" cy="698500"/>
          </a:xfrm>
          <a:prstGeom prst="rect">
            <a:avLst/>
          </a:prstGeom>
          <a:pattFill prst="pct80">
            <a:fgClr>
              <a:srgbClr val="0033CC"/>
            </a:fgClr>
            <a:bgClr>
              <a:srgbClr val="3399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3200" b="1">
              <a:solidFill>
                <a:schemeClr val="bg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798513"/>
            <a:ext cx="8455025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65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457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 sz="900">
                <a:solidFill>
                  <a:srgbClr val="848589"/>
                </a:solidFill>
                <a:latin typeface="Futura Bk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65189" name="Rectangle 5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65190" name="Rectangle 6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65192" name="Rectangle 8"/>
          <p:cNvSpPr>
            <a:spLocks noChangeArrowheads="1"/>
          </p:cNvSpPr>
          <p:nvPr/>
        </p:nvSpPr>
        <p:spPr bwMode="auto">
          <a:xfrm>
            <a:off x="0" y="6591300"/>
            <a:ext cx="56769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latinLnBrk="0" hangingPunct="0">
              <a:defRPr/>
            </a:pPr>
            <a:r>
              <a:rPr lang="en-US" altLang="ko-KR" sz="900" b="1" i="1">
                <a:solidFill>
                  <a:srgbClr val="848589"/>
                </a:solidFill>
                <a:latin typeface="Verdana" pitchFamily="34" charset="0"/>
                <a:ea typeface="굴림" charset="-127"/>
              </a:rPr>
              <a:t>School of Information and Communication Engineering, Inha University</a:t>
            </a:r>
          </a:p>
        </p:txBody>
      </p:sp>
      <p:sp>
        <p:nvSpPr>
          <p:cNvPr id="3165193" name="Rectangle 9"/>
          <p:cNvSpPr>
            <a:spLocks noChangeArrowheads="1"/>
          </p:cNvSpPr>
          <p:nvPr/>
        </p:nvSpPr>
        <p:spPr bwMode="auto">
          <a:xfrm>
            <a:off x="67310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fld id="{7871E002-99BA-4A9A-B112-51294DAE796D}" type="slidenum">
              <a:rPr kumimoji="0" lang="ko-KR" altLang="en-US" sz="1200" b="1" i="1">
                <a:latin typeface="굴림" charset="-127"/>
                <a:ea typeface="굴림" charset="-127"/>
              </a:rPr>
              <a:pPr algn="r">
                <a:defRPr/>
              </a:pPr>
              <a:t>‹#›</a:t>
            </a:fld>
            <a:endParaRPr kumimoji="0" lang="en-US" altLang="ko-KR" sz="1200" b="1" i="1"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9pPr>
    </p:titleStyle>
    <p:bodyStyle>
      <a:lvl1pPr marL="342900" indent="-3429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25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굴림" charset="-127"/>
          <a:ea typeface="굴림" charset="-127"/>
          <a:cs typeface="+mn-cs"/>
        </a:defRPr>
      </a:lvl2pPr>
      <a:lvl3pPr marL="11430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3pPr>
      <a:lvl4pPr marL="16002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4pPr>
      <a:lvl5pPr marL="2057400" indent="-228600" algn="l" rtl="0" eaLnBrk="0" fontAlgn="t" latinLnBrk="1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5pPr>
      <a:lvl6pPr marL="25146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6pPr>
      <a:lvl7pPr marL="29718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7pPr>
      <a:lvl8pPr marL="34290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8pPr>
      <a:lvl9pPr marL="38862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55700"/>
            <a:ext cx="5680075" cy="3059113"/>
          </a:xfrm>
        </p:spPr>
        <p:txBody>
          <a:bodyPr/>
          <a:lstStyle/>
          <a:p>
            <a:pPr algn="r" eaLnBrk="1" hangingPunct="1"/>
            <a:r>
              <a:rPr lang="ko-KR" altLang="en-US" sz="4400" dirty="0" smtClean="0"/>
              <a:t>인터넷 프로그래밍</a:t>
            </a:r>
            <a:br>
              <a:rPr lang="ko-KR" altLang="en-US" sz="4400" dirty="0" smtClean="0"/>
            </a:br>
            <a:r>
              <a:rPr lang="en-US" altLang="ko-KR" sz="3200" dirty="0" smtClean="0"/>
              <a:t>(IO211)</a:t>
            </a:r>
            <a:br>
              <a:rPr lang="en-US" altLang="ko-KR" sz="3200" dirty="0" smtClean="0"/>
            </a:br>
            <a:r>
              <a:rPr lang="ko-KR" altLang="en-US" sz="4400" dirty="0" smtClean="0"/>
              <a:t/>
            </a:r>
            <a:br>
              <a:rPr lang="ko-KR" altLang="en-US" sz="4400" dirty="0" smtClean="0"/>
            </a:br>
            <a:r>
              <a:rPr lang="ko-KR" altLang="en-US" dirty="0" smtClean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latin typeface="바탕" pitchFamily="18" charset="-127"/>
                <a:ea typeface="바탕" pitchFamily="18" charset="-127"/>
              </a:rPr>
              <a:t/>
            </a:r>
            <a:br>
              <a:rPr lang="en-US" altLang="ko-KR" sz="3200" dirty="0" smtClean="0">
                <a:latin typeface="바탕" pitchFamily="18" charset="-127"/>
                <a:ea typeface="바탕" pitchFamily="18" charset="-127"/>
              </a:rPr>
            </a:br>
            <a:r>
              <a:rPr lang="en-US" altLang="ko-KR" sz="3200" dirty="0" smtClean="0">
                <a:latin typeface="바탕" pitchFamily="18" charset="-127"/>
                <a:ea typeface="바탕" pitchFamily="18" charset="-127"/>
              </a:rPr>
              <a:t>Multi-Thread </a:t>
            </a:r>
            <a:br>
              <a:rPr lang="en-US" altLang="ko-KR" sz="3200" dirty="0" smtClean="0">
                <a:latin typeface="바탕" pitchFamily="18" charset="-127"/>
                <a:ea typeface="바탕" pitchFamily="18" charset="-127"/>
              </a:rPr>
            </a:br>
            <a:r>
              <a:rPr lang="en-US" altLang="ko-KR" sz="3200" dirty="0" smtClean="0">
                <a:latin typeface="바탕" pitchFamily="18" charset="-127"/>
                <a:ea typeface="바탕" pitchFamily="18" charset="-127"/>
              </a:rPr>
              <a:t>Programming</a:t>
            </a:r>
            <a:br>
              <a:rPr lang="en-US" altLang="ko-KR" sz="3200" dirty="0" smtClean="0">
                <a:latin typeface="바탕" pitchFamily="18" charset="-127"/>
                <a:ea typeface="바탕" pitchFamily="18" charset="-127"/>
              </a:rPr>
            </a:br>
            <a:r>
              <a:rPr lang="en-US" altLang="ko-KR" sz="3200" dirty="0">
                <a:latin typeface="바탕" pitchFamily="18" charset="-127"/>
                <a:ea typeface="바탕" pitchFamily="18" charset="-127"/>
              </a:rPr>
              <a:t>2</a:t>
            </a:r>
            <a:endParaRPr lang="ko-KR" altLang="en-US" sz="3200" dirty="0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sz="2400" b="1" smtClean="0">
              <a:solidFill>
                <a:srgbClr val="0066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ko-KR" sz="2400" b="1" smtClean="0">
                <a:solidFill>
                  <a:srgbClr val="006600"/>
                </a:solidFill>
                <a:latin typeface="Times New Roman" pitchFamily="18" charset="0"/>
              </a:rPr>
              <a:t>Prof. Wonik Choi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3050" y="763588"/>
            <a:ext cx="7772400" cy="4114800"/>
          </a:xfrm>
        </p:spPr>
        <p:txBody>
          <a:bodyPr/>
          <a:lstStyle/>
          <a:p>
            <a:pPr eaLnBrk="1" hangingPunct="1"/>
            <a:r>
              <a:rPr lang="ko-KR" altLang="en-US" sz="1600" smtClean="0"/>
              <a:t>다른 쓰레드에 간단한 동기 신호를 예외객체를 통하여 보낸다</a:t>
            </a:r>
            <a:r>
              <a:rPr lang="en-US" altLang="ko-KR" sz="1600" smtClean="0"/>
              <a:t>.</a:t>
            </a:r>
          </a:p>
          <a:p>
            <a:pPr eaLnBrk="1" hangingPunct="1"/>
            <a:r>
              <a:rPr lang="en-US" altLang="ko-KR" sz="1600" smtClean="0"/>
              <a:t>runnable</a:t>
            </a:r>
            <a:r>
              <a:rPr lang="ko-KR" altLang="en-US" sz="1600" smtClean="0"/>
              <a:t>상태라면 예외가 예약됨</a:t>
            </a:r>
            <a:r>
              <a:rPr lang="en-US" altLang="ko-KR" sz="1600" smtClean="0"/>
              <a:t>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1438275"/>
            <a:ext cx="7634287" cy="4754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쓰레드에 인터럽트 보내기</a:t>
            </a:r>
            <a:r>
              <a:rPr lang="en-US" altLang="ko-KR" smtClean="0"/>
              <a:t>, interrupt()</a:t>
            </a:r>
            <a:endParaRPr lang="ko-KR" alt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1413" y="4200525"/>
            <a:ext cx="2903537" cy="21351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쓰레드간 통신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969963"/>
            <a:ext cx="8388350" cy="4114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ko-KR" altLang="en-US" sz="1600" smtClean="0"/>
              <a:t>쓰레드의 통신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지역변수를 제외한 모든 자원</a:t>
            </a:r>
            <a:r>
              <a:rPr lang="en-US" altLang="ko-KR" sz="1600" smtClean="0"/>
              <a:t>(</a:t>
            </a:r>
            <a:r>
              <a:rPr lang="ko-KR" altLang="en-US" sz="1600" smtClean="0"/>
              <a:t>메모리</a:t>
            </a:r>
            <a:r>
              <a:rPr lang="en-US" altLang="ko-KR" sz="1600" smtClean="0"/>
              <a:t>, </a:t>
            </a:r>
            <a:r>
              <a:rPr lang="ko-KR" altLang="en-US" sz="1600" smtClean="0"/>
              <a:t>화일 등</a:t>
            </a:r>
            <a:r>
              <a:rPr lang="en-US" altLang="ko-KR" sz="1600" smtClean="0"/>
              <a:t>)</a:t>
            </a:r>
            <a:r>
              <a:rPr lang="ko-KR" altLang="en-US" sz="1600" smtClean="0"/>
              <a:t>은 쓰레드에 의해 공유되므로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여러 쓰레드가 같은 자원에 접근함으로써 간접적으로 통신할 수 있다</a:t>
            </a:r>
            <a:r>
              <a:rPr lang="en-US" altLang="ko-KR" sz="1600" smtClean="0"/>
              <a:t>.</a:t>
            </a:r>
          </a:p>
          <a:p>
            <a:pPr eaLnBrk="1" hangingPunct="1">
              <a:lnSpc>
                <a:spcPct val="160000"/>
              </a:lnSpc>
            </a:pPr>
            <a:r>
              <a:rPr lang="ko-KR" altLang="en-US" sz="1600" smtClean="0"/>
              <a:t>공유메모리</a:t>
            </a:r>
            <a:r>
              <a:rPr lang="en-US" altLang="ko-KR" sz="1600" smtClean="0"/>
              <a:t>(</a:t>
            </a:r>
            <a:r>
              <a:rPr lang="ko-KR" altLang="en-US" sz="1600" smtClean="0"/>
              <a:t>객체</a:t>
            </a:r>
            <a:r>
              <a:rPr lang="en-US" altLang="ko-KR" sz="1600" smtClean="0"/>
              <a:t>, </a:t>
            </a:r>
            <a:r>
              <a:rPr lang="ko-KR" altLang="en-US" sz="1600" smtClean="0"/>
              <a:t>배열</a:t>
            </a:r>
            <a:r>
              <a:rPr lang="en-US" altLang="ko-KR" sz="1600" smtClean="0"/>
              <a:t>, </a:t>
            </a:r>
            <a:r>
              <a:rPr lang="ko-KR" altLang="en-US" sz="1600" smtClean="0"/>
              <a:t>클래스변수등을 의미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통하여 서로 통신하는 것이 가장 강력하고 효율적 </a:t>
            </a:r>
            <a:endParaRPr lang="ko-KR" altLang="en-US" sz="1900" smtClean="0"/>
          </a:p>
          <a:p>
            <a:pPr eaLnBrk="1" hangingPunct="1">
              <a:lnSpc>
                <a:spcPct val="160000"/>
              </a:lnSpc>
            </a:pPr>
            <a:endParaRPr lang="ko-KR" altLang="en-US" sz="160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7588" y="3452813"/>
            <a:ext cx="6710362" cy="221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798513"/>
            <a:ext cx="7508875" cy="541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9188" y="57150"/>
            <a:ext cx="2898775" cy="297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ThreadComm.java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쓰레드 동기화</a:t>
            </a:r>
            <a:r>
              <a:rPr lang="en-US" altLang="ko-KR" smtClean="0"/>
              <a:t>(Synchronization)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40000"/>
              </a:lnSpc>
            </a:pPr>
            <a:r>
              <a:rPr lang="ko-KR" altLang="en-US" sz="1900" smtClean="0"/>
              <a:t>하나의 쓰레드가 공유자원에 접근하여 연산을 하는 도중에 다른 쓰레드가 같은 공유 자원에 접근하게 되면 연산이 왜곡될 수 있다</a:t>
            </a:r>
            <a:r>
              <a:rPr lang="en-US" altLang="ko-KR" sz="1900" smtClean="0"/>
              <a:t>.</a:t>
            </a:r>
          </a:p>
          <a:p>
            <a:pPr eaLnBrk="1" hangingPunct="1">
              <a:lnSpc>
                <a:spcPct val="240000"/>
              </a:lnSpc>
            </a:pPr>
            <a:r>
              <a:rPr lang="ko-KR" altLang="en-US" sz="1900" smtClean="0"/>
              <a:t>한번에 오직 한 개의 쓰레드만이 해당 공유자원에 접근하도록 동기화</a:t>
            </a:r>
            <a:r>
              <a:rPr lang="en-US" altLang="ko-KR" sz="1900" smtClean="0"/>
              <a:t>(synchronization)</a:t>
            </a:r>
            <a:r>
              <a:rPr lang="ko-KR" altLang="en-US" sz="1900" smtClean="0"/>
              <a:t>시켜야 된다</a:t>
            </a:r>
            <a:r>
              <a:rPr lang="en-US" altLang="ko-KR" sz="1900" smtClean="0"/>
              <a:t>.</a:t>
            </a:r>
          </a:p>
          <a:p>
            <a:pPr eaLnBrk="1" hangingPunct="1">
              <a:lnSpc>
                <a:spcPct val="240000"/>
              </a:lnSpc>
            </a:pPr>
            <a:r>
              <a:rPr lang="ko-KR" altLang="en-US" sz="1900" smtClean="0"/>
              <a:t>쓰레드가 공유자원에 접근하기 전에 그 공유자원에 대응하는 </a:t>
            </a:r>
            <a:r>
              <a:rPr lang="en-US" altLang="ko-KR" sz="1900" smtClean="0"/>
              <a:t>lock</a:t>
            </a:r>
            <a:r>
              <a:rPr lang="ko-KR" altLang="en-US" sz="1900" smtClean="0"/>
              <a:t>을 얻고 공유자원에 접근한 후에는 다시 </a:t>
            </a:r>
            <a:r>
              <a:rPr lang="en-US" altLang="ko-KR" sz="1900" smtClean="0"/>
              <a:t>unlock</a:t>
            </a:r>
            <a:r>
              <a:rPr lang="ko-KR" altLang="en-US" sz="1900" smtClean="0"/>
              <a:t>해주어야 한다</a:t>
            </a:r>
            <a:r>
              <a:rPr lang="en-US" altLang="ko-KR" sz="1900" smtClean="0"/>
              <a:t>.</a:t>
            </a:r>
          </a:p>
          <a:p>
            <a:pPr eaLnBrk="1" hangingPunct="1">
              <a:lnSpc>
                <a:spcPct val="240000"/>
              </a:lnSpc>
            </a:pPr>
            <a:endParaRPr lang="ko-KR" altLang="en-US" sz="19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706438"/>
            <a:ext cx="7100887" cy="5894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UnsafeAccess.java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913" y="952500"/>
            <a:ext cx="3240087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7188200" y="1868488"/>
            <a:ext cx="1328738" cy="649287"/>
          </a:xfrm>
          <a:prstGeom prst="wedgeRoundRectCallout">
            <a:avLst>
              <a:gd name="adj1" fmla="val -84884"/>
              <a:gd name="adj2" fmla="val -107704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 b="1">
                <a:latin typeface="Lucida Console" pitchFamily="49" charset="0"/>
              </a:rPr>
              <a:t>원하는 결과가 안나옴</a:t>
            </a:r>
            <a:r>
              <a:rPr lang="en-US" altLang="ko-KR" sz="1400" b="1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10810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/>
              <a:t>synchronized(</a:t>
            </a:r>
            <a:r>
              <a:rPr lang="ko-KR" altLang="en-US" smtClean="0"/>
              <a:t>참조자료형수식</a:t>
            </a:r>
            <a:r>
              <a:rPr lang="en-US" altLang="ko-KR" smtClean="0"/>
              <a:t>) {statements..}</a:t>
            </a:r>
          </a:p>
          <a:p>
            <a:pPr lvl="1" eaLnBrk="1" hangingPunct="1"/>
            <a:r>
              <a:rPr lang="en-US" altLang="ko-KR" smtClean="0"/>
              <a:t>1.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ko-KR" altLang="en-US" smtClean="0"/>
              <a:t>참조자료형수식</a:t>
            </a:r>
            <a:r>
              <a:rPr lang="ko-KR" altLang="en-US" smtClean="0">
                <a:latin typeface="Arial" charset="0"/>
              </a:rPr>
              <a:t>’</a:t>
            </a:r>
            <a:r>
              <a:rPr lang="ko-KR" altLang="en-US" smtClean="0"/>
              <a:t>이 나타내는 객체의 자물쇠를 채운다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2. statement</a:t>
            </a:r>
            <a:r>
              <a:rPr lang="ko-KR" altLang="en-US" smtClean="0"/>
              <a:t>블록을 수행한다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en-US" altLang="ko-KR" smtClean="0"/>
              <a:t>3. </a:t>
            </a:r>
            <a:r>
              <a:rPr lang="en-US" altLang="ko-KR" smtClean="0">
                <a:latin typeface="Arial" charset="0"/>
              </a:rPr>
              <a:t>‘</a:t>
            </a:r>
            <a:r>
              <a:rPr lang="ko-KR" altLang="en-US" smtClean="0"/>
              <a:t>참조자료형수식</a:t>
            </a:r>
            <a:r>
              <a:rPr lang="ko-KR" altLang="en-US" smtClean="0">
                <a:latin typeface="Arial" charset="0"/>
              </a:rPr>
              <a:t>’</a:t>
            </a:r>
            <a:r>
              <a:rPr lang="ko-KR" altLang="en-US" smtClean="0"/>
              <a:t>이 나타내는 객체의 자물쇠를 풀어준다</a:t>
            </a:r>
            <a:r>
              <a:rPr lang="en-US" altLang="ko-KR" smtClean="0"/>
              <a:t>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synchronized </a:t>
            </a:r>
            <a:r>
              <a:rPr lang="ko-KR" altLang="en-US" smtClean="0"/>
              <a:t>문장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3390900"/>
            <a:ext cx="4587875" cy="3041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303588" y="4749800"/>
            <a:ext cx="3165475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46075" y="4254500"/>
            <a:ext cx="1208088" cy="338138"/>
          </a:xfrm>
          <a:prstGeom prst="wedgeRoundRectCallout">
            <a:avLst>
              <a:gd name="adj1" fmla="val 203616"/>
              <a:gd name="adj2" fmla="val 211032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ko-KR" sz="1600" b="1">
                <a:latin typeface="Lucida Console" pitchFamily="49" charset="0"/>
              </a:rPr>
              <a:t>lock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393700" y="5768975"/>
            <a:ext cx="1208088" cy="338138"/>
          </a:xfrm>
          <a:prstGeom prst="wedgeRoundRectCallout">
            <a:avLst>
              <a:gd name="adj1" fmla="val 199671"/>
              <a:gd name="adj2" fmla="val -62676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ko-KR" sz="1600" b="1">
                <a:latin typeface="Lucida Console" pitchFamily="49" charset="0"/>
              </a:rPr>
              <a:t>unlock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6469063" y="5141913"/>
            <a:ext cx="217487" cy="796925"/>
          </a:xfrm>
          <a:prstGeom prst="rightBrace">
            <a:avLst>
              <a:gd name="adj1" fmla="val 3053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692900" y="5262563"/>
            <a:ext cx="1047750" cy="5175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b="1">
                <a:latin typeface="Lucida Console" pitchFamily="49" charset="0"/>
              </a:rPr>
              <a:t>critical</a:t>
            </a:r>
          </a:p>
          <a:p>
            <a:pPr algn="ctr"/>
            <a:r>
              <a:rPr lang="en-US" altLang="ko-KR" sz="1400" b="1">
                <a:latin typeface="Lucida Console" pitchFamily="49" charset="0"/>
              </a:rPr>
              <a:t>section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811213"/>
            <a:ext cx="6484937" cy="60182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5563" y="1039813"/>
            <a:ext cx="2546350" cy="471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7188200" y="1868488"/>
            <a:ext cx="1328738" cy="649287"/>
          </a:xfrm>
          <a:prstGeom prst="wedgeRoundRectCallout">
            <a:avLst>
              <a:gd name="adj1" fmla="val -84884"/>
              <a:gd name="adj2" fmla="val -107704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 b="1">
                <a:latin typeface="Lucida Console" pitchFamily="49" charset="0"/>
              </a:rPr>
              <a:t>원하는 결과</a:t>
            </a:r>
            <a:endParaRPr lang="en-US" altLang="ko-KR" sz="1400" b="1">
              <a:latin typeface="Lucida Console" pitchFamily="49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SafeAccess.java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synchronized </a:t>
            </a:r>
            <a:r>
              <a:rPr lang="ko-KR" altLang="en-US" smtClean="0"/>
              <a:t>메쏘드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synchronized </a:t>
            </a:r>
            <a:r>
              <a:rPr lang="ko-KR" altLang="en-US" smtClean="0"/>
              <a:t>메쏘드</a:t>
            </a:r>
          </a:p>
          <a:p>
            <a:pPr lvl="1" eaLnBrk="1" hangingPunct="1"/>
            <a:r>
              <a:rPr lang="en-US" altLang="ko-KR" smtClean="0"/>
              <a:t>1. </a:t>
            </a:r>
            <a:r>
              <a:rPr lang="ko-KR" altLang="en-US" smtClean="0"/>
              <a:t>이 객체의 자물쇠를 채운다</a:t>
            </a:r>
            <a:r>
              <a:rPr lang="en-US" altLang="ko-KR" smtClean="0"/>
              <a:t>. </a:t>
            </a:r>
          </a:p>
          <a:p>
            <a:pPr lvl="1" eaLnBrk="1" hangingPunct="1"/>
            <a:r>
              <a:rPr lang="en-US" altLang="ko-KR" smtClean="0"/>
              <a:t>2. </a:t>
            </a:r>
            <a:r>
              <a:rPr lang="ko-KR" altLang="en-US" smtClean="0"/>
              <a:t>메쏘드의 몸체를 실행한다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en-US" altLang="ko-KR" smtClean="0"/>
              <a:t>3. </a:t>
            </a:r>
            <a:r>
              <a:rPr lang="ko-KR" altLang="en-US" smtClean="0"/>
              <a:t>이 객체의 자물쇠를 풀어준다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z="2000" smtClean="0"/>
              <a:t>자바 표준 클래스는 모두 적절한 곳에 </a:t>
            </a:r>
            <a:r>
              <a:rPr lang="en-US" altLang="ko-KR" sz="2000" smtClean="0"/>
              <a:t>synchronized</a:t>
            </a:r>
            <a:r>
              <a:rPr lang="ko-KR" altLang="en-US" sz="2000" smtClean="0"/>
              <a:t>메쏘드 혹은 문장을 만들어 놓았다</a:t>
            </a:r>
            <a:r>
              <a:rPr lang="en-US" altLang="ko-KR" sz="2000" smtClean="0"/>
              <a:t>(thread-safe)</a:t>
            </a:r>
          </a:p>
          <a:p>
            <a:pPr eaLnBrk="1" hangingPunct="1"/>
            <a:r>
              <a:rPr lang="ko-KR" altLang="en-US" sz="2000" smtClean="0"/>
              <a:t>쓰레드는 한 객체의 자물쇠를 여러 번 채울 수 있다</a:t>
            </a:r>
            <a:r>
              <a:rPr lang="en-US" altLang="ko-KR" sz="2000" smtClean="0"/>
              <a:t>.</a:t>
            </a:r>
          </a:p>
          <a:p>
            <a:pPr lvl="1" eaLnBrk="1" hangingPunct="1"/>
            <a:r>
              <a:rPr lang="ko-KR" altLang="en-US" sz="2000" smtClean="0"/>
              <a:t>잠근 횟수만큼 객체의 자물쇠를 풀어주어야 자물쇠가 완전히 풀림</a:t>
            </a:r>
            <a:r>
              <a:rPr lang="en-US" altLang="ko-KR" sz="2000" smtClean="0"/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1825" y="3652838"/>
            <a:ext cx="8077200" cy="3068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ko-KR" altLang="en-US" sz="1600" b="1">
              <a:latin typeface="Lucida Console" pitchFamily="49" charset="0"/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class SafeCounter2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{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int count 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public synchronized void increment()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{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	++count;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	//</a:t>
            </a:r>
            <a:r>
              <a:rPr lang="ko-KR" altLang="en-US" sz="1600" b="1">
                <a:latin typeface="Lucida Console" pitchFamily="49" charset="0"/>
                <a:ea typeface="굴림" charset="-127"/>
              </a:rPr>
              <a:t>의미상 다음과 같다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ko-KR" altLang="en-US" sz="1600" b="1">
                <a:latin typeface="Lucida Console" pitchFamily="49" charset="0"/>
                <a:ea typeface="굴림" charset="-127"/>
              </a:rPr>
              <a:t>		</a:t>
            </a:r>
            <a:r>
              <a:rPr lang="en-US" altLang="ko-KR" sz="1600" b="1">
                <a:latin typeface="Lucida Console" pitchFamily="49" charset="0"/>
                <a:ea typeface="굴림" charset="-127"/>
              </a:rPr>
              <a:t>//synchronized( this 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	//{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	//	++count;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	//}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	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600" b="1">
                <a:latin typeface="Lucida Console" pitchFamily="49" charset="0"/>
                <a:ea typeface="굴림" charset="-127"/>
              </a:rPr>
              <a:t>}</a:t>
            </a:r>
            <a:endParaRPr lang="ko-KR" altLang="en-US" sz="1600" b="1">
              <a:latin typeface="Lucida Console" pitchFamily="49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교착상태</a:t>
            </a:r>
            <a:r>
              <a:rPr lang="en-US" altLang="ko-KR" smtClean="0"/>
              <a:t>(deadlock)</a:t>
            </a:r>
            <a:endParaRPr lang="ko-KR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ko-KR" sz="2000" smtClean="0"/>
              <a:t>2</a:t>
            </a:r>
            <a:r>
              <a:rPr lang="ko-KR" altLang="en-US" sz="2000" smtClean="0"/>
              <a:t>개 이상의 쓰레드가 서로 상대방이 채운 자물쇠를 채우려고 하면 그 쓰레드들이 영원히 실행되지 못하는 교착상태</a:t>
            </a:r>
            <a:r>
              <a:rPr lang="en-US" altLang="ko-KR" sz="2000" smtClean="0"/>
              <a:t>(deadlock)</a:t>
            </a:r>
            <a:r>
              <a:rPr lang="ko-KR" altLang="en-US" sz="2000" smtClean="0"/>
              <a:t>가 발생할 수 있다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ko-KR" sz="2000" smtClean="0"/>
              <a:t> </a:t>
            </a:r>
            <a:r>
              <a:rPr lang="ko-KR" altLang="en-US" sz="2000" smtClean="0"/>
              <a:t>자바는 교착상태 방지</a:t>
            </a:r>
            <a:r>
              <a:rPr lang="en-US" altLang="ko-KR" sz="2000" smtClean="0"/>
              <a:t>, </a:t>
            </a:r>
            <a:r>
              <a:rPr lang="ko-KR" altLang="en-US" sz="2000" smtClean="0"/>
              <a:t>회피</a:t>
            </a:r>
            <a:r>
              <a:rPr lang="en-US" altLang="ko-KR" sz="2000" smtClean="0"/>
              <a:t>, </a:t>
            </a:r>
            <a:r>
              <a:rPr lang="ko-KR" altLang="en-US" sz="2000" smtClean="0"/>
              <a:t>검출과 복구를 지원하지 않는다 </a:t>
            </a:r>
            <a:r>
              <a:rPr lang="ko-KR" altLang="en-US" sz="2000" smtClean="0">
                <a:sym typeface="Wingdings" pitchFamily="2" charset="2"/>
              </a:rPr>
              <a:t> 프로그래머의 책임</a:t>
            </a:r>
            <a:endParaRPr lang="ko-KR" altLang="en-US" sz="200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3713163"/>
            <a:ext cx="4592637" cy="27971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wait(), notify() </a:t>
            </a:r>
            <a:r>
              <a:rPr lang="ko-KR" altLang="en-US" smtClean="0"/>
              <a:t>메쏘드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779463"/>
            <a:ext cx="8734425" cy="5745162"/>
          </a:xfrm>
        </p:spPr>
        <p:txBody>
          <a:bodyPr/>
          <a:lstStyle/>
          <a:p>
            <a:pPr marL="476250" indent="-476250" eaLnBrk="1" hangingPunct="1"/>
            <a:r>
              <a:rPr lang="ko-KR" altLang="en-US" sz="2000" smtClean="0"/>
              <a:t>효율적인 쓰레드간의 동기화 방법 제공</a:t>
            </a:r>
          </a:p>
          <a:p>
            <a:pPr marL="476250" indent="-476250" eaLnBrk="1" hangingPunct="1"/>
            <a:r>
              <a:rPr lang="ko-KR" altLang="en-US" sz="2000" smtClean="0"/>
              <a:t>목적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조건변수</a:t>
            </a:r>
            <a:r>
              <a:rPr lang="en-US" altLang="ko-KR" sz="2000" smtClean="0"/>
              <a:t>(condition variable)</a:t>
            </a:r>
            <a:r>
              <a:rPr lang="ko-KR" altLang="en-US" sz="2000" smtClean="0"/>
              <a:t>를 구현할 수 있게 한다</a:t>
            </a:r>
            <a:r>
              <a:rPr lang="en-US" altLang="ko-KR" sz="2000" smtClean="0"/>
              <a:t>.</a:t>
            </a:r>
          </a:p>
          <a:p>
            <a:pPr marL="895350" lvl="1" indent="-438150" eaLnBrk="1" hangingPunct="1"/>
            <a:r>
              <a:rPr lang="en-US" altLang="ko-KR" sz="2000" smtClean="0">
                <a:sym typeface="Wingdings" pitchFamily="2" charset="2"/>
              </a:rPr>
              <a:t> </a:t>
            </a:r>
            <a:r>
              <a:rPr lang="ko-KR" altLang="en-US" sz="2000" smtClean="0">
                <a:sym typeface="Wingdings" pitchFamily="2" charset="2"/>
              </a:rPr>
              <a:t>쓰레드들이 루프를 돌면서 조건을 검사하는 </a:t>
            </a:r>
            <a:r>
              <a:rPr lang="en-US" altLang="ko-KR" sz="2000" smtClean="0">
                <a:sym typeface="Wingdings" pitchFamily="2" charset="2"/>
              </a:rPr>
              <a:t>busy waiting</a:t>
            </a:r>
            <a:r>
              <a:rPr lang="ko-KR" altLang="en-US" sz="2000" smtClean="0">
                <a:sym typeface="Wingdings" pitchFamily="2" charset="2"/>
              </a:rPr>
              <a:t>의 비효율성을 피할 수 있다</a:t>
            </a:r>
            <a:r>
              <a:rPr lang="en-US" altLang="ko-KR" sz="2000" smtClean="0">
                <a:sym typeface="Wingdings" pitchFamily="2" charset="2"/>
              </a:rPr>
              <a:t>.</a:t>
            </a:r>
          </a:p>
          <a:p>
            <a:pPr marL="476250" indent="-476250" eaLnBrk="1" hangingPunct="1"/>
            <a:r>
              <a:rPr lang="en-US" altLang="ko-KR" sz="2000" smtClean="0"/>
              <a:t>Object</a:t>
            </a:r>
            <a:r>
              <a:rPr lang="ko-KR" altLang="en-US" sz="2000" smtClean="0"/>
              <a:t>클래스에 정의된 메쏘드</a:t>
            </a:r>
          </a:p>
          <a:p>
            <a:pPr marL="895350" lvl="1" indent="-438150" eaLnBrk="1" hangingPunct="1"/>
            <a:r>
              <a:rPr lang="en-US" altLang="ko-KR" sz="2000" smtClean="0"/>
              <a:t>wait() throws InterruptedException</a:t>
            </a:r>
          </a:p>
          <a:p>
            <a:pPr marL="1276350" lvl="2" indent="-361950" eaLnBrk="1" hangingPunct="1">
              <a:buFont typeface="Wingdings" pitchFamily="2" charset="2"/>
              <a:buAutoNum type="arabicPeriod"/>
            </a:pPr>
            <a:r>
              <a:rPr lang="ko-KR" altLang="en-US" sz="1600" smtClean="0"/>
              <a:t>이 메쏘드를 실행한 쓰레드가 이 객체의 자물쇠를 일시적으로 풀어준다</a:t>
            </a:r>
            <a:r>
              <a:rPr lang="en-US" altLang="ko-KR" sz="1600" smtClean="0"/>
              <a:t>.</a:t>
            </a:r>
          </a:p>
          <a:p>
            <a:pPr marL="1276350" lvl="2" indent="-361950" eaLnBrk="1" hangingPunct="1">
              <a:buFont typeface="Wingdings" pitchFamily="2" charset="2"/>
              <a:buAutoNum type="arabicPeriod"/>
            </a:pPr>
            <a:r>
              <a:rPr lang="ko-KR" altLang="en-US" sz="1600" smtClean="0"/>
              <a:t>다른 쓰레드가 이 객체의 </a:t>
            </a:r>
            <a:r>
              <a:rPr lang="en-US" altLang="ko-KR" sz="1600" smtClean="0"/>
              <a:t>notify() </a:t>
            </a:r>
            <a:r>
              <a:rPr lang="ko-KR" altLang="en-US" sz="1600" smtClean="0"/>
              <a:t>를 호출해주기를 기다린다</a:t>
            </a:r>
            <a:r>
              <a:rPr lang="en-US" altLang="ko-KR" sz="1600" smtClean="0"/>
              <a:t>.</a:t>
            </a:r>
          </a:p>
          <a:p>
            <a:pPr marL="1276350" lvl="2" indent="-361950" eaLnBrk="1" hangingPunct="1">
              <a:buFont typeface="Wingdings" pitchFamily="2" charset="2"/>
              <a:buAutoNum type="arabicPeriod"/>
            </a:pPr>
            <a:r>
              <a:rPr lang="ko-KR" altLang="en-US" sz="1600" smtClean="0"/>
              <a:t>이 객체의 자물쇠를 다시 채운다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다른 쓰레드가 자물쇠를 이미 채웠으면 풀릴때까지 기다린다</a:t>
            </a:r>
            <a:r>
              <a:rPr lang="en-US" altLang="ko-KR" sz="1600" smtClean="0"/>
              <a:t>.</a:t>
            </a:r>
          </a:p>
          <a:p>
            <a:pPr marL="1276350" lvl="2" indent="-361950" eaLnBrk="1" hangingPunct="1">
              <a:buFont typeface="Wingdings" pitchFamily="2" charset="2"/>
              <a:buAutoNum type="arabicPeriod"/>
            </a:pPr>
            <a:r>
              <a:rPr lang="ko-KR" altLang="en-US" sz="1600" smtClean="0"/>
              <a:t>쓰레드의 실행을 재시작</a:t>
            </a:r>
            <a:r>
              <a:rPr lang="en-US" altLang="ko-KR" sz="1600" smtClean="0"/>
              <a:t>.</a:t>
            </a:r>
          </a:p>
          <a:p>
            <a:pPr marL="895350" lvl="1" indent="-438150" eaLnBrk="1" hangingPunct="1"/>
            <a:r>
              <a:rPr lang="en-US" altLang="ko-KR" sz="2000" smtClean="0"/>
              <a:t>notify(), notifyAll()</a:t>
            </a:r>
          </a:p>
          <a:p>
            <a:pPr marL="1276350" lvl="2" indent="-361950" eaLnBrk="1" hangingPunct="1"/>
            <a:r>
              <a:rPr lang="ko-KR" altLang="en-US" sz="1600" smtClean="0"/>
              <a:t>이 객체에 </a:t>
            </a:r>
            <a:r>
              <a:rPr lang="en-US" altLang="ko-KR" sz="1600" smtClean="0"/>
              <a:t>wait()</a:t>
            </a:r>
            <a:r>
              <a:rPr lang="ko-KR" altLang="en-US" sz="1600" smtClean="0"/>
              <a:t>하고 있는 쓰레드 중 한 쓰레드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혹은 모든 쓰레드가 재시작되게 한다</a:t>
            </a:r>
            <a:r>
              <a:rPr lang="en-US" altLang="ko-KR" sz="1600" smtClean="0"/>
              <a:t>.(</a:t>
            </a:r>
            <a:r>
              <a:rPr lang="ko-KR" altLang="en-US" sz="1600" smtClean="0"/>
              <a:t>이 중 우선순위 높은 쓰레드가 실행됨</a:t>
            </a:r>
            <a:r>
              <a:rPr lang="en-US" altLang="ko-KR" sz="1600" smtClean="0"/>
              <a:t>)</a:t>
            </a:r>
          </a:p>
          <a:p>
            <a:pPr marL="1276350" lvl="2" indent="-361950" eaLnBrk="1" hangingPunct="1"/>
            <a:r>
              <a:rPr lang="ko-KR" altLang="en-US" sz="1600" smtClean="0"/>
              <a:t>다시 </a:t>
            </a:r>
            <a:r>
              <a:rPr lang="en-US" altLang="ko-KR" sz="1600" smtClean="0"/>
              <a:t>lock</a:t>
            </a:r>
            <a:r>
              <a:rPr lang="ko-KR" altLang="en-US" sz="1600" smtClean="0"/>
              <a:t>을 획득하지 못하면 기다린다</a:t>
            </a:r>
            <a:r>
              <a:rPr lang="en-US" altLang="ko-KR" sz="1600" smtClean="0"/>
              <a:t>.</a:t>
            </a:r>
          </a:p>
          <a:p>
            <a:pPr marL="1276350" lvl="2" indent="-361950" eaLnBrk="1" hangingPunct="1"/>
            <a:endParaRPr lang="en-US" altLang="ko-KR" sz="1600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44550" y="5159375"/>
            <a:ext cx="8077200" cy="15319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ko-KR" altLang="en-US" sz="1400" b="1">
              <a:latin typeface="Lucida Console" pitchFamily="49" charset="0"/>
              <a:ea typeface="굴림" charset="-127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synchronized void someMethod()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{   	……</a:t>
            </a:r>
          </a:p>
          <a:p>
            <a:pPr lvl="2"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While( !condition )</a:t>
            </a:r>
          </a:p>
          <a:p>
            <a:pPr lvl="2"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	wait();</a:t>
            </a:r>
          </a:p>
          <a:p>
            <a:pPr lvl="2"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* condition</a:t>
            </a:r>
            <a:r>
              <a:rPr lang="ko-KR" altLang="en-US" sz="1400" b="1">
                <a:latin typeface="Lucida Console" pitchFamily="49" charset="0"/>
                <a:ea typeface="굴림" charset="-127"/>
              </a:rPr>
              <a:t>이 </a:t>
            </a:r>
            <a:r>
              <a:rPr lang="en-US" altLang="ko-KR" sz="1400" b="1">
                <a:latin typeface="Lucida Console" pitchFamily="49" charset="0"/>
                <a:ea typeface="굴림" charset="-127"/>
              </a:rPr>
              <a:t>true</a:t>
            </a:r>
            <a:r>
              <a:rPr lang="ko-KR" altLang="en-US" sz="1400" b="1">
                <a:latin typeface="Lucida Console" pitchFamily="49" charset="0"/>
                <a:ea typeface="굴림" charset="-127"/>
              </a:rPr>
              <a:t>인 경우 해야할 일 수행</a:t>
            </a:r>
          </a:p>
          <a:p>
            <a:pPr lvl="2"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notifyAll(); // </a:t>
            </a:r>
            <a:r>
              <a:rPr lang="ko-KR" altLang="en-US" sz="1400" b="1">
                <a:latin typeface="Lucida Console" pitchFamily="49" charset="0"/>
                <a:ea typeface="굴림" charset="-127"/>
              </a:rPr>
              <a:t>기다리고 있는 쓰레드를 깨우기 위해 </a:t>
            </a:r>
            <a:r>
              <a:rPr lang="en-US" altLang="ko-KR" sz="1400" b="1">
                <a:latin typeface="Lucida Console" pitchFamily="49" charset="0"/>
                <a:ea typeface="굴림" charset="-127"/>
              </a:rPr>
              <a:t>notify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ko-KR" sz="1400" b="1">
                <a:latin typeface="Lucida Console" pitchFamily="49" charset="0"/>
                <a:ea typeface="굴림" charset="-127"/>
              </a:rPr>
              <a:t>}</a:t>
            </a:r>
            <a:endParaRPr lang="ko-KR" altLang="en-US" sz="1400" b="1">
              <a:latin typeface="Lucida Console" pitchFamily="49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쓰레드 스케쥴링</a:t>
            </a:r>
            <a:r>
              <a:rPr lang="en-US" altLang="ko-KR" smtClean="0"/>
              <a:t>, yield()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927100"/>
            <a:ext cx="8001000" cy="532765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100" smtClean="0"/>
              <a:t>여러 개의 쓰레드에 </a:t>
            </a:r>
            <a:r>
              <a:rPr lang="en-US" altLang="ko-KR" sz="2100" smtClean="0"/>
              <a:t>CPU</a:t>
            </a:r>
            <a:r>
              <a:rPr lang="ko-KR" altLang="en-US" sz="2100" smtClean="0"/>
              <a:t>의 자원을 배분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100" smtClean="0"/>
              <a:t>시분할 프로세서 배분</a:t>
            </a:r>
            <a:r>
              <a:rPr lang="en-US" altLang="ko-KR" sz="2100" smtClean="0"/>
              <a:t>(time-slicing scheduling)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쓰레드가 일정시간 실행하게 되면 자동적으로 다른 쓰레드가 실행</a:t>
            </a:r>
            <a:r>
              <a:rPr lang="en-US" altLang="ko-KR" sz="21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100" smtClean="0"/>
              <a:t>단순 프로세서 배분</a:t>
            </a:r>
            <a:r>
              <a:rPr lang="en-US" altLang="ko-KR" sz="2100" smtClean="0"/>
              <a:t>(non-preemptive scheduling) 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2100" smtClean="0"/>
              <a:t>쓰레드가 실행가능하지 못한 상태가 되거나</a:t>
            </a:r>
            <a:r>
              <a:rPr lang="en-US" altLang="ko-KR" sz="2100" smtClean="0"/>
              <a:t>, Thead.yield()</a:t>
            </a:r>
            <a:r>
              <a:rPr lang="ko-KR" altLang="en-US" sz="2100" smtClean="0"/>
              <a:t>메쏘드가 실행되었을 경에만 다른 쓰레드가 실행된다</a:t>
            </a:r>
            <a:r>
              <a:rPr lang="en-US" altLang="ko-KR" sz="210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100" smtClean="0"/>
              <a:t>Thead.yield() : </a:t>
            </a:r>
            <a:r>
              <a:rPr lang="ko-KR" altLang="en-US" sz="2100" smtClean="0"/>
              <a:t>다른 쓰레드에 </a:t>
            </a:r>
            <a:r>
              <a:rPr lang="en-US" altLang="ko-KR" sz="2100" smtClean="0"/>
              <a:t>CPU</a:t>
            </a:r>
            <a:r>
              <a:rPr lang="ko-KR" altLang="en-US" sz="2100" smtClean="0"/>
              <a:t>를 양보</a:t>
            </a:r>
            <a:r>
              <a:rPr lang="en-US" altLang="ko-KR" sz="2100" smtClean="0"/>
              <a:t>. Non-preemptive</a:t>
            </a:r>
            <a:r>
              <a:rPr lang="ko-KR" altLang="en-US" sz="2100" smtClean="0"/>
              <a:t>머신에서도 적절하게 동작하게 하려면 코드의 적절한 곳에 </a:t>
            </a:r>
            <a:r>
              <a:rPr lang="en-US" altLang="ko-KR" sz="2100" smtClean="0"/>
              <a:t>yield()</a:t>
            </a:r>
            <a:r>
              <a:rPr lang="ko-KR" altLang="en-US" sz="2100" smtClean="0"/>
              <a:t>를 삽입하는 것이 좋다</a:t>
            </a:r>
            <a:r>
              <a:rPr lang="en-US" altLang="ko-KR" sz="210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실행 예제 </a:t>
            </a:r>
            <a:r>
              <a:rPr lang="en-US" altLang="ko-KR" smtClean="0"/>
              <a:t>: ThreadNoWait.java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735013"/>
            <a:ext cx="5440362" cy="5791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실행 예제 </a:t>
            </a:r>
            <a:r>
              <a:rPr lang="en-US" altLang="ko-KR" smtClean="0"/>
              <a:t>: ThreadNoWait.java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771525"/>
            <a:ext cx="7361237" cy="58356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3338513"/>
            <a:ext cx="3014662" cy="3519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7672388" y="3810000"/>
            <a:ext cx="1349375" cy="893763"/>
          </a:xfrm>
          <a:prstGeom prst="wedgeRoundRectCallout">
            <a:avLst>
              <a:gd name="adj1" fmla="val -74472"/>
              <a:gd name="adj2" fmla="val 19806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 b="1">
                <a:latin typeface="Lucida Console" pitchFamily="49" charset="0"/>
              </a:rPr>
              <a:t>원하는 결과</a:t>
            </a:r>
          </a:p>
          <a:p>
            <a:pPr algn="ctr"/>
            <a:r>
              <a:rPr lang="ko-KR" altLang="en-US" sz="1400" b="1">
                <a:latin typeface="Lucida Console" pitchFamily="49" charset="0"/>
              </a:rPr>
              <a:t>가 아니다</a:t>
            </a:r>
            <a:r>
              <a:rPr lang="en-US" altLang="ko-KR" sz="1400" b="1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실행 예제 </a:t>
            </a:r>
            <a:r>
              <a:rPr lang="en-US" altLang="ko-KR" smtClean="0"/>
              <a:t>: ThreadWait.java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88" y="685800"/>
            <a:ext cx="5748337" cy="5926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90638" y="2032000"/>
            <a:ext cx="4135437" cy="771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323975" y="4452938"/>
            <a:ext cx="4135438" cy="771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33475" y="3327400"/>
            <a:ext cx="1301750" cy="2016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36650" y="5616575"/>
            <a:ext cx="1301750" cy="2016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실행 예제 </a:t>
            </a:r>
            <a:r>
              <a:rPr lang="en-US" altLang="ko-KR" smtClean="0"/>
              <a:t>: ThreadWait.java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715963"/>
            <a:ext cx="6959600" cy="59118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976313"/>
            <a:ext cx="7943850" cy="24050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7513" y="2195513"/>
            <a:ext cx="3343275" cy="4479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실행 예제 </a:t>
            </a:r>
            <a:r>
              <a:rPr lang="en-US" altLang="ko-KR" smtClean="0"/>
              <a:t>: ThreadWait.java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459413" y="3594100"/>
            <a:ext cx="1758950" cy="2317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434013" y="4702175"/>
            <a:ext cx="1768475" cy="2127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426075" y="5162550"/>
            <a:ext cx="1809750" cy="2016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408613" y="5824538"/>
            <a:ext cx="1860550" cy="2222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2947988" y="4500563"/>
            <a:ext cx="1349375" cy="893762"/>
          </a:xfrm>
          <a:prstGeom prst="wedgeRoundRectCallout">
            <a:avLst>
              <a:gd name="adj1" fmla="val 95648"/>
              <a:gd name="adj2" fmla="val 32417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 b="1">
                <a:latin typeface="Lucida Console" pitchFamily="49" charset="0"/>
              </a:rPr>
              <a:t>원하는 값을 </a:t>
            </a:r>
            <a:r>
              <a:rPr lang="en-US" altLang="ko-KR" sz="1400" b="1">
                <a:latin typeface="Lucida Console" pitchFamily="49" charset="0"/>
              </a:rPr>
              <a:t>get</a:t>
            </a:r>
            <a:r>
              <a:rPr lang="ko-KR" altLang="en-US" sz="1400" b="1">
                <a:latin typeface="Lucida Console" pitchFamily="49" charset="0"/>
              </a:rPr>
              <a:t>하였다</a:t>
            </a:r>
            <a:r>
              <a:rPr lang="en-US" altLang="ko-KR" sz="1400" b="1">
                <a:latin typeface="Lucida Console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700088"/>
            <a:ext cx="7589838" cy="61134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ThreadSchedule.java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ThreadSchedule.java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87363" y="760413"/>
            <a:ext cx="37242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Lucida Console" pitchFamily="49" charset="0"/>
              </a:rPr>
              <a:t>* </a:t>
            </a:r>
            <a:r>
              <a:rPr lang="en-US" altLang="ko-KR" sz="1600">
                <a:latin typeface="Lucida Console" pitchFamily="49" charset="0"/>
              </a:rPr>
              <a:t>Windows : </a:t>
            </a:r>
            <a:r>
              <a:rPr lang="ko-KR" altLang="en-US" sz="1600">
                <a:latin typeface="Lucida Console" pitchFamily="49" charset="0"/>
              </a:rPr>
              <a:t>시분할 프로세스 배분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87400" y="1809750"/>
            <a:ext cx="1281113" cy="475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  <a:endParaRPr lang="ko-KR" altLang="en-US" sz="1400" b="1">
              <a:latin typeface="Lucida Console" pitchFamily="49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41563" y="1809750"/>
            <a:ext cx="1281112" cy="475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  <a:endParaRPr lang="ko-KR" altLang="en-US" sz="1400" b="1">
              <a:latin typeface="Lucida Console" pitchFamily="49" charset="0"/>
            </a:endParaRP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50900" y="1212850"/>
            <a:ext cx="1120775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yield</a:t>
            </a:r>
            <a:r>
              <a:rPr lang="ko-KR" altLang="en-US" sz="1600">
                <a:latin typeface="Lucida Console" pitchFamily="49" charset="0"/>
              </a:rPr>
              <a:t>를 </a:t>
            </a:r>
          </a:p>
          <a:p>
            <a:r>
              <a:rPr lang="ko-KR" altLang="en-US" sz="1600">
                <a:latin typeface="Lucida Console" pitchFamily="49" charset="0"/>
              </a:rPr>
              <a:t>안한 경우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393950" y="1241425"/>
            <a:ext cx="1120775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yield</a:t>
            </a:r>
            <a:r>
              <a:rPr lang="ko-KR" altLang="en-US" sz="1600">
                <a:latin typeface="Lucida Console" pitchFamily="49" charset="0"/>
              </a:rPr>
              <a:t>를 </a:t>
            </a:r>
          </a:p>
          <a:p>
            <a:r>
              <a:rPr lang="ko-KR" altLang="en-US" sz="1600">
                <a:latin typeface="Lucida Console" pitchFamily="49" charset="0"/>
              </a:rPr>
              <a:t>한 경우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960938" y="771525"/>
            <a:ext cx="35210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Lucida Console" pitchFamily="49" charset="0"/>
              </a:rPr>
              <a:t>* </a:t>
            </a:r>
            <a:r>
              <a:rPr lang="en-US" altLang="ko-KR" sz="1600">
                <a:latin typeface="Lucida Console" pitchFamily="49" charset="0"/>
              </a:rPr>
              <a:t>Soraris : </a:t>
            </a:r>
            <a:r>
              <a:rPr lang="ko-KR" altLang="en-US" sz="1600">
                <a:latin typeface="Lucida Console" pitchFamily="49" charset="0"/>
              </a:rPr>
              <a:t>단순 프로세스 배분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6400" y="1771650"/>
            <a:ext cx="1281113" cy="475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.</a:t>
            </a:r>
          </a:p>
          <a:p>
            <a:r>
              <a:rPr lang="en-US" altLang="ko-KR" sz="1400" b="1">
                <a:latin typeface="Lucida Console" pitchFamily="49" charset="0"/>
              </a:rPr>
              <a:t>.</a:t>
            </a:r>
          </a:p>
          <a:p>
            <a:r>
              <a:rPr lang="en-US" altLang="ko-KR" sz="1400" b="1">
                <a:latin typeface="Lucida Console" pitchFamily="49" charset="0"/>
              </a:rPr>
              <a:t>.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040563" y="1771650"/>
            <a:ext cx="1281112" cy="475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  <a:endParaRPr lang="ko-KR" altLang="en-US" sz="1400" b="1">
              <a:latin typeface="Lucida Console" pitchFamily="49" charset="0"/>
            </a:endParaRP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  <a:p>
            <a:r>
              <a:rPr lang="en-US" altLang="ko-KR" sz="1400" b="1">
                <a:latin typeface="Lucida Console" pitchFamily="49" charset="0"/>
              </a:rPr>
              <a:t>Thread-0</a:t>
            </a:r>
          </a:p>
          <a:p>
            <a:r>
              <a:rPr lang="en-US" altLang="ko-KR" sz="1400" b="1">
                <a:latin typeface="Lucida Console" pitchFamily="49" charset="0"/>
              </a:rPr>
              <a:t>Thread-1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549900" y="1174750"/>
            <a:ext cx="1120775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yield</a:t>
            </a:r>
            <a:r>
              <a:rPr lang="ko-KR" altLang="en-US" sz="1600">
                <a:latin typeface="Lucida Console" pitchFamily="49" charset="0"/>
              </a:rPr>
              <a:t>를 </a:t>
            </a:r>
          </a:p>
          <a:p>
            <a:r>
              <a:rPr lang="ko-KR" altLang="en-US" sz="1600">
                <a:latin typeface="Lucida Console" pitchFamily="49" charset="0"/>
              </a:rPr>
              <a:t>안한 경우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092950" y="1203325"/>
            <a:ext cx="1120775" cy="5810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Lucida Console" pitchFamily="49" charset="0"/>
              </a:rPr>
              <a:t>yield</a:t>
            </a:r>
            <a:r>
              <a:rPr lang="ko-KR" altLang="en-US" sz="1600">
                <a:latin typeface="Lucida Console" pitchFamily="49" charset="0"/>
              </a:rPr>
              <a:t>를 </a:t>
            </a:r>
          </a:p>
          <a:p>
            <a:r>
              <a:rPr lang="ko-KR" altLang="en-US" sz="1600">
                <a:latin typeface="Lucida Console" pitchFamily="49" charset="0"/>
              </a:rPr>
              <a:t>한 경우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877888"/>
            <a:ext cx="8461375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>
              <a:lnSpc>
                <a:spcPct val="120000"/>
              </a:lnSpc>
              <a:spcBef>
                <a:spcPct val="20000"/>
              </a:spcBef>
              <a:buClr>
                <a:srgbClr val="FF5555"/>
              </a:buClr>
              <a:buSzPct val="80000"/>
              <a:buFont typeface="Wingdings" pitchFamily="2" charset="2"/>
              <a:buChar char="n"/>
            </a:pPr>
            <a:r>
              <a:rPr lang="ko-KR" altLang="en-US" sz="2600">
                <a:latin typeface="굴림" charset="-127"/>
                <a:ea typeface="굴림" charset="-127"/>
              </a:rPr>
              <a:t>각 쓰레드는 우선순위</a:t>
            </a:r>
            <a:r>
              <a:rPr lang="en-US" altLang="ko-KR" sz="2600">
                <a:latin typeface="굴림" charset="-127"/>
                <a:ea typeface="굴림" charset="-127"/>
              </a:rPr>
              <a:t>(priority)</a:t>
            </a:r>
            <a:r>
              <a:rPr lang="ko-KR" altLang="en-US" sz="2600">
                <a:latin typeface="굴림" charset="-127"/>
                <a:ea typeface="굴림" charset="-127"/>
              </a:rPr>
              <a:t>를 갖는다</a:t>
            </a:r>
            <a:r>
              <a:rPr lang="en-US" altLang="ko-KR" sz="2600">
                <a:latin typeface="굴림" charset="-127"/>
                <a:ea typeface="굴림" charset="-127"/>
              </a:rPr>
              <a:t>.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en-US" altLang="ko-KR" sz="2000">
                <a:latin typeface="굴림" charset="-127"/>
                <a:ea typeface="굴림" charset="-127"/>
              </a:rPr>
              <a:t>Thread.MIN_PRIORITY(=1) ~ Thread.MAX_PRIORITY(=10) 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ko-KR" altLang="en-US" sz="2000">
                <a:latin typeface="굴림" charset="-127"/>
                <a:ea typeface="굴림" charset="-127"/>
              </a:rPr>
              <a:t>디폴트 우선순위는 </a:t>
            </a:r>
            <a:r>
              <a:rPr lang="en-US" altLang="ko-KR" sz="2000">
                <a:latin typeface="굴림" charset="-127"/>
                <a:ea typeface="굴림" charset="-127"/>
              </a:rPr>
              <a:t>Thread.NORM_PRIORITY(=5)</a:t>
            </a:r>
            <a:r>
              <a:rPr lang="ko-KR" altLang="en-US" sz="2000">
                <a:latin typeface="굴림" charset="-127"/>
                <a:ea typeface="굴림" charset="-127"/>
              </a:rPr>
              <a:t>이다</a:t>
            </a:r>
            <a:r>
              <a:rPr lang="en-US" altLang="ko-KR" sz="2000">
                <a:latin typeface="굴림" charset="-127"/>
                <a:ea typeface="굴림" charset="-127"/>
              </a:rPr>
              <a:t>.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ko-KR" altLang="en-US" sz="2000">
                <a:latin typeface="굴림" charset="-127"/>
                <a:ea typeface="굴림" charset="-127"/>
              </a:rPr>
              <a:t>우선 순위가 높은 쓰레드가 실행 시간을 많이 할당 받을 가능성이 높다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en-US" altLang="ko-KR" sz="2000">
                <a:latin typeface="굴림" charset="-127"/>
                <a:ea typeface="굴림" charset="-127"/>
              </a:rPr>
              <a:t>setPriority(), getPriority()</a:t>
            </a:r>
            <a:r>
              <a:rPr lang="ko-KR" altLang="en-US" sz="2000">
                <a:latin typeface="굴림" charset="-127"/>
                <a:ea typeface="굴림" charset="-127"/>
              </a:rPr>
              <a:t>를 사용한다</a:t>
            </a:r>
            <a:r>
              <a:rPr lang="en-US" altLang="ko-KR" sz="2000">
                <a:latin typeface="굴림" charset="-127"/>
                <a:ea typeface="굴림" charset="-127"/>
              </a:rPr>
              <a:t>.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endParaRPr lang="en-US" altLang="ko-KR" sz="2000">
              <a:latin typeface="굴림" charset="-127"/>
              <a:ea typeface="굴림" charset="-127"/>
            </a:endParaRPr>
          </a:p>
          <a:p>
            <a:pPr marL="342900" indent="-34290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ko-KR" altLang="en-US" sz="2200">
                <a:latin typeface="굴림" charset="-127"/>
                <a:ea typeface="굴림" charset="-127"/>
              </a:rPr>
              <a:t>추천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en-US" altLang="ko-KR" sz="2000">
                <a:latin typeface="굴림" charset="-127"/>
                <a:ea typeface="굴림" charset="-127"/>
              </a:rPr>
              <a:t>I/O</a:t>
            </a:r>
            <a:r>
              <a:rPr lang="ko-KR" altLang="en-US" sz="2000">
                <a:latin typeface="굴림" charset="-127"/>
                <a:ea typeface="굴림" charset="-127"/>
              </a:rPr>
              <a:t>작업 쓰레드는 우선순위를 낮춘다</a:t>
            </a:r>
            <a:r>
              <a:rPr lang="en-US" altLang="ko-KR" sz="2000">
                <a:latin typeface="굴림" charset="-127"/>
                <a:ea typeface="굴림" charset="-127"/>
              </a:rPr>
              <a:t>.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ko-KR" altLang="en-US" sz="2000">
                <a:latin typeface="굴림" charset="-127"/>
                <a:ea typeface="굴림" charset="-127"/>
              </a:rPr>
              <a:t>동영상등 계속해서 실행되는 쓰레드는 우선순위를 낮춘다</a:t>
            </a:r>
            <a:r>
              <a:rPr lang="en-US" altLang="ko-KR" sz="2000">
                <a:latin typeface="굴림" charset="-127"/>
                <a:ea typeface="굴림" charset="-127"/>
              </a:rPr>
              <a:t>.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ko-KR" altLang="en-US" sz="2000">
                <a:latin typeface="굴림" charset="-127"/>
                <a:ea typeface="굴림" charset="-127"/>
              </a:rPr>
              <a:t>사용자 입력처리등 곧바로 즉시 실행되어야 하는 쓰레드는 우선순위를 높인다</a:t>
            </a:r>
            <a:r>
              <a:rPr lang="en-US" altLang="ko-KR" sz="2000">
                <a:latin typeface="굴림" charset="-127"/>
                <a:ea typeface="굴림" charset="-127"/>
              </a:rPr>
              <a:t>.</a:t>
            </a:r>
          </a:p>
          <a:p>
            <a:pPr marL="742950" lvl="1" indent="-285750" fontAlgn="t">
              <a:lnSpc>
                <a:spcPct val="120000"/>
              </a:lnSpc>
              <a:spcBef>
                <a:spcPct val="20000"/>
              </a:spcBef>
              <a:buClr>
                <a:srgbClr val="99CC00"/>
              </a:buClr>
              <a:buSzPct val="70000"/>
              <a:buFont typeface="Wingdings" pitchFamily="2" charset="2"/>
              <a:buChar char="n"/>
            </a:pPr>
            <a:r>
              <a:rPr lang="en-US" altLang="ko-KR" sz="2000">
                <a:latin typeface="굴림" charset="-127"/>
                <a:ea typeface="굴림" charset="-127"/>
              </a:rPr>
              <a:t>CPU</a:t>
            </a:r>
            <a:r>
              <a:rPr lang="ko-KR" altLang="en-US" sz="2000">
                <a:latin typeface="굴림" charset="-127"/>
                <a:ea typeface="굴림" charset="-127"/>
              </a:rPr>
              <a:t>를 사용한 계산이 필요한 경우 높여줌</a:t>
            </a:r>
            <a:r>
              <a:rPr lang="en-US" altLang="ko-KR" sz="2000">
                <a:latin typeface="굴림" charset="-127"/>
                <a:ea typeface="굴림" charset="-127"/>
              </a:rPr>
              <a:t>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쓰레드의 우선순위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5" y="723900"/>
            <a:ext cx="7123113" cy="610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ThreadPriority.java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7246938" y="2665413"/>
            <a:ext cx="1317625" cy="638175"/>
          </a:xfrm>
          <a:prstGeom prst="wedgeRoundRectCallout">
            <a:avLst>
              <a:gd name="adj1" fmla="val -120361"/>
              <a:gd name="adj2" fmla="val 74130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ko-KR" sz="1400" b="1">
                <a:latin typeface="Lucida Console" pitchFamily="49" charset="0"/>
              </a:rPr>
              <a:t>7</a:t>
            </a:r>
            <a:r>
              <a:rPr lang="ko-KR" altLang="en-US" sz="1400" b="1">
                <a:latin typeface="Lucida Console" pitchFamily="49" charset="0"/>
              </a:rPr>
              <a:t>로 높여줌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493000" y="5289550"/>
            <a:ext cx="1317625" cy="638175"/>
          </a:xfrm>
          <a:prstGeom prst="wedgeRoundRectCallout">
            <a:avLst>
              <a:gd name="adj1" fmla="val -143495"/>
              <a:gd name="adj2" fmla="val 7114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 b="1">
                <a:latin typeface="Lucida Console" pitchFamily="49" charset="0"/>
              </a:rPr>
              <a:t>다시 내려줌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ThreadPriority.java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763" y="1106488"/>
            <a:ext cx="2628900" cy="360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700" y="4840288"/>
            <a:ext cx="2103438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5013" y="5038725"/>
            <a:ext cx="1876425" cy="181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1363" y="1169988"/>
            <a:ext cx="2714625" cy="366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54013" y="760413"/>
            <a:ext cx="41306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Lucida Console" pitchFamily="49" charset="0"/>
              </a:rPr>
              <a:t>* </a:t>
            </a:r>
            <a:r>
              <a:rPr lang="en-US" altLang="ko-KR" sz="1600">
                <a:latin typeface="Lucida Console" pitchFamily="49" charset="0"/>
              </a:rPr>
              <a:t>Thread-0</a:t>
            </a:r>
            <a:r>
              <a:rPr lang="ko-KR" altLang="en-US" sz="1600">
                <a:latin typeface="Lucida Console" pitchFamily="49" charset="0"/>
              </a:rPr>
              <a:t>의 우선순위를 </a:t>
            </a:r>
            <a:r>
              <a:rPr lang="en-US" altLang="ko-KR" sz="1600">
                <a:latin typeface="Lucida Console" pitchFamily="49" charset="0"/>
              </a:rPr>
              <a:t>7</a:t>
            </a:r>
            <a:r>
              <a:rPr lang="ko-KR" altLang="en-US" sz="1600">
                <a:latin typeface="Lucida Console" pitchFamily="49" charset="0"/>
              </a:rPr>
              <a:t>로 높였을때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689600" y="771525"/>
            <a:ext cx="335597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Lucida Console" pitchFamily="49" charset="0"/>
              </a:rPr>
              <a:t>* 우선순위 조정을 안 했을 경우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317625" y="1071563"/>
            <a:ext cx="865188" cy="16668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626225" y="1139825"/>
            <a:ext cx="865188" cy="16668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다른 쓰레드가 종료될때 까지 기다리기</a:t>
            </a:r>
            <a:r>
              <a:rPr lang="en-US" altLang="ko-KR" smtClean="0"/>
              <a:t>, join()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1900" smtClean="0"/>
              <a:t>다른 쓰레드가 만들어낸 최종 결과를 얻고자 할 때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1900" smtClean="0"/>
              <a:t>network</a:t>
            </a:r>
            <a:r>
              <a:rPr lang="ko-KR" altLang="en-US" sz="1900" smtClean="0"/>
              <a:t>으로 부터 </a:t>
            </a:r>
            <a:r>
              <a:rPr lang="en-US" altLang="ko-KR" sz="1900" smtClean="0"/>
              <a:t>data</a:t>
            </a:r>
            <a:r>
              <a:rPr lang="ko-KR" altLang="en-US" sz="1900" smtClean="0"/>
              <a:t>를 다 받을때 까지 기다려야 할 경우</a:t>
            </a:r>
            <a:endParaRPr lang="en-US" altLang="ko-KR" sz="1900" smtClean="0"/>
          </a:p>
          <a:p>
            <a:pPr lvl="1" eaLnBrk="1" hangingPunct="1">
              <a:lnSpc>
                <a:spcPct val="130000"/>
              </a:lnSpc>
            </a:pPr>
            <a:r>
              <a:rPr lang="ko-KR" altLang="en-US" sz="1900" smtClean="0"/>
              <a:t>각 쓰레드의 계산 결과를 모아야할 경우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1900" smtClean="0"/>
              <a:t>join( long millis, int nanos )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2100" smtClean="0"/>
              <a:t>이 쓰레드가 종료되거나</a:t>
            </a:r>
            <a:r>
              <a:rPr lang="en-US" altLang="ko-KR" sz="2100" smtClean="0"/>
              <a:t>, millis+nanos</a:t>
            </a:r>
            <a:r>
              <a:rPr lang="ko-KR" altLang="en-US" sz="2100" smtClean="0"/>
              <a:t>시간이 지날때까지 호출한 쓰레드가 기다린다</a:t>
            </a:r>
            <a:r>
              <a:rPr lang="en-US" altLang="ko-KR" sz="2100" smtClean="0"/>
              <a:t>.(0</a:t>
            </a:r>
            <a:r>
              <a:rPr lang="ko-KR" altLang="en-US" sz="2100" smtClean="0"/>
              <a:t>이면 무한정 기다린다</a:t>
            </a:r>
            <a:r>
              <a:rPr lang="en-US" altLang="ko-KR" sz="2100" smtClean="0"/>
              <a:t>)</a:t>
            </a:r>
          </a:p>
          <a:p>
            <a:pPr lvl="1" eaLnBrk="1" hangingPunct="1">
              <a:lnSpc>
                <a:spcPct val="130000"/>
              </a:lnSpc>
            </a:pPr>
            <a:endParaRPr lang="en-US" altLang="ko-KR" sz="210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5175" y="3551238"/>
            <a:ext cx="50038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175" y="749300"/>
            <a:ext cx="8609013" cy="5616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2800">
                <a:solidFill>
                  <a:schemeClr val="bg1"/>
                </a:solidFill>
              </a:rPr>
              <a:t>실습 예제 </a:t>
            </a:r>
            <a:r>
              <a:rPr lang="en-US" altLang="ko-KR" sz="2800">
                <a:solidFill>
                  <a:schemeClr val="bg1"/>
                </a:solidFill>
              </a:rPr>
              <a:t>: ThreadJoin.java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0638" y="2170113"/>
            <a:ext cx="24796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1738" y="1119188"/>
            <a:ext cx="2484437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124575" y="730250"/>
            <a:ext cx="2000250" cy="361950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Lucida Console" pitchFamily="49" charset="0"/>
              </a:rPr>
              <a:t>* </a:t>
            </a:r>
            <a:r>
              <a:rPr lang="en-US" altLang="ko-KR" sz="1600">
                <a:latin typeface="Lucida Console" pitchFamily="49" charset="0"/>
              </a:rPr>
              <a:t>join</a:t>
            </a:r>
            <a:r>
              <a:rPr lang="ko-KR" altLang="en-US" sz="1600">
                <a:latin typeface="Lucida Console" pitchFamily="49" charset="0"/>
              </a:rPr>
              <a:t>을 한 경우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92825" y="1714500"/>
            <a:ext cx="2203450" cy="361950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latin typeface="Lucida Console" pitchFamily="49" charset="0"/>
              </a:rPr>
              <a:t>* </a:t>
            </a:r>
            <a:r>
              <a:rPr lang="en-US" altLang="ko-KR" sz="1600">
                <a:latin typeface="Lucida Console" pitchFamily="49" charset="0"/>
              </a:rPr>
              <a:t>join</a:t>
            </a:r>
            <a:r>
              <a:rPr lang="ko-KR" altLang="en-US" sz="1600">
                <a:latin typeface="Lucida Console" pitchFamily="49" charset="0"/>
              </a:rPr>
              <a:t>을 안한 경우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130675" y="4746625"/>
            <a:ext cx="3606800" cy="317500"/>
          </a:xfrm>
          <a:prstGeom prst="wedgeRoundRectCallout">
            <a:avLst>
              <a:gd name="adj1" fmla="val -76495"/>
              <a:gd name="adj2" fmla="val 13500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ko-KR" sz="1400">
                <a:latin typeface="Lucida Console" pitchFamily="49" charset="0"/>
              </a:rPr>
              <a:t>thread1</a:t>
            </a:r>
            <a:r>
              <a:rPr lang="ko-KR" altLang="en-US" sz="1400">
                <a:latin typeface="Lucida Console" pitchFamily="49" charset="0"/>
              </a:rPr>
              <a:t>이 종료될 때까지 기다림</a:t>
            </a:r>
            <a:r>
              <a:rPr lang="en-US" altLang="ko-KR" sz="1400">
                <a:latin typeface="Lucida Console" pitchFamily="49" charset="0"/>
              </a:rPr>
              <a:t>.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386263" y="5308600"/>
            <a:ext cx="3606800" cy="306388"/>
          </a:xfrm>
          <a:prstGeom prst="wedgeRoundRectCallout">
            <a:avLst>
              <a:gd name="adj1" fmla="val -82833"/>
              <a:gd name="adj2" fmla="val 38083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ko-KR" sz="1400">
                <a:latin typeface="Lucida Console" pitchFamily="49" charset="0"/>
              </a:rPr>
              <a:t>thread2</a:t>
            </a:r>
            <a:r>
              <a:rPr lang="ko-KR" altLang="en-US" sz="1400">
                <a:latin typeface="Lucida Console" pitchFamily="49" charset="0"/>
              </a:rPr>
              <a:t>가 종료될 때까지 기다림</a:t>
            </a:r>
            <a:r>
              <a:rPr lang="en-US" altLang="ko-KR" sz="1400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스트">
  <a:themeElements>
    <a:clrScheme name="테스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테스트">
      <a:majorFont>
        <a:latin typeface="HY헤드라인M"/>
        <a:ea typeface="HY헤드라인M"/>
        <a:cs typeface="Arial"/>
      </a:majorFont>
      <a:minorFont>
        <a:latin typeface="HY헤드라인M"/>
        <a:ea typeface="HY헤드라인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테스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wichoi3</Template>
  <TotalTime>3224</TotalTime>
  <Pages>22</Pages>
  <Words>1246</Words>
  <Application>Microsoft Office PowerPoint</Application>
  <PresentationFormat>화면 슬라이드 쇼(4:3)</PresentationFormat>
  <Paragraphs>262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테스트</vt:lpstr>
      <vt:lpstr>인터넷 프로그래밍 (IO211)    Multi-Thread  Programming 2</vt:lpstr>
      <vt:lpstr>쓰레드 스케쥴링, yield()</vt:lpstr>
      <vt:lpstr>PowerPoint 프레젠테이션</vt:lpstr>
      <vt:lpstr>PowerPoint 프레젠테이션</vt:lpstr>
      <vt:lpstr>쓰레드의 우선순위</vt:lpstr>
      <vt:lpstr>PowerPoint 프레젠테이션</vt:lpstr>
      <vt:lpstr>PowerPoint 프레젠테이션</vt:lpstr>
      <vt:lpstr>다른 쓰레드가 종료될때 까지 기다리기, join()</vt:lpstr>
      <vt:lpstr>PowerPoint 프레젠테이션</vt:lpstr>
      <vt:lpstr>쓰레드에 인터럽트 보내기, interrupt()</vt:lpstr>
      <vt:lpstr>쓰레드간 통신</vt:lpstr>
      <vt:lpstr>PowerPoint 프레젠테이션</vt:lpstr>
      <vt:lpstr>쓰레드 동기화(Synchronization)</vt:lpstr>
      <vt:lpstr>PowerPoint 프레젠테이션</vt:lpstr>
      <vt:lpstr>synchronized 문장</vt:lpstr>
      <vt:lpstr>PowerPoint 프레젠테이션</vt:lpstr>
      <vt:lpstr>synchronized 메쏘드</vt:lpstr>
      <vt:lpstr>교착상태(deadlock)</vt:lpstr>
      <vt:lpstr>wait(), notify() 메쏘드</vt:lpstr>
      <vt:lpstr>실행 예제 : ThreadNoWait.java</vt:lpstr>
      <vt:lpstr>실행 예제 : ThreadNoWait.java</vt:lpstr>
      <vt:lpstr>실행 예제 : ThreadWait.java</vt:lpstr>
      <vt:lpstr>실행 예제 : ThreadWait.java</vt:lpstr>
      <vt:lpstr>실행 예제 : ThreadWait.java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Presentation Title</dc:subject>
  <dc:creator>Gartner Group, Inc.</dc:creator>
  <dc:description>Day Month Year_Initials*comments</dc:description>
  <cp:lastModifiedBy>Wonik Choi</cp:lastModifiedBy>
  <cp:revision>344</cp:revision>
  <cp:lastPrinted>2004-02-20T13:57:56Z</cp:lastPrinted>
  <dcterms:created xsi:type="dcterms:W3CDTF">2004-01-27T21:15:11Z</dcterms:created>
  <dcterms:modified xsi:type="dcterms:W3CDTF">2013-10-17T06:56:13Z</dcterms:modified>
</cp:coreProperties>
</file>