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3"/>
  </p:notesMasterIdLst>
  <p:handoutMasterIdLst>
    <p:handoutMasterId r:id="rId54"/>
  </p:handoutMasterIdLst>
  <p:sldIdLst>
    <p:sldId id="632" r:id="rId2"/>
    <p:sldId id="633" r:id="rId3"/>
    <p:sldId id="666" r:id="rId4"/>
    <p:sldId id="667" r:id="rId5"/>
    <p:sldId id="668" r:id="rId6"/>
    <p:sldId id="669" r:id="rId7"/>
    <p:sldId id="670" r:id="rId8"/>
    <p:sldId id="685" r:id="rId9"/>
    <p:sldId id="671" r:id="rId10"/>
    <p:sldId id="672" r:id="rId11"/>
    <p:sldId id="687" r:id="rId12"/>
    <p:sldId id="688" r:id="rId13"/>
    <p:sldId id="689" r:id="rId14"/>
    <p:sldId id="673" r:id="rId15"/>
    <p:sldId id="686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37" r:id="rId28"/>
    <p:sldId id="642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661" r:id="rId48"/>
    <p:sldId id="662" r:id="rId49"/>
    <p:sldId id="663" r:id="rId50"/>
    <p:sldId id="664" r:id="rId51"/>
    <p:sldId id="665" r:id="rId5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74" d="100"/>
          <a:sy n="174" d="100"/>
        </p:scale>
        <p:origin x="-11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3.xml"/><Relationship Id="rId1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91748EA-CDB1-4DC8-821A-49AE11EB96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56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544B7D0-A100-443E-A637-9B2BBFA4B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4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DEE8C984-4FEC-40AC-B134-F86A98B8BD61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5E7E220-7FDF-453E-B8B9-64F7C92DC157}" type="slidenum">
              <a:rPr lang="ko-KR" altLang="en-US" smtClean="0">
                <a:latin typeface="Arial" charset="0"/>
              </a:rPr>
              <a:pPr defTabSz="989013"/>
              <a:t>16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Host-to-host delivery means that IP takes packets from one host to another host.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Datagram service analogy to the post office.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B47A7B31-1EBC-4DF0-8918-A23100498A35}" type="slidenum">
              <a:rPr lang="ko-KR" altLang="en-US" smtClean="0">
                <a:latin typeface="Arial" charset="0"/>
              </a:rPr>
              <a:pPr defTabSz="989013"/>
              <a:t>17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DAB679E-F7DD-493A-A37F-B57568B2DD39}" type="slidenum">
              <a:rPr lang="ko-KR" altLang="en-US" smtClean="0">
                <a:latin typeface="Arial" charset="0"/>
              </a:rPr>
              <a:pPr defTabSz="989013"/>
              <a:t>18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F09D105-155A-4A0B-8987-5A756741E0A9}" type="slidenum">
              <a:rPr lang="ko-KR" altLang="en-US" smtClean="0">
                <a:latin typeface="Arial" charset="0"/>
              </a:rPr>
              <a:pPr defTabSz="989013"/>
              <a:t>19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53B5405-2601-4A1E-9A90-4DBD6A9A546E}" type="slidenum">
              <a:rPr lang="ko-KR" altLang="en-US" smtClean="0">
                <a:latin typeface="Arial" charset="0"/>
              </a:rPr>
              <a:pPr defTabSz="989013"/>
              <a:t>20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BB24B7D-E302-425F-8423-7EE2E6E3CA90}" type="slidenum">
              <a:rPr lang="ko-KR" altLang="en-US" smtClean="0">
                <a:latin typeface="Arial" charset="0"/>
              </a:rPr>
              <a:pPr defTabSz="989013"/>
              <a:t>21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BEAACB9-CB85-4DAB-8FD0-67A4C5EF1B93}" type="slidenum">
              <a:rPr lang="ko-KR" altLang="en-US" smtClean="0">
                <a:latin typeface="Arial" charset="0"/>
              </a:rPr>
              <a:pPr defTabSz="989013"/>
              <a:t>22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D9FE965-C67F-4650-A5C9-3C3CDE91AB73}" type="slidenum">
              <a:rPr lang="ko-KR" altLang="en-US" smtClean="0">
                <a:latin typeface="Arial" charset="0"/>
              </a:rPr>
              <a:pPr defTabSz="989013"/>
              <a:t>23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9CCD122-85C4-4CC1-8D62-659780CA6E45}" type="slidenum">
              <a:rPr lang="ko-KR" altLang="en-US" smtClean="0">
                <a:latin typeface="Arial" charset="0"/>
              </a:rPr>
              <a:pPr defTabSz="989013"/>
              <a:t>24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61C61D1-55EF-45DD-8357-75EBFB4112D6}" type="slidenum">
              <a:rPr lang="ko-KR" altLang="en-US" smtClean="0">
                <a:latin typeface="Arial" charset="0"/>
              </a:rPr>
              <a:pPr defTabSz="989013"/>
              <a:t>25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69C72F8-1F2A-4909-9F2F-81E27FFC5429}" type="slidenum">
              <a:rPr lang="ko-KR" altLang="en-US" smtClean="0">
                <a:latin typeface="Arial" charset="0"/>
              </a:rPr>
              <a:pPr defTabSz="989013"/>
              <a:t>3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28D67F3-6254-452F-888A-ED7AF9FA55AE}" type="slidenum">
              <a:rPr lang="ko-KR" altLang="en-US" smtClean="0">
                <a:latin typeface="Arial" charset="0"/>
              </a:rPr>
              <a:pPr defTabSz="989013"/>
              <a:t>26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4D1DADB7-3992-4107-8290-0C75946A5A78}" type="slidenum">
              <a:rPr lang="ko-KR" altLang="en-US" smtClean="0">
                <a:latin typeface="Arial" charset="0"/>
              </a:rPr>
              <a:pPr defTabSz="989013"/>
              <a:t>4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Host-to-host delivery means that IP takes packets from one host to another host.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Datagram service analogy to the post office.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BCF4440-1A57-4095-A7F5-837D0BEC1198}" type="slidenum">
              <a:rPr lang="ko-KR" altLang="en-US" smtClean="0">
                <a:latin typeface="Arial" charset="0"/>
              </a:rPr>
              <a:pPr defTabSz="989013"/>
              <a:t>5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Host-to-host delivery means that IP takes packets from one host to another host.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Datagram service analogy to the post office.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5EB65EEE-2795-438B-BABD-F9309EE22A46}" type="slidenum">
              <a:rPr lang="ko-KR" altLang="en-US" smtClean="0">
                <a:latin typeface="Arial" charset="0"/>
              </a:rPr>
              <a:pPr defTabSz="989013"/>
              <a:t>6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Host-to-host delivery means that IP takes packets from one host to another host.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Datagram service analogy to the post office.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5D0061C-22A5-4AB2-A9AC-D91D5CE125EA}" type="slidenum">
              <a:rPr lang="ko-KR" altLang="en-US" smtClean="0">
                <a:latin typeface="Arial" charset="0"/>
              </a:rPr>
              <a:pPr defTabSz="989013"/>
              <a:t>7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We need some way to identify computers on an internetwork</a:t>
            </a:r>
          </a:p>
          <a:p>
            <a:pPr>
              <a:buFontTx/>
              <a:buChar char="•"/>
            </a:pPr>
            <a:r>
              <a:rPr lang="en-US" altLang="ko-KR" smtClean="0">
                <a:latin typeface="Times"/>
              </a:rPr>
              <a:t>The </a:t>
            </a:r>
            <a:r>
              <a:rPr lang="en-US" altLang="ko-KR" smtClean="0">
                <a:latin typeface="Arial" charset="0"/>
              </a:rPr>
              <a:t>“</a:t>
            </a:r>
            <a:r>
              <a:rPr lang="en-US" altLang="ko-KR" smtClean="0">
                <a:latin typeface="Times"/>
              </a:rPr>
              <a:t>dotted-quad</a:t>
            </a:r>
            <a:r>
              <a:rPr lang="en-US" altLang="ko-KR" smtClean="0">
                <a:latin typeface="Arial" charset="0"/>
              </a:rPr>
              <a:t>”</a:t>
            </a:r>
            <a:r>
              <a:rPr lang="en-US" altLang="ko-KR" smtClean="0">
                <a:latin typeface="Times"/>
              </a:rPr>
              <a:t> representation is just a more readable version of a real 32-bit number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9DF0ACC5-BA4E-4C33-8C27-A8607D89AA43}" type="slidenum">
              <a:rPr lang="ko-KR" altLang="en-US" smtClean="0">
                <a:latin typeface="Arial" charset="0"/>
              </a:rPr>
              <a:pPr defTabSz="989013"/>
              <a:t>9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A37E7C8C-303F-4182-848D-10C61ECF70E7}" type="slidenum">
              <a:rPr lang="ko-KR" altLang="en-US" smtClean="0">
                <a:latin typeface="Arial" charset="0"/>
              </a:rPr>
              <a:pPr defTabSz="989013"/>
              <a:t>10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1D2892F-C220-41E9-9EB2-3834697DC6BB}" type="slidenum">
              <a:rPr lang="ko-KR" altLang="en-US" smtClean="0">
                <a:latin typeface="Arial" charset="0"/>
              </a:rPr>
              <a:pPr defTabSz="989013"/>
              <a:t>14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4035-8DC1-42FA-B81A-D487DC40AE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22C49-1AD3-4837-B1A4-3AF37C7206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8D3FF-3AC0-47FC-AF4F-29079F33B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9525" cy="490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09575" y="798513"/>
            <a:ext cx="8455025" cy="57451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133600" y="6629400"/>
            <a:ext cx="4457700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DFE0B-0469-4FE6-847B-ED8C8C14C2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75C14-B949-4468-91F5-6E48445194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6F0EE-80DE-4C9F-B52E-B731B00A0E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A6314-8439-4E2C-8688-55D23FE680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BB4D3-90EB-45BC-B018-8E8D298ABE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483E-2AD6-440A-9938-3F9AD30E5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3DAE-C652-4B92-8758-345C708562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2F12-B9AB-4821-9DE5-D75BCA6E78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2DDB7C8-E81D-487F-8982-94DD32D674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ha.ac.k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ko-KR" altLang="en-US" sz="4300" dirty="0" smtClean="0"/>
              <a:t>인터넷 프로그래밍</a:t>
            </a:r>
            <a:r>
              <a:rPr lang="en-US" altLang="ko-KR" sz="4300" dirty="0" smtClean="0"/>
              <a:t>(IO211)</a:t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3600" dirty="0" smtClean="0"/>
              <a:t>Network Programming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 vs UDP</a:t>
            </a:r>
            <a:endParaRPr lang="ko-KR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mtClean="0"/>
              <a:t>TCP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신뢰성 있는 연결 제공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ack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사용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전화 서비스와 비슷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mtClean="0"/>
              <a:t>UDP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Best effort method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Send and Do nothing</a:t>
            </a: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우편 서비스와 비슷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TCP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TCP(Transmission Control Protocol)</a:t>
            </a:r>
            <a:r>
              <a:rPr lang="ko-KR" altLang="en-US" smtClean="0"/>
              <a:t>는 신뢰성있게 통신하기 위하여 먼저 서로 간에 연결을 설정한 후에 데이터를 보내고 받는 방식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7675" y="1995488"/>
            <a:ext cx="5072063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UDP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UDP(User Datagram Protoocol)</a:t>
            </a:r>
            <a:r>
              <a:rPr lang="ko-KR" altLang="en-US" smtClean="0"/>
              <a:t>는 데이터를 몇 개의 고정 길이의 패킷</a:t>
            </a:r>
            <a:r>
              <a:rPr lang="en-US" altLang="ko-KR" smtClean="0"/>
              <a:t>(</a:t>
            </a:r>
            <a:r>
              <a:rPr lang="ko-KR" altLang="en-US" smtClean="0"/>
              <a:t>다이어그램이라고 불린다</a:t>
            </a:r>
            <a:r>
              <a:rPr lang="en-US" altLang="ko-KR" smtClean="0"/>
              <a:t>)</a:t>
            </a:r>
            <a:r>
              <a:rPr lang="ko-KR" altLang="en-US" smtClean="0"/>
              <a:t>으로 분할하여 전송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0088" y="2027238"/>
            <a:ext cx="4651375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자바와 네트워크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mtClean="0"/>
              <a:t>네트워크 프로그래밍을 위한 패키지는 </a:t>
            </a:r>
            <a:r>
              <a:rPr lang="en-US" altLang="ko-KR" smtClean="0"/>
              <a:t>java.net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TCP</a:t>
            </a:r>
            <a:r>
              <a:rPr lang="ko-KR" altLang="en-US" smtClean="0"/>
              <a:t>를 위한 클래스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URL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URLConnection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Socket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ServerSocket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UDP</a:t>
            </a:r>
            <a:r>
              <a:rPr lang="ko-KR" altLang="en-US" smtClean="0"/>
              <a:t>를 위한 클래스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DatagramPacket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DatagramSocket</a:t>
            </a:r>
          </a:p>
          <a:p>
            <a:pPr lvl="1">
              <a:lnSpc>
                <a:spcPct val="90000"/>
              </a:lnSpc>
            </a:pPr>
            <a:r>
              <a:rPr lang="en-US" altLang="ko-KR" smtClean="0"/>
              <a:t>MulticastSocket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socket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003300"/>
            <a:ext cx="7772400" cy="49990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400" smtClean="0">
                <a:ea typeface="굴림" pitchFamily="50" charset="-127"/>
              </a:rPr>
              <a:t>application</a:t>
            </a:r>
            <a:r>
              <a:rPr lang="ko-KR" altLang="en-US" sz="2400" smtClean="0">
                <a:ea typeface="굴림" pitchFamily="50" charset="-127"/>
              </a:rPr>
              <a:t>에 </a:t>
            </a:r>
            <a:r>
              <a:rPr lang="en-US" altLang="ko-KR" sz="2400" smtClean="0">
                <a:ea typeface="굴림" pitchFamily="50" charset="-127"/>
              </a:rPr>
              <a:t>network</a:t>
            </a:r>
            <a:r>
              <a:rPr lang="ko-KR" altLang="en-US" sz="2400" smtClean="0">
                <a:ea typeface="굴림" pitchFamily="50" charset="-127"/>
              </a:rPr>
              <a:t>를 통한 연결 및 정보 전달을 제공하기 위해 사용되는 추상적인 프로그래밍 개념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application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socket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연결 후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file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과 비슷하게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network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노드에 정보 전달 가능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file descriptor vs socket descriptor</a:t>
            </a:r>
          </a:p>
          <a:p>
            <a:pPr lvl="4" eaLnBrk="1" hangingPunct="1">
              <a:lnSpc>
                <a:spcPct val="13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File descriptor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이용한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Read/Write</a:t>
            </a:r>
          </a:p>
          <a:p>
            <a:pPr lvl="4" eaLnBrk="1" hangingPunct="1">
              <a:lnSpc>
                <a:spcPct val="13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Socket descriptor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이용한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Receive/Send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mtClean="0">
                <a:ea typeface="굴림" pitchFamily="50" charset="-127"/>
              </a:rPr>
              <a:t>여러 </a:t>
            </a:r>
            <a:r>
              <a:rPr lang="en-US" altLang="ko-KR" smtClean="0">
                <a:ea typeface="굴림" pitchFamily="50" charset="-127"/>
              </a:rPr>
              <a:t>network </a:t>
            </a:r>
            <a:r>
              <a:rPr lang="ko-KR" altLang="en-US" smtClean="0">
                <a:ea typeface="굴림" pitchFamily="50" charset="-127"/>
              </a:rPr>
              <a:t>서비스 제공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TCP/IP, Novel network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등등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프로토콜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프로토콜</a:t>
            </a:r>
            <a:r>
              <a:rPr lang="en-US" altLang="ko-KR" smtClean="0"/>
              <a:t>(protocol): </a:t>
            </a:r>
            <a:r>
              <a:rPr lang="ko-KR" altLang="en-US" smtClean="0"/>
              <a:t>통신을 하기 위한 약속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663" y="1858963"/>
            <a:ext cx="7716837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58750"/>
            <a:ext cx="7789863" cy="571500"/>
          </a:xfrm>
        </p:spPr>
        <p:txBody>
          <a:bodyPr/>
          <a:lstStyle/>
          <a:p>
            <a:pPr eaLnBrk="1" hangingPunct="1"/>
            <a:r>
              <a:rPr lang="en-US" altLang="ko-KR" smtClean="0"/>
              <a:t>OSI 7 Layer model</a:t>
            </a:r>
            <a:endParaRPr lang="ko-KR" altLang="en-US" smtClean="0"/>
          </a:p>
        </p:txBody>
      </p:sp>
      <p:pic>
        <p:nvPicPr>
          <p:cNvPr id="18435" name="Picture 3" descr="tcpi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746125"/>
            <a:ext cx="6053138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ositc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750" y="3614738"/>
            <a:ext cx="7059613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OSI 7 Layer model</a:t>
            </a:r>
          </a:p>
        </p:txBody>
      </p:sp>
      <p:pic>
        <p:nvPicPr>
          <p:cNvPr id="19459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1146175"/>
            <a:ext cx="64230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12838" y="2405063"/>
            <a:ext cx="6043612" cy="2778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Lucida Console" pitchFamily="49" charset="0"/>
              </a:rPr>
              <a:t>Socket layer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Socket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768475" y="974725"/>
            <a:ext cx="1670050" cy="914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538538" y="998538"/>
            <a:ext cx="1657350" cy="914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5264150" y="995363"/>
            <a:ext cx="1677988" cy="914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070100" y="2924175"/>
            <a:ext cx="271463" cy="2714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417763" y="2928938"/>
            <a:ext cx="271462" cy="2714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86100" y="2924175"/>
            <a:ext cx="271463" cy="2714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671763" y="2882900"/>
            <a:ext cx="428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……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08563" y="2930525"/>
            <a:ext cx="271462" cy="2714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356225" y="2935288"/>
            <a:ext cx="271463" cy="2714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024563" y="2930525"/>
            <a:ext cx="271462" cy="2714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610225" y="2889250"/>
            <a:ext cx="428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……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1516063" y="4813300"/>
            <a:ext cx="2681287" cy="45243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Lucida Console" pitchFamily="49" charset="0"/>
              </a:rPr>
              <a:t>TCP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5038725" y="4837113"/>
            <a:ext cx="2681288" cy="4524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Lucida Console" pitchFamily="49" charset="0"/>
              </a:rPr>
              <a:t>UDP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1485900" y="5487988"/>
            <a:ext cx="6343650" cy="4524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Lucida Console" pitchFamily="49" charset="0"/>
              </a:rPr>
              <a:t>IP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90525" y="1219200"/>
            <a:ext cx="13938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Verdana" pitchFamily="34" charset="0"/>
              </a:rPr>
              <a:t>applications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76250" y="2873375"/>
            <a:ext cx="1408113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Verdana" pitchFamily="34" charset="0"/>
              </a:rPr>
              <a:t>TCP sockets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800850" y="2868613"/>
            <a:ext cx="14478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Verdana" pitchFamily="34" charset="0"/>
              </a:rPr>
              <a:t>UDP sockets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1797050" y="4551363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2052638" y="4545013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2308225" y="4548188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V="1">
            <a:off x="2955925" y="4551363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3975100" y="4546600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424113" y="4445000"/>
            <a:ext cx="428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……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132138" y="4441825"/>
            <a:ext cx="6731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…………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V="1">
            <a:off x="5297488" y="4586288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5553075" y="4579938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5808663" y="4583113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V="1">
            <a:off x="6456363" y="4586288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V="1">
            <a:off x="7475538" y="4581525"/>
            <a:ext cx="0" cy="250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diamond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5924550" y="4479925"/>
            <a:ext cx="428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……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6632575" y="4476750"/>
            <a:ext cx="6731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…………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509588" y="4376738"/>
            <a:ext cx="11684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Verdana" pitchFamily="34" charset="0"/>
              </a:rPr>
              <a:t>TCP ports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7659688" y="4411663"/>
            <a:ext cx="12080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Verdana" pitchFamily="34" charset="0"/>
              </a:rPr>
              <a:t>UDP ports</a:t>
            </a:r>
          </a:p>
        </p:txBody>
      </p:sp>
      <p:cxnSp>
        <p:nvCxnSpPr>
          <p:cNvPr id="20516" name="AutoShape 36"/>
          <p:cNvCxnSpPr>
            <a:cxnSpLocks noChangeShapeType="1"/>
            <a:stCxn id="20483" idx="4"/>
            <a:endCxn id="20486" idx="0"/>
          </p:cNvCxnSpPr>
          <p:nvPr/>
        </p:nvCxnSpPr>
        <p:spPr bwMode="auto">
          <a:xfrm flipH="1">
            <a:off x="2206625" y="1901825"/>
            <a:ext cx="396875" cy="1009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7" name="AutoShape 37"/>
          <p:cNvCxnSpPr>
            <a:cxnSpLocks noChangeShapeType="1"/>
            <a:stCxn id="20483" idx="4"/>
            <a:endCxn id="20487" idx="0"/>
          </p:cNvCxnSpPr>
          <p:nvPr/>
        </p:nvCxnSpPr>
        <p:spPr bwMode="auto">
          <a:xfrm flipH="1">
            <a:off x="2554288" y="1901825"/>
            <a:ext cx="49212" cy="10144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8" name="AutoShape 38"/>
          <p:cNvCxnSpPr>
            <a:cxnSpLocks noChangeShapeType="1"/>
            <a:stCxn id="20483" idx="4"/>
            <a:endCxn id="20488" idx="0"/>
          </p:cNvCxnSpPr>
          <p:nvPr/>
        </p:nvCxnSpPr>
        <p:spPr bwMode="auto">
          <a:xfrm>
            <a:off x="2603500" y="1901825"/>
            <a:ext cx="619125" cy="1009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9" name="AutoShape 39"/>
          <p:cNvCxnSpPr>
            <a:cxnSpLocks noChangeShapeType="1"/>
            <a:stCxn id="20484" idx="4"/>
            <a:endCxn id="20490" idx="0"/>
          </p:cNvCxnSpPr>
          <p:nvPr/>
        </p:nvCxnSpPr>
        <p:spPr bwMode="auto">
          <a:xfrm>
            <a:off x="4367213" y="1925638"/>
            <a:ext cx="777875" cy="992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0" name="AutoShape 40"/>
          <p:cNvCxnSpPr>
            <a:cxnSpLocks noChangeShapeType="1"/>
            <a:stCxn id="20484" idx="4"/>
            <a:endCxn id="20487" idx="0"/>
          </p:cNvCxnSpPr>
          <p:nvPr/>
        </p:nvCxnSpPr>
        <p:spPr bwMode="auto">
          <a:xfrm flipH="1">
            <a:off x="2554288" y="1925638"/>
            <a:ext cx="1812925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1" name="AutoShape 41"/>
          <p:cNvCxnSpPr>
            <a:cxnSpLocks noChangeShapeType="1"/>
            <a:stCxn id="20485" idx="4"/>
            <a:endCxn id="20491" idx="0"/>
          </p:cNvCxnSpPr>
          <p:nvPr/>
        </p:nvCxnSpPr>
        <p:spPr bwMode="auto">
          <a:xfrm flipH="1">
            <a:off x="5492750" y="1922463"/>
            <a:ext cx="611188" cy="1000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2" name="AutoShape 42"/>
          <p:cNvCxnSpPr>
            <a:cxnSpLocks noChangeShapeType="1"/>
            <a:stCxn id="20486" idx="2"/>
            <a:endCxn id="20500" idx="1"/>
          </p:cNvCxnSpPr>
          <p:nvPr/>
        </p:nvCxnSpPr>
        <p:spPr bwMode="auto">
          <a:xfrm flipH="1">
            <a:off x="1797050" y="3208338"/>
            <a:ext cx="409575" cy="1323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3" name="AutoShape 43"/>
          <p:cNvCxnSpPr>
            <a:cxnSpLocks noChangeShapeType="1"/>
            <a:stCxn id="20487" idx="2"/>
          </p:cNvCxnSpPr>
          <p:nvPr/>
        </p:nvCxnSpPr>
        <p:spPr bwMode="auto">
          <a:xfrm flipH="1">
            <a:off x="2043113" y="3213100"/>
            <a:ext cx="511175" cy="13033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4" name="AutoShape 44"/>
          <p:cNvCxnSpPr>
            <a:cxnSpLocks noChangeShapeType="1"/>
            <a:stCxn id="20488" idx="2"/>
            <a:endCxn id="20503" idx="1"/>
          </p:cNvCxnSpPr>
          <p:nvPr/>
        </p:nvCxnSpPr>
        <p:spPr bwMode="auto">
          <a:xfrm flipH="1">
            <a:off x="2955925" y="3208338"/>
            <a:ext cx="266700" cy="1323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5" name="AutoShape 45"/>
          <p:cNvCxnSpPr>
            <a:cxnSpLocks noChangeShapeType="1"/>
            <a:stCxn id="20490" idx="2"/>
            <a:endCxn id="20510" idx="1"/>
          </p:cNvCxnSpPr>
          <p:nvPr/>
        </p:nvCxnSpPr>
        <p:spPr bwMode="auto">
          <a:xfrm>
            <a:off x="5145088" y="3214688"/>
            <a:ext cx="1311275" cy="1352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1563688" y="4221163"/>
            <a:ext cx="3063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0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1809750" y="4216400"/>
            <a:ext cx="306388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1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2087563" y="4219575"/>
            <a:ext cx="3063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2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3636963" y="4164013"/>
            <a:ext cx="79533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65535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5014913" y="4186238"/>
            <a:ext cx="3063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0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5260975" y="4181475"/>
            <a:ext cx="306388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1</a:t>
            </a: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5538788" y="4184650"/>
            <a:ext cx="3063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2</a:t>
            </a:r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7088188" y="4129088"/>
            <a:ext cx="79533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65535</a:t>
            </a:r>
          </a:p>
        </p:txBody>
      </p: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6454775" y="2233613"/>
            <a:ext cx="18415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ko-KR" sz="1600">
              <a:latin typeface="Verdana" pitchFamily="34" charset="0"/>
            </a:endParaRPr>
          </a:p>
        </p:txBody>
      </p:sp>
      <p:sp>
        <p:nvSpPr>
          <p:cNvPr id="20535" name="AutoShape 55"/>
          <p:cNvSpPr>
            <a:spLocks noChangeArrowheads="1"/>
          </p:cNvSpPr>
          <p:nvPr/>
        </p:nvSpPr>
        <p:spPr bwMode="auto">
          <a:xfrm>
            <a:off x="7354888" y="2019300"/>
            <a:ext cx="1657350" cy="609600"/>
          </a:xfrm>
          <a:prstGeom prst="wedgeRoundRectCallout">
            <a:avLst>
              <a:gd name="adj1" fmla="val -125958"/>
              <a:gd name="adj2" fmla="val 9116"/>
              <a:gd name="adj3" fmla="val 16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600">
                <a:latin typeface="Lucida Console" pitchFamily="49" charset="0"/>
              </a:rPr>
              <a:t>descriptor references</a:t>
            </a:r>
            <a:endParaRPr lang="ko-KR" altLang="en-US" sz="1600">
              <a:latin typeface="Lucida Console" pitchFamily="49" charset="0"/>
            </a:endParaRPr>
          </a:p>
        </p:txBody>
      </p:sp>
      <p:sp>
        <p:nvSpPr>
          <p:cNvPr id="20536" name="AutoShape 56"/>
          <p:cNvSpPr>
            <a:spLocks noChangeArrowheads="1"/>
          </p:cNvSpPr>
          <p:nvPr/>
        </p:nvSpPr>
        <p:spPr bwMode="auto">
          <a:xfrm>
            <a:off x="7359650" y="3300413"/>
            <a:ext cx="1365250" cy="730250"/>
          </a:xfrm>
          <a:prstGeom prst="wedgeRoundRectCallout">
            <a:avLst>
              <a:gd name="adj1" fmla="val -134069"/>
              <a:gd name="adj2" fmla="val 10435"/>
              <a:gd name="adj3" fmla="val 1666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600">
                <a:latin typeface="Lucida Console" pitchFamily="49" charset="0"/>
              </a:rPr>
              <a:t>sockets bound to ports</a:t>
            </a:r>
            <a:endParaRPr lang="ko-KR" altLang="en-US" sz="1600">
              <a:latin typeface="Lucida Console" pitchFamily="49" charset="0"/>
            </a:endParaRPr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7067550" y="1243013"/>
            <a:ext cx="13938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Verdana" pitchFamily="34" charset="0"/>
              </a:rPr>
              <a:t>applications</a:t>
            </a:r>
          </a:p>
        </p:txBody>
      </p:sp>
      <p:sp>
        <p:nvSpPr>
          <p:cNvPr id="20538" name="AutoShape 58"/>
          <p:cNvSpPr>
            <a:spLocks noChangeArrowheads="1"/>
          </p:cNvSpPr>
          <p:nvPr/>
        </p:nvSpPr>
        <p:spPr bwMode="auto">
          <a:xfrm>
            <a:off x="1460500" y="6015038"/>
            <a:ext cx="6343650" cy="45243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Lucida Console" pitchFamily="49" charset="0"/>
              </a:rPr>
              <a:t>network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Socket Flowchart</a:t>
            </a:r>
            <a:endParaRPr lang="en-US" altLang="ko-KR" sz="2400" smtClean="0">
              <a:ea typeface="굴림" pitchFamily="50" charset="-127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63" y="1247775"/>
            <a:ext cx="8799512" cy="49704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4099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0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1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2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3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4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5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6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7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8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Trebuchet MS" pitchFamily="34" charset="0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네트워크 프로그래밍의 개요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URL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클래스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TCP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를 이용한 통신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TCP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를 이용한 서버 제작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TCP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를 이용한 클라이언트 제작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UDP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를 이용한 통신</a:t>
            </a:r>
          </a:p>
        </p:txBody>
      </p:sp>
      <p:grpSp>
        <p:nvGrpSpPr>
          <p:cNvPr id="4110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4113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7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9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11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자바를 이용하여서 </a:t>
            </a:r>
            <a:r>
              <a:rPr lang="en-US" altLang="ko-KR"/>
              <a:t>TCP/IP </a:t>
            </a:r>
            <a:r>
              <a:rPr lang="ko-KR" altLang="en-US"/>
              <a:t>통신을 이용하는 응응 프로그램을 작성하여 봅시다</a:t>
            </a:r>
            <a:r>
              <a:rPr lang="en-US" altLang="ko-KR"/>
              <a:t>.</a:t>
            </a:r>
          </a:p>
        </p:txBody>
      </p:sp>
      <p:sp>
        <p:nvSpPr>
          <p:cNvPr id="4112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25450" y="1498600"/>
            <a:ext cx="3468688" cy="4792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전화국에 요청</a:t>
            </a:r>
            <a:r>
              <a:rPr lang="en-US" altLang="ko-KR" sz="2000">
                <a:latin typeface="굴림" pitchFamily="50" charset="-127"/>
              </a:rPr>
              <a:t>. </a:t>
            </a:r>
          </a:p>
          <a:p>
            <a:pPr marL="457200" indent="-457200">
              <a:lnSpc>
                <a:spcPct val="110000"/>
              </a:lnSpc>
            </a:pPr>
            <a:r>
              <a:rPr lang="ko-KR" altLang="en-US" sz="2000">
                <a:latin typeface="굴림" pitchFamily="50" charset="-127"/>
              </a:rPr>
              <a:t>     소켓에 전화선 연결됨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r>
              <a:rPr lang="ko-KR" altLang="en-US" sz="2000">
                <a:latin typeface="굴림" pitchFamily="50" charset="-127"/>
              </a:rPr>
              <a:t>전화번호가 부여됨</a:t>
            </a: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r>
              <a:rPr lang="ko-KR" altLang="en-US" sz="2000">
                <a:latin typeface="굴림" pitchFamily="50" charset="-127"/>
              </a:rPr>
              <a:t>전화가 사용 가능해짐</a:t>
            </a: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r>
              <a:rPr lang="ko-KR" altLang="en-US" sz="2000">
                <a:latin typeface="굴림" pitchFamily="50" charset="-127"/>
              </a:rPr>
              <a:t>전화가 오면 수화기를 듦</a:t>
            </a: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r>
              <a:rPr lang="ko-KR" altLang="en-US" sz="2000">
                <a:latin typeface="굴림" pitchFamily="50" charset="-127"/>
              </a:rPr>
              <a:t>통화</a:t>
            </a: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 startAt="2"/>
            </a:pPr>
            <a:r>
              <a:rPr lang="ko-KR" altLang="en-US" sz="2000">
                <a:latin typeface="굴림" pitchFamily="50" charset="-127"/>
              </a:rPr>
              <a:t>수화기를 내려놓음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62513" y="1517650"/>
            <a:ext cx="4133850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소켓 생성 </a:t>
            </a:r>
            <a:r>
              <a:rPr lang="en-US" altLang="ko-KR" sz="2000">
                <a:latin typeface="굴림" pitchFamily="50" charset="-127"/>
                <a:sym typeface="Wingdings" pitchFamily="2" charset="2"/>
              </a:rPr>
              <a:t> socket()</a:t>
            </a: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US" altLang="ko-KR" sz="2000">
                <a:latin typeface="굴림" pitchFamily="50" charset="-127"/>
              </a:rPr>
              <a:t>IP </a:t>
            </a:r>
            <a:r>
              <a:rPr lang="ko-KR" altLang="en-US" sz="2000">
                <a:latin typeface="굴림" pitchFamily="50" charset="-127"/>
              </a:rPr>
              <a:t>주소</a:t>
            </a:r>
            <a:r>
              <a:rPr lang="en-US" altLang="ko-KR" sz="2000">
                <a:latin typeface="굴림" pitchFamily="50" charset="-127"/>
              </a:rPr>
              <a:t>, port</a:t>
            </a:r>
            <a:r>
              <a:rPr lang="ko-KR" altLang="en-US" sz="2000">
                <a:latin typeface="굴림" pitchFamily="50" charset="-127"/>
              </a:rPr>
              <a:t> 할당</a:t>
            </a:r>
            <a:r>
              <a:rPr lang="en-US" altLang="ko-KR" sz="2000">
                <a:latin typeface="굴림" pitchFamily="50" charset="-127"/>
              </a:rPr>
              <a:t>. </a:t>
            </a:r>
            <a:r>
              <a:rPr lang="en-US" altLang="ko-KR" sz="2000">
                <a:latin typeface="굴림" pitchFamily="50" charset="-127"/>
                <a:sym typeface="Wingdings" pitchFamily="2" charset="2"/>
              </a:rPr>
              <a:t> bind()</a:t>
            </a:r>
            <a:endParaRPr lang="en-US" altLang="ko-KR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en-US" altLang="ko-KR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en-US" altLang="ko-KR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연결 요청 대기 상태 </a:t>
            </a:r>
            <a:r>
              <a:rPr lang="en-US" altLang="ko-KR" sz="2000">
                <a:latin typeface="굴림" pitchFamily="50" charset="-127"/>
                <a:sym typeface="Wingdings" pitchFamily="2" charset="2"/>
              </a:rPr>
              <a:t> listen()</a:t>
            </a:r>
            <a:endParaRPr lang="en-US" altLang="ko-KR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ko-KR" altLang="en-US" sz="2000">
              <a:latin typeface="굴림" pitchFamily="50" charset="-127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ko-KR" altLang="en-US" sz="2000">
                <a:latin typeface="굴림" pitchFamily="50" charset="-127"/>
              </a:rPr>
              <a:t>연결 수락</a:t>
            </a:r>
            <a:r>
              <a:rPr lang="en-US" altLang="ko-KR" sz="2000">
                <a:latin typeface="굴림" pitchFamily="50" charset="-127"/>
              </a:rPr>
              <a:t>! </a:t>
            </a:r>
            <a:r>
              <a:rPr lang="en-US" altLang="ko-KR" sz="2000">
                <a:latin typeface="굴림" pitchFamily="50" charset="-127"/>
                <a:sym typeface="Wingdings" pitchFamily="2" charset="2"/>
              </a:rPr>
              <a:t> accept()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en-US" altLang="ko-KR" sz="2000">
              <a:latin typeface="굴림" pitchFamily="50" charset="-127"/>
              <a:sym typeface="Wingdings" pitchFamily="2" charset="2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ko-KR" altLang="en-US" sz="2000">
                <a:latin typeface="굴림" pitchFamily="50" charset="-127"/>
                <a:sym typeface="Wingdings" pitchFamily="2" charset="2"/>
              </a:rPr>
              <a:t>메시지 전달 </a:t>
            </a:r>
            <a:r>
              <a:rPr lang="en-US" altLang="ko-KR" sz="2000">
                <a:latin typeface="굴림" pitchFamily="50" charset="-127"/>
                <a:sym typeface="Wingdings" pitchFamily="2" charset="2"/>
              </a:rPr>
              <a:t> read(),write()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en-US" altLang="ko-KR" sz="2000">
              <a:latin typeface="굴림" pitchFamily="50" charset="-127"/>
              <a:sym typeface="Wingdings" pitchFamily="2" charset="2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ko-KR" altLang="en-US" sz="2000">
                <a:latin typeface="굴림" pitchFamily="50" charset="-127"/>
                <a:sym typeface="Wingdings" pitchFamily="2" charset="2"/>
              </a:rPr>
              <a:t>소켓 차단 </a:t>
            </a:r>
            <a:r>
              <a:rPr lang="en-US" altLang="ko-KR" sz="2000">
                <a:latin typeface="굴림" pitchFamily="50" charset="-127"/>
                <a:sym typeface="Wingdings" pitchFamily="2" charset="2"/>
              </a:rPr>
              <a:t> close()</a:t>
            </a:r>
            <a:endParaRPr lang="en-US" altLang="ko-KR" sz="2000">
              <a:latin typeface="굴림" pitchFamily="50" charset="-127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66838" y="969963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400" b="1">
                <a:solidFill>
                  <a:srgbClr val="003366"/>
                </a:solidFill>
                <a:latin typeface="굴림" pitchFamily="50" charset="-127"/>
              </a:rPr>
              <a:t>전화 신청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18125" y="990600"/>
            <a:ext cx="240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400" b="1">
                <a:solidFill>
                  <a:srgbClr val="003366"/>
                </a:solidFill>
                <a:latin typeface="굴림" pitchFamily="50" charset="-127"/>
              </a:rPr>
              <a:t>서버측 소켓 생성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/>
              <a:t>Socket </a:t>
            </a:r>
            <a:r>
              <a:rPr lang="ko-KR" altLang="en-US" sz="2400" smtClean="0"/>
              <a:t>프로그래밍의 이해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3916363" y="1570038"/>
            <a:ext cx="895350" cy="517525"/>
          </a:xfrm>
          <a:prstGeom prst="leftRightArrow">
            <a:avLst>
              <a:gd name="adj1" fmla="val 50000"/>
              <a:gd name="adj2" fmla="val 34601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913188" y="2490788"/>
            <a:ext cx="895350" cy="517525"/>
          </a:xfrm>
          <a:prstGeom prst="leftRightArrow">
            <a:avLst>
              <a:gd name="adj1" fmla="val 50000"/>
              <a:gd name="adj2" fmla="val 34601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3929063" y="3470275"/>
            <a:ext cx="895350" cy="517525"/>
          </a:xfrm>
          <a:prstGeom prst="leftRightArrow">
            <a:avLst>
              <a:gd name="adj1" fmla="val 50000"/>
              <a:gd name="adj2" fmla="val 34601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3925888" y="4473575"/>
            <a:ext cx="895350" cy="517525"/>
          </a:xfrm>
          <a:prstGeom prst="leftRightArrow">
            <a:avLst>
              <a:gd name="adj1" fmla="val 50000"/>
              <a:gd name="adj2" fmla="val 34601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3913188" y="5176838"/>
            <a:ext cx="895350" cy="517525"/>
          </a:xfrm>
          <a:prstGeom prst="leftRightArrow">
            <a:avLst>
              <a:gd name="adj1" fmla="val 50000"/>
              <a:gd name="adj2" fmla="val 34601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3919538" y="5800725"/>
            <a:ext cx="895350" cy="517525"/>
          </a:xfrm>
          <a:prstGeom prst="leftRightArrow">
            <a:avLst>
              <a:gd name="adj1" fmla="val 50000"/>
              <a:gd name="adj2" fmla="val 34601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946" name="Rectangle 2"/>
          <p:cNvSpPr>
            <a:spLocks noChangeArrowheads="1"/>
          </p:cNvSpPr>
          <p:nvPr/>
        </p:nvSpPr>
        <p:spPr bwMode="auto">
          <a:xfrm>
            <a:off x="1054100" y="2078038"/>
            <a:ext cx="5573713" cy="4641850"/>
          </a:xfrm>
          <a:prstGeom prst="rect">
            <a:avLst/>
          </a:prstGeom>
          <a:solidFill>
            <a:srgbClr val="FFFF99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latin typeface="Tahoma" pitchFamily="34" charset="0"/>
                <a:ea typeface="굴림" charset="-127"/>
              </a:rPr>
              <a:t>Linux kernel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6175" y="76200"/>
            <a:ext cx="7789863" cy="571500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Socket </a:t>
            </a:r>
            <a:r>
              <a:rPr lang="ko-KR" altLang="en-US" sz="2400" smtClean="0"/>
              <a:t>프로그래밍의 이해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96950" y="2078038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fontAlgn="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sz="2500">
              <a:solidFill>
                <a:srgbClr val="CC0000"/>
              </a:solidFill>
            </a:endParaRPr>
          </a:p>
          <a:p>
            <a:pPr marL="342900" indent="-342900" fontAlgn="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sz="2500">
              <a:solidFill>
                <a:srgbClr val="CC0000"/>
              </a:solidFill>
            </a:endParaRPr>
          </a:p>
        </p:txBody>
      </p:sp>
      <p:sp>
        <p:nvSpPr>
          <p:cNvPr id="4306949" name="Rectangle 5"/>
          <p:cNvSpPr>
            <a:spLocks noChangeArrowheads="1"/>
          </p:cNvSpPr>
          <p:nvPr/>
        </p:nvSpPr>
        <p:spPr bwMode="auto">
          <a:xfrm>
            <a:off x="1377950" y="5659438"/>
            <a:ext cx="1066800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latin typeface="Tahoma" pitchFamily="34" charset="0"/>
                <a:ea typeface="굴림" charset="-127"/>
              </a:rPr>
              <a:t>listen()</a:t>
            </a:r>
          </a:p>
        </p:txBody>
      </p:sp>
      <p:sp>
        <p:nvSpPr>
          <p:cNvPr id="4306950" name="Rectangle 6"/>
          <p:cNvSpPr>
            <a:spLocks noChangeArrowheads="1"/>
          </p:cNvSpPr>
          <p:nvPr/>
        </p:nvSpPr>
        <p:spPr bwMode="auto">
          <a:xfrm>
            <a:off x="5264150" y="5583238"/>
            <a:ext cx="11430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latin typeface="Tahoma" pitchFamily="34" charset="0"/>
                <a:ea typeface="굴림" charset="-127"/>
              </a:rPr>
              <a:t>accept()</a:t>
            </a:r>
          </a:p>
        </p:txBody>
      </p:sp>
      <p:sp>
        <p:nvSpPr>
          <p:cNvPr id="4306951" name="Rectangle 7"/>
          <p:cNvSpPr>
            <a:spLocks noChangeArrowheads="1"/>
          </p:cNvSpPr>
          <p:nvPr/>
        </p:nvSpPr>
        <p:spPr bwMode="auto">
          <a:xfrm>
            <a:off x="7473950" y="5583238"/>
            <a:ext cx="16002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latin typeface="Tahoma" pitchFamily="34" charset="0"/>
                <a:ea typeface="굴림" charset="-127"/>
              </a:rPr>
              <a:t>Process Client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ko-KR">
                <a:latin typeface="Tahoma" pitchFamily="34" charset="0"/>
                <a:ea typeface="굴림" charset="-127"/>
              </a:rPr>
              <a:t>Request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3687763" y="3170238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1301750" y="3983038"/>
            <a:ext cx="4724400" cy="838200"/>
            <a:chOff x="576" y="2496"/>
            <a:chExt cx="1920" cy="432"/>
          </a:xfrm>
        </p:grpSpPr>
        <p:sp>
          <p:nvSpPr>
            <p:cNvPr id="23581" name="Rectangle 10"/>
            <p:cNvSpPr>
              <a:spLocks noChangeArrowheads="1"/>
            </p:cNvSpPr>
            <p:nvPr/>
          </p:nvSpPr>
          <p:spPr bwMode="auto">
            <a:xfrm>
              <a:off x="576" y="2496"/>
              <a:ext cx="1920" cy="432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2" name="Line 11"/>
            <p:cNvSpPr>
              <a:spLocks noChangeShapeType="1"/>
            </p:cNvSpPr>
            <p:nvPr/>
          </p:nvSpPr>
          <p:spPr bwMode="auto">
            <a:xfrm>
              <a:off x="768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3" name="Line 12"/>
            <p:cNvSpPr>
              <a:spLocks noChangeShapeType="1"/>
            </p:cNvSpPr>
            <p:nvPr/>
          </p:nvSpPr>
          <p:spPr bwMode="auto">
            <a:xfrm>
              <a:off x="960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4" name="Line 13"/>
            <p:cNvSpPr>
              <a:spLocks noChangeShapeType="1"/>
            </p:cNvSpPr>
            <p:nvPr/>
          </p:nvSpPr>
          <p:spPr bwMode="auto">
            <a:xfrm>
              <a:off x="1152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5" name="Line 14"/>
            <p:cNvSpPr>
              <a:spLocks noChangeShapeType="1"/>
            </p:cNvSpPr>
            <p:nvPr/>
          </p:nvSpPr>
          <p:spPr bwMode="auto">
            <a:xfrm>
              <a:off x="1344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6" name="Line 15"/>
            <p:cNvSpPr>
              <a:spLocks noChangeShapeType="1"/>
            </p:cNvSpPr>
            <p:nvPr/>
          </p:nvSpPr>
          <p:spPr bwMode="auto">
            <a:xfrm>
              <a:off x="1536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7" name="Line 16"/>
            <p:cNvSpPr>
              <a:spLocks noChangeShapeType="1"/>
            </p:cNvSpPr>
            <p:nvPr/>
          </p:nvSpPr>
          <p:spPr bwMode="auto">
            <a:xfrm>
              <a:off x="1728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8" name="Line 17"/>
            <p:cNvSpPr>
              <a:spLocks noChangeShapeType="1"/>
            </p:cNvSpPr>
            <p:nvPr/>
          </p:nvSpPr>
          <p:spPr bwMode="auto">
            <a:xfrm>
              <a:off x="1920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89" name="Line 18"/>
            <p:cNvSpPr>
              <a:spLocks noChangeShapeType="1"/>
            </p:cNvSpPr>
            <p:nvPr/>
          </p:nvSpPr>
          <p:spPr bwMode="auto">
            <a:xfrm>
              <a:off x="2112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0" name="Line 19"/>
            <p:cNvSpPr>
              <a:spLocks noChangeShapeType="1"/>
            </p:cNvSpPr>
            <p:nvPr/>
          </p:nvSpPr>
          <p:spPr bwMode="auto">
            <a:xfrm>
              <a:off x="2304" y="24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5568950" y="4135438"/>
            <a:ext cx="381000" cy="533400"/>
          </a:xfrm>
          <a:prstGeom prst="rect">
            <a:avLst/>
          </a:prstGeom>
          <a:solidFill>
            <a:schemeClr val="hlink"/>
          </a:solidFill>
          <a:ln w="12700" cap="sq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2</a:t>
            </a:r>
          </a:p>
        </p:txBody>
      </p:sp>
      <p:sp>
        <p:nvSpPr>
          <p:cNvPr id="23563" name="Rectangle 21"/>
          <p:cNvSpPr>
            <a:spLocks noChangeArrowheads="1"/>
          </p:cNvSpPr>
          <p:nvPr/>
        </p:nvSpPr>
        <p:spPr bwMode="auto">
          <a:xfrm>
            <a:off x="5111750" y="4135438"/>
            <a:ext cx="381000" cy="533400"/>
          </a:xfrm>
          <a:prstGeom prst="rect">
            <a:avLst/>
          </a:prstGeom>
          <a:solidFill>
            <a:schemeClr val="hlink"/>
          </a:solidFill>
          <a:ln w="12700" cap="sq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3</a:t>
            </a:r>
          </a:p>
        </p:txBody>
      </p:sp>
      <p:sp>
        <p:nvSpPr>
          <p:cNvPr id="23564" name="Rectangle 22"/>
          <p:cNvSpPr>
            <a:spLocks noChangeArrowheads="1"/>
          </p:cNvSpPr>
          <p:nvPr/>
        </p:nvSpPr>
        <p:spPr bwMode="auto">
          <a:xfrm>
            <a:off x="4654550" y="4135438"/>
            <a:ext cx="381000" cy="533400"/>
          </a:xfrm>
          <a:prstGeom prst="rect">
            <a:avLst/>
          </a:prstGeom>
          <a:solidFill>
            <a:schemeClr val="hlink"/>
          </a:solidFill>
          <a:ln w="12700" cap="sq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4</a:t>
            </a:r>
          </a:p>
        </p:txBody>
      </p:sp>
      <p:sp>
        <p:nvSpPr>
          <p:cNvPr id="23565" name="Rectangle 23"/>
          <p:cNvSpPr>
            <a:spLocks noChangeArrowheads="1"/>
          </p:cNvSpPr>
          <p:nvPr/>
        </p:nvSpPr>
        <p:spPr bwMode="auto">
          <a:xfrm>
            <a:off x="3663950" y="2620963"/>
            <a:ext cx="381000" cy="5334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6</a:t>
            </a:r>
          </a:p>
        </p:txBody>
      </p:sp>
      <p:sp>
        <p:nvSpPr>
          <p:cNvPr id="23566" name="AutoShape 24"/>
          <p:cNvSpPr>
            <a:spLocks noChangeArrowheads="1"/>
          </p:cNvSpPr>
          <p:nvPr/>
        </p:nvSpPr>
        <p:spPr bwMode="auto">
          <a:xfrm>
            <a:off x="5568950" y="4821238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AutoShape 25"/>
          <p:cNvSpPr>
            <a:spLocks noChangeArrowheads="1"/>
          </p:cNvSpPr>
          <p:nvPr/>
        </p:nvSpPr>
        <p:spPr bwMode="auto">
          <a:xfrm>
            <a:off x="6407150" y="5811838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Rectangle 26"/>
          <p:cNvSpPr>
            <a:spLocks noChangeArrowheads="1"/>
          </p:cNvSpPr>
          <p:nvPr/>
        </p:nvSpPr>
        <p:spPr bwMode="auto">
          <a:xfrm>
            <a:off x="6635750" y="5430838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1</a:t>
            </a: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 flipV="1">
            <a:off x="1908175" y="5080000"/>
            <a:ext cx="3175" cy="5794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AutoShape 28"/>
          <p:cNvSpPr>
            <a:spLocks noChangeArrowheads="1"/>
          </p:cNvSpPr>
          <p:nvPr/>
        </p:nvSpPr>
        <p:spPr bwMode="auto">
          <a:xfrm>
            <a:off x="1122363" y="115888"/>
            <a:ext cx="1804987" cy="838200"/>
          </a:xfrm>
          <a:prstGeom prst="cloudCallout">
            <a:avLst>
              <a:gd name="adj1" fmla="val -12551"/>
              <a:gd name="adj2" fmla="val 110088"/>
            </a:avLst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altLang="ko-KR" sz="1600">
                <a:latin typeface="Tahoma" pitchFamily="34" charset="0"/>
              </a:rPr>
              <a:t>Client Connects</a:t>
            </a:r>
          </a:p>
        </p:txBody>
      </p:sp>
      <p:sp>
        <p:nvSpPr>
          <p:cNvPr id="23571" name="Rectangle 29"/>
          <p:cNvSpPr>
            <a:spLocks noChangeArrowheads="1"/>
          </p:cNvSpPr>
          <p:nvPr/>
        </p:nvSpPr>
        <p:spPr bwMode="auto">
          <a:xfrm>
            <a:off x="4197350" y="4135438"/>
            <a:ext cx="381000" cy="533400"/>
          </a:xfrm>
          <a:prstGeom prst="rect">
            <a:avLst/>
          </a:prstGeom>
          <a:solidFill>
            <a:schemeClr val="hlink"/>
          </a:solidFill>
          <a:ln w="12700" cap="sq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5</a:t>
            </a:r>
          </a:p>
        </p:txBody>
      </p:sp>
      <p:sp>
        <p:nvSpPr>
          <p:cNvPr id="23572" name="AutoShape 30"/>
          <p:cNvSpPr>
            <a:spLocks noChangeArrowheads="1"/>
          </p:cNvSpPr>
          <p:nvPr/>
        </p:nvSpPr>
        <p:spPr bwMode="auto">
          <a:xfrm>
            <a:off x="3257550" y="3167063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Rectangle 31"/>
          <p:cNvSpPr>
            <a:spLocks noChangeArrowheads="1"/>
          </p:cNvSpPr>
          <p:nvPr/>
        </p:nvSpPr>
        <p:spPr bwMode="auto">
          <a:xfrm>
            <a:off x="3213100" y="2606675"/>
            <a:ext cx="381000" cy="5334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7</a:t>
            </a:r>
          </a:p>
        </p:txBody>
      </p:sp>
      <p:sp>
        <p:nvSpPr>
          <p:cNvPr id="23574" name="AutoShape 32"/>
          <p:cNvSpPr>
            <a:spLocks noChangeArrowheads="1"/>
          </p:cNvSpPr>
          <p:nvPr/>
        </p:nvSpPr>
        <p:spPr bwMode="auto">
          <a:xfrm>
            <a:off x="2768600" y="31750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AutoShape 33"/>
          <p:cNvSpPr>
            <a:spLocks noChangeArrowheads="1"/>
          </p:cNvSpPr>
          <p:nvPr/>
        </p:nvSpPr>
        <p:spPr bwMode="auto">
          <a:xfrm>
            <a:off x="2309813" y="31623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6" name="Rectangle 34"/>
          <p:cNvSpPr>
            <a:spLocks noChangeArrowheads="1"/>
          </p:cNvSpPr>
          <p:nvPr/>
        </p:nvSpPr>
        <p:spPr bwMode="auto">
          <a:xfrm>
            <a:off x="2743200" y="2614613"/>
            <a:ext cx="381000" cy="5334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8</a:t>
            </a:r>
          </a:p>
        </p:txBody>
      </p:sp>
      <p:sp>
        <p:nvSpPr>
          <p:cNvPr id="23577" name="Rectangle 35"/>
          <p:cNvSpPr>
            <a:spLocks noChangeArrowheads="1"/>
          </p:cNvSpPr>
          <p:nvPr/>
        </p:nvSpPr>
        <p:spPr bwMode="auto">
          <a:xfrm>
            <a:off x="2282825" y="2632075"/>
            <a:ext cx="381000" cy="5334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</a:rPr>
              <a:t>9</a:t>
            </a:r>
          </a:p>
        </p:txBody>
      </p:sp>
      <p:sp>
        <p:nvSpPr>
          <p:cNvPr id="4306980" name="Rectangle 36"/>
          <p:cNvSpPr>
            <a:spLocks noChangeArrowheads="1"/>
          </p:cNvSpPr>
          <p:nvPr/>
        </p:nvSpPr>
        <p:spPr bwMode="auto">
          <a:xfrm>
            <a:off x="1236663" y="2147888"/>
            <a:ext cx="2487612" cy="533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>
                <a:latin typeface="Tahoma" pitchFamily="34" charset="0"/>
                <a:ea typeface="굴림" charset="-127"/>
              </a:rPr>
              <a:t>socket(), bind()</a:t>
            </a:r>
          </a:p>
        </p:txBody>
      </p:sp>
      <p:sp>
        <p:nvSpPr>
          <p:cNvPr id="23579" name="Text Box 37"/>
          <p:cNvSpPr txBox="1">
            <a:spLocks noChangeArrowheads="1"/>
          </p:cNvSpPr>
          <p:nvPr/>
        </p:nvSpPr>
        <p:spPr bwMode="auto">
          <a:xfrm>
            <a:off x="5373688" y="2052638"/>
            <a:ext cx="11112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/>
              <a:t>kernel</a:t>
            </a:r>
          </a:p>
        </p:txBody>
      </p:sp>
      <p:pic>
        <p:nvPicPr>
          <p:cNvPr id="23580" name="Picture 38" descr="MCj028055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5238" y="1400175"/>
            <a:ext cx="5429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8" y="171450"/>
            <a:ext cx="7629525" cy="490538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Java</a:t>
            </a:r>
            <a:r>
              <a:rPr lang="ko-KR" altLang="en-US" sz="3600" smtClean="0"/>
              <a:t>의 </a:t>
            </a:r>
            <a:r>
              <a:rPr lang="en-US" altLang="ko-KR" sz="3600" smtClean="0"/>
              <a:t>TCP </a:t>
            </a:r>
            <a:r>
              <a:rPr lang="ko-KR" altLang="en-US" sz="3600" smtClean="0"/>
              <a:t>네트워킹 모델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919788" y="819150"/>
            <a:ext cx="22098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Tahoma" pitchFamily="34" charset="0"/>
              </a:rPr>
              <a:t>server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53025" y="1849438"/>
            <a:ext cx="3849688" cy="48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itchFamily="34" charset="0"/>
              </a:rPr>
              <a:t>ServerSocket svr=new ServerSocket(8001)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82663" y="825500"/>
            <a:ext cx="22098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>
                <a:latin typeface="Tahoma" pitchFamily="34" charset="0"/>
              </a:rPr>
              <a:t>client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77813" y="1866900"/>
            <a:ext cx="3194050" cy="476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itchFamily="34" charset="0"/>
              </a:rPr>
              <a:t>Socket s = Socket(host,port)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85750" y="3663950"/>
            <a:ext cx="3106738" cy="1057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>
                <a:latin typeface="Lucida Console" pitchFamily="49" charset="0"/>
              </a:rPr>
              <a:t>in = s.getInputStream();</a:t>
            </a:r>
          </a:p>
          <a:p>
            <a:pPr algn="r"/>
            <a:r>
              <a:rPr lang="en-US" altLang="ko-KR" sz="1600">
                <a:latin typeface="Lucida Console" pitchFamily="49" charset="0"/>
              </a:rPr>
              <a:t>out=s.getOutputStream();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85750" y="5824538"/>
            <a:ext cx="3205163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itchFamily="34" charset="0"/>
              </a:rPr>
              <a:t>in.close()</a:t>
            </a:r>
          </a:p>
          <a:p>
            <a:pPr algn="ctr"/>
            <a:r>
              <a:rPr lang="en-US" altLang="ko-KR" sz="1600">
                <a:latin typeface="Tahoma" pitchFamily="34" charset="0"/>
              </a:rPr>
              <a:t>out.close()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799138" y="2701925"/>
            <a:ext cx="3203575" cy="504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itchFamily="34" charset="0"/>
                <a:sym typeface="Symbol" pitchFamily="18" charset="2"/>
              </a:rPr>
              <a:t>Socket c = svr.accept()</a:t>
            </a:r>
            <a:endParaRPr lang="en-US" altLang="ko-KR" sz="1600">
              <a:latin typeface="Tahoma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848350" y="3679825"/>
            <a:ext cx="31257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latin typeface="Lucida Console" pitchFamily="49" charset="0"/>
              </a:rPr>
              <a:t>in = c.getInputStream();</a:t>
            </a:r>
          </a:p>
          <a:p>
            <a:r>
              <a:rPr lang="en-US" altLang="ko-KR" sz="1600">
                <a:latin typeface="Lucida Console" pitchFamily="49" charset="0"/>
              </a:rPr>
              <a:t>out =c.getOutputStream();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891213" y="5632450"/>
            <a:ext cx="3065462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Tahoma" pitchFamily="34" charset="0"/>
              </a:rPr>
              <a:t>in.close()</a:t>
            </a:r>
          </a:p>
          <a:p>
            <a:pPr algn="ctr"/>
            <a:r>
              <a:rPr lang="en-US" altLang="ko-KR" sz="1600">
                <a:latin typeface="Tahoma" pitchFamily="34" charset="0"/>
              </a:rPr>
              <a:t>out.close()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1609725" y="2465388"/>
            <a:ext cx="368300" cy="735012"/>
          </a:xfrm>
          <a:prstGeom prst="downArrow">
            <a:avLst>
              <a:gd name="adj1" fmla="val 50000"/>
              <a:gd name="adj2" fmla="val 49892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1627188" y="4995863"/>
            <a:ext cx="368300" cy="735012"/>
          </a:xfrm>
          <a:prstGeom prst="downArrow">
            <a:avLst>
              <a:gd name="adj1" fmla="val 50000"/>
              <a:gd name="adj2" fmla="val 49892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7024688" y="2373313"/>
            <a:ext cx="368300" cy="2778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7042150" y="3333750"/>
            <a:ext cx="368300" cy="277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7031038" y="4949825"/>
            <a:ext cx="368300" cy="585788"/>
          </a:xfrm>
          <a:prstGeom prst="downArrow">
            <a:avLst>
              <a:gd name="adj1" fmla="val 50000"/>
              <a:gd name="adj2" fmla="val 39763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597275" y="3090863"/>
            <a:ext cx="685800" cy="2227262"/>
          </a:xfrm>
          <a:prstGeom prst="rect">
            <a:avLst/>
          </a:prstGeom>
          <a:noFill/>
          <a:ln w="254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309010" name="Group 18"/>
          <p:cNvGraphicFramePr>
            <a:graphicFrameLocks noGrp="1"/>
          </p:cNvGraphicFramePr>
          <p:nvPr>
            <p:ph idx="1"/>
          </p:nvPr>
        </p:nvGraphicFramePr>
        <p:xfrm>
          <a:off x="3640138" y="3313113"/>
          <a:ext cx="582612" cy="1811592"/>
        </p:xfrm>
        <a:graphic>
          <a:graphicData uri="http://schemas.openxmlformats.org/drawingml/2006/table">
            <a:tbl>
              <a:tblPr/>
              <a:tblGrid>
                <a:gridCol w="58261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  <a:cs typeface="Arial" charset="0"/>
                        </a:rPr>
                        <a:t>2345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4876800" y="3067050"/>
            <a:ext cx="685800" cy="2227263"/>
          </a:xfrm>
          <a:prstGeom prst="rect">
            <a:avLst/>
          </a:prstGeom>
          <a:noFill/>
          <a:ln w="254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309025" name="Group 33"/>
          <p:cNvGraphicFramePr>
            <a:graphicFrameLocks noGrp="1"/>
          </p:cNvGraphicFramePr>
          <p:nvPr/>
        </p:nvGraphicFramePr>
        <p:xfrm>
          <a:off x="4919663" y="3289300"/>
          <a:ext cx="582612" cy="1811592"/>
        </p:xfrm>
        <a:graphic>
          <a:graphicData uri="http://schemas.openxmlformats.org/drawingml/2006/table">
            <a:tbl>
              <a:tblPr/>
              <a:tblGrid>
                <a:gridCol w="58261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  <a:cs typeface="Arial" charset="0"/>
                        </a:rPr>
                        <a:t>8001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3" name="Line 47"/>
          <p:cNvSpPr>
            <a:spLocks noChangeShapeType="1"/>
          </p:cNvSpPr>
          <p:nvPr/>
        </p:nvSpPr>
        <p:spPr bwMode="auto">
          <a:xfrm flipH="1" flipV="1">
            <a:off x="3279775" y="4114800"/>
            <a:ext cx="368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 flipH="1">
            <a:off x="4200525" y="4122738"/>
            <a:ext cx="676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 flipH="1" flipV="1">
            <a:off x="5500688" y="4108450"/>
            <a:ext cx="4175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3289300" y="4332288"/>
            <a:ext cx="3381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>
            <a:off x="4230688" y="4302125"/>
            <a:ext cx="665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5499100" y="4306888"/>
            <a:ext cx="427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3613150" y="2725738"/>
            <a:ext cx="6731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port</a:t>
            </a: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4895850" y="2722563"/>
            <a:ext cx="6731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port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111125"/>
            <a:ext cx="7789862" cy="571500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server </a:t>
            </a:r>
            <a:r>
              <a:rPr lang="ko-KR" altLang="en-US" sz="3200" smtClean="0"/>
              <a:t>예제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704850"/>
            <a:ext cx="8086725" cy="6153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714375"/>
            <a:ext cx="8261350" cy="59388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2400">
                <a:solidFill>
                  <a:schemeClr val="bg1"/>
                </a:solidFill>
              </a:rPr>
              <a:t>server </a:t>
            </a:r>
            <a:r>
              <a:rPr lang="ko-KR" altLang="en-US" sz="2400">
                <a:solidFill>
                  <a:schemeClr val="bg1"/>
                </a:solidFill>
              </a:rPr>
              <a:t>예제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9188" y="111125"/>
            <a:ext cx="7789862" cy="57150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kumimoji="1" lang="en-US" altLang="ko-KR" sz="3200" kern="0" dirty="0">
                <a:latin typeface="맑은 고딕" pitchFamily="50" charset="-127"/>
                <a:ea typeface="맑은 고딕" pitchFamily="50" charset="-127"/>
                <a:cs typeface="+mj-cs"/>
              </a:rPr>
              <a:t>server </a:t>
            </a:r>
            <a:r>
              <a:rPr kumimoji="1" lang="ko-KR" altLang="en-US" sz="3200" kern="0" dirty="0"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660400"/>
            <a:ext cx="8651875" cy="6151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ko-KR" sz="2400">
                <a:solidFill>
                  <a:srgbClr val="FF0000"/>
                </a:solidFill>
              </a:rPr>
              <a:t>client </a:t>
            </a:r>
            <a:r>
              <a:rPr lang="ko-KR" altLang="en-US" sz="2400">
                <a:solidFill>
                  <a:srgbClr val="FF0000"/>
                </a:solidFill>
              </a:rPr>
              <a:t>예제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782638"/>
            <a:ext cx="8804275" cy="4972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2400">
                <a:solidFill>
                  <a:schemeClr val="bg1"/>
                </a:solidFill>
              </a:rPr>
              <a:t>client </a:t>
            </a:r>
            <a:r>
              <a:rPr lang="ko-KR" altLang="en-US" sz="2400">
                <a:solidFill>
                  <a:schemeClr val="bg1"/>
                </a:solidFill>
              </a:rPr>
              <a:t>예제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호스트 이름</a:t>
            </a:r>
            <a:r>
              <a:rPr lang="en-US" altLang="ko-KR" sz="3600" smtClean="0"/>
              <a:t>, DNS, URL</a:t>
            </a:r>
            <a:endParaRPr lang="ko-KR" altLang="en-US" sz="36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DNS(Domain Name System): </a:t>
            </a:r>
            <a:r>
              <a:rPr lang="ko-KR" altLang="en-US" smtClean="0"/>
              <a:t>숫자 대신 기호를 사용하는 주소 </a:t>
            </a:r>
          </a:p>
          <a:p>
            <a:r>
              <a:rPr lang="en-US" altLang="ko-KR" smtClean="0"/>
              <a:t>DNS </a:t>
            </a:r>
            <a:r>
              <a:rPr lang="ko-KR" altLang="en-US" smtClean="0"/>
              <a:t>서버</a:t>
            </a:r>
            <a:r>
              <a:rPr lang="en-US" altLang="ko-KR" smtClean="0"/>
              <a:t>: </a:t>
            </a:r>
            <a:r>
              <a:rPr lang="ko-KR" altLang="en-US" smtClean="0"/>
              <a:t>기호 주소를 숫자 주소가 변환해주는 서버</a:t>
            </a:r>
          </a:p>
          <a:p>
            <a:r>
              <a:rPr lang="en-US" altLang="ko-KR" smtClean="0"/>
              <a:t>URL(Uniform Resource Locator): </a:t>
            </a:r>
            <a:r>
              <a:rPr lang="ko-KR" altLang="en-US" smtClean="0"/>
              <a:t>인터넷 상의 자원을 나타내는 약속</a:t>
            </a:r>
          </a:p>
          <a:p>
            <a:endParaRPr lang="ko-KR" altLang="en-US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0225" y="2451100"/>
            <a:ext cx="55435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60725"/>
          </a:xfrm>
        </p:spPr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IP </a:t>
            </a:r>
            <a:r>
              <a:rPr lang="ko-KR" altLang="en-US" smtClean="0"/>
              <a:t>주소와 도메인 이름은 어떻게 다른가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전화와 비슷한 전송 프로토콜은 </a:t>
            </a:r>
            <a:r>
              <a:rPr lang="en-US" altLang="ko-KR" smtClean="0"/>
              <a:t>___________</a:t>
            </a:r>
            <a:r>
              <a:rPr lang="ko-KR" altLang="en-US" smtClean="0"/>
              <a:t>이고 편지와 비숫한 프로토콜은 </a:t>
            </a:r>
            <a:r>
              <a:rPr lang="en-US" altLang="ko-KR" smtClean="0"/>
              <a:t>_________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TCP/IP</a:t>
            </a:r>
            <a:r>
              <a:rPr lang="ko-KR" altLang="en-US" smtClean="0"/>
              <a:t>에서 자신을 가리키는 주소는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2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URL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193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URL java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URL("http://java.sun.com");// </a:t>
            </a:r>
            <a:r>
              <a:rPr lang="ko-KR" altLang="en-US"/>
              <a:t>절대 경로</a:t>
            </a:r>
          </a:p>
          <a:p>
            <a:pPr>
              <a:defRPr/>
            </a:pPr>
            <a:r>
              <a:rPr lang="en-US" altLang="ko-KR"/>
              <a:t>URL reference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URL(java, "reference.html");// </a:t>
            </a:r>
            <a:r>
              <a:rPr lang="ko-KR" altLang="en-US"/>
              <a:t>상대 경로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 t="11060"/>
          <a:stretch>
            <a:fillRect/>
          </a:stretch>
        </p:blipFill>
        <p:spPr bwMode="auto">
          <a:xfrm>
            <a:off x="1878013" y="2584450"/>
            <a:ext cx="54483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Client/Server </a:t>
            </a:r>
            <a:r>
              <a:rPr lang="ko-KR" altLang="en-US" smtClean="0"/>
              <a:t>모델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12838"/>
            <a:ext cx="8734425" cy="5135562"/>
          </a:xfrm>
        </p:spPr>
        <p:txBody>
          <a:bodyPr/>
          <a:lstStyle/>
          <a:p>
            <a:pPr eaLnBrk="1" hangingPunct="1"/>
            <a:r>
              <a:rPr lang="ko-KR" altLang="en-US" smtClean="0"/>
              <a:t>클라이언트와 서버는 특정 기계</a:t>
            </a:r>
            <a:r>
              <a:rPr lang="en-US" altLang="ko-KR" smtClean="0"/>
              <a:t>(machine)</a:t>
            </a:r>
            <a:r>
              <a:rPr lang="ko-KR" altLang="en-US" smtClean="0"/>
              <a:t>를 의미하는 것이 아님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서버</a:t>
            </a:r>
          </a:p>
          <a:p>
            <a:pPr lvl="1"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네트워크 상의 요청을 처리해주는 </a:t>
            </a:r>
            <a:r>
              <a:rPr lang="en-US" altLang="ko-KR" b="1" smtClean="0">
                <a:solidFill>
                  <a:srgbClr val="CC0000"/>
                </a:solidFill>
                <a:latin typeface="굴림" pitchFamily="50" charset="-127"/>
                <a:ea typeface="굴림" pitchFamily="50" charset="-127"/>
              </a:rPr>
              <a:t>process</a:t>
            </a:r>
          </a:p>
          <a:p>
            <a:pPr lvl="1"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요청에 대한 응답 </a:t>
            </a:r>
          </a:p>
          <a:p>
            <a:pPr lvl="1"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예)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HTTP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서버,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DNS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서버, 메일 서버,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File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서버,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DB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서버</a:t>
            </a:r>
          </a:p>
          <a:p>
            <a:pPr eaLnBrk="1" hangingPunct="1"/>
            <a:r>
              <a:rPr lang="ko-KR" altLang="en-US" smtClean="0"/>
              <a:t>클라이언트</a:t>
            </a:r>
          </a:p>
          <a:p>
            <a:pPr lvl="1"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네트워크를 통해 서버에게 특정한 작업을 요청하는 </a:t>
            </a:r>
            <a:r>
              <a:rPr lang="en-US" altLang="ko-KR" b="1" smtClean="0">
                <a:solidFill>
                  <a:srgbClr val="CC0000"/>
                </a:solidFill>
                <a:latin typeface="굴림" pitchFamily="50" charset="-127"/>
                <a:ea typeface="굴림" pitchFamily="50" charset="-127"/>
              </a:rPr>
              <a:t>process</a:t>
            </a:r>
          </a:p>
          <a:p>
            <a:pPr lvl="1"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예) 모든 컴퓨터</a:t>
            </a:r>
          </a:p>
        </p:txBody>
      </p:sp>
      <p:pic>
        <p:nvPicPr>
          <p:cNvPr id="5124" name="Picture 4" descr="MCj041659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8138" y="4344988"/>
            <a:ext cx="12287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MCj041659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4425" y="4392613"/>
            <a:ext cx="12287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955925" y="4611688"/>
            <a:ext cx="3144838" cy="88900"/>
          </a:xfrm>
          <a:prstGeom prst="rightArrow">
            <a:avLst>
              <a:gd name="adj1" fmla="val 50000"/>
              <a:gd name="adj2" fmla="val 884375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 rot="10800000">
            <a:off x="2990850" y="5240338"/>
            <a:ext cx="3144838" cy="88900"/>
          </a:xfrm>
          <a:prstGeom prst="rightArrow">
            <a:avLst>
              <a:gd name="adj1" fmla="val 50000"/>
              <a:gd name="adj2" fmla="val 884375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78275" y="4248150"/>
            <a:ext cx="1039813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request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043363" y="5268913"/>
            <a:ext cx="116205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response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03388" y="5645150"/>
            <a:ext cx="9175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client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350000" y="5719763"/>
            <a:ext cx="9175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server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504507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java.net.*;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ParseURLExample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URL myURL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URL(</a:t>
            </a:r>
            <a:r>
              <a:rPr lang="en-US" altLang="ko-KR" sz="1600" smtClean="0">
                <a:solidFill>
                  <a:srgbClr val="2A00FF"/>
                </a:solidFill>
              </a:rPr>
              <a:t>"http://java.sun.com:80/docs/books/tutorial"</a:t>
            </a:r>
            <a:endParaRPr lang="en-US" altLang="ko-KR" sz="1600" smtClean="0"/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                   + </a:t>
            </a:r>
            <a:r>
              <a:rPr lang="en-US" altLang="ko-KR" sz="1600" smtClean="0">
                <a:solidFill>
                  <a:srgbClr val="2A00FF"/>
                </a:solidFill>
              </a:rPr>
              <a:t>"/index.html?name=database#TOP"</a:t>
            </a:r>
            <a:r>
              <a:rPr lang="en-US" altLang="ko-KR" sz="1600" smtClean="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"protocol = "</a:t>
            </a:r>
            <a:r>
              <a:rPr lang="en-US" altLang="ko-KR" sz="1600" smtClean="0"/>
              <a:t> + myURL.getProtocol());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"authority = "</a:t>
            </a:r>
            <a:r>
              <a:rPr lang="en-US" altLang="ko-KR" sz="1600" smtClean="0"/>
              <a:t> + myURL.getAuthority());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"host = "</a:t>
            </a:r>
            <a:r>
              <a:rPr lang="en-US" altLang="ko-KR" sz="1600" smtClean="0"/>
              <a:t> + myURL.getHost());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"port = "</a:t>
            </a:r>
            <a:r>
              <a:rPr lang="en-US" altLang="ko-KR" sz="1600" smtClean="0"/>
              <a:t> + myURL.getPort());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"path = "</a:t>
            </a:r>
            <a:r>
              <a:rPr lang="en-US" altLang="ko-KR" sz="1600" smtClean="0"/>
              <a:t> + myURL.getPath());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"query = "</a:t>
            </a:r>
            <a:r>
              <a:rPr lang="en-US" altLang="ko-KR" sz="1600" smtClean="0"/>
              <a:t> + myURL.getQuery());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"filename = "</a:t>
            </a:r>
            <a:r>
              <a:rPr lang="en-US" altLang="ko-KR" sz="1600" smtClean="0"/>
              <a:t> + myURL.getFile());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"ref = "</a:t>
            </a:r>
            <a:r>
              <a:rPr lang="en-US" altLang="ko-KR" sz="1600" smtClean="0"/>
              <a:t> + myURL.getRef());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    }</a:t>
            </a:r>
          </a:p>
          <a:p>
            <a:pPr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63513" y="1268413"/>
            <a:ext cx="487362" cy="571500"/>
            <a:chOff x="543" y="1708"/>
            <a:chExt cx="461" cy="457"/>
          </a:xfrm>
        </p:grpSpPr>
        <p:sp>
          <p:nvSpPr>
            <p:cNvPr id="32773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4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5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6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7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9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6" name="_x32171984"/>
          <p:cNvSpPr>
            <a:spLocks noChangeArrowheads="1"/>
          </p:cNvSpPr>
          <p:nvPr/>
        </p:nvSpPr>
        <p:spPr bwMode="auto">
          <a:xfrm>
            <a:off x="1135063" y="1284288"/>
            <a:ext cx="7761287" cy="233680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>
                <a:latin typeface="Trebuchet MS" pitchFamily="34" charset="0"/>
              </a:rPr>
              <a:t>protocol = http</a:t>
            </a:r>
          </a:p>
          <a:p>
            <a:r>
              <a:rPr kumimoji="1" lang="en-US" altLang="ko-KR">
                <a:latin typeface="Trebuchet MS" pitchFamily="34" charset="0"/>
              </a:rPr>
              <a:t>authority = java.sun.com:80</a:t>
            </a:r>
          </a:p>
          <a:p>
            <a:r>
              <a:rPr kumimoji="1" lang="en-US" altLang="ko-KR">
                <a:latin typeface="Trebuchet MS" pitchFamily="34" charset="0"/>
              </a:rPr>
              <a:t>host = java.sun.com</a:t>
            </a:r>
          </a:p>
          <a:p>
            <a:r>
              <a:rPr kumimoji="1" lang="en-US" altLang="ko-KR">
                <a:latin typeface="Trebuchet MS" pitchFamily="34" charset="0"/>
              </a:rPr>
              <a:t>port = 80</a:t>
            </a:r>
          </a:p>
          <a:p>
            <a:r>
              <a:rPr kumimoji="1" lang="en-US" altLang="ko-KR">
                <a:latin typeface="Trebuchet MS" pitchFamily="34" charset="0"/>
              </a:rPr>
              <a:t>path = /docs/books/tutorial/index.html</a:t>
            </a:r>
          </a:p>
          <a:p>
            <a:r>
              <a:rPr kumimoji="1" lang="en-US" altLang="ko-KR">
                <a:latin typeface="Trebuchet MS" pitchFamily="34" charset="0"/>
              </a:rPr>
              <a:t>query = name=database</a:t>
            </a:r>
          </a:p>
          <a:p>
            <a:r>
              <a:rPr kumimoji="1" lang="en-US" altLang="ko-KR">
                <a:latin typeface="Trebuchet MS" pitchFamily="34" charset="0"/>
              </a:rPr>
              <a:t>filename = /docs/books/tutorial/index.html?name=database</a:t>
            </a:r>
          </a:p>
          <a:p>
            <a:r>
              <a:rPr kumimoji="1" lang="en-US" altLang="ko-KR">
                <a:latin typeface="Trebuchet MS" pitchFamily="34" charset="0"/>
              </a:rPr>
              <a:t>ref = TOP</a:t>
            </a:r>
          </a:p>
        </p:txBody>
      </p:sp>
      <p:grpSp>
        <p:nvGrpSpPr>
          <p:cNvPr id="33797" name="Group 14"/>
          <p:cNvGrpSpPr>
            <a:grpSpLocks/>
          </p:cNvGrpSpPr>
          <p:nvPr/>
        </p:nvGrpSpPr>
        <p:grpSpPr bwMode="auto">
          <a:xfrm>
            <a:off x="392113" y="1284288"/>
            <a:ext cx="487362" cy="1012825"/>
            <a:chOff x="-91" y="1749"/>
            <a:chExt cx="552" cy="832"/>
          </a:xfrm>
        </p:grpSpPr>
        <p:sp>
          <p:nvSpPr>
            <p:cNvPr id="33798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99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0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1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2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3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4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5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6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7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8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9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0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1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2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3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4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Socket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소켓</a:t>
            </a:r>
            <a:r>
              <a:rPr lang="en-US" altLang="ko-KR" smtClean="0"/>
              <a:t>(socket): TCP</a:t>
            </a:r>
            <a:r>
              <a:rPr lang="ko-KR" altLang="en-US" smtClean="0"/>
              <a:t>를 사용하여 응용 프로그램끼리 통신을 하기 위한 연결 끝점</a:t>
            </a:r>
            <a:r>
              <a:rPr lang="en-US" altLang="ko-KR" smtClean="0"/>
              <a:t>(end point)</a:t>
            </a:r>
            <a:endParaRPr lang="ko-KR" altLang="en-US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9588" y="2251075"/>
            <a:ext cx="497046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ServerSocket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Socket</a:t>
            </a:r>
          </a:p>
        </p:txBody>
      </p:sp>
      <p:sp>
        <p:nvSpPr>
          <p:cNvPr id="35843" name="AutoShape 4"/>
          <p:cNvSpPr>
            <a:spLocks/>
          </p:cNvSpPr>
          <p:nvPr/>
        </p:nvSpPr>
        <p:spPr bwMode="auto">
          <a:xfrm>
            <a:off x="2314575" y="1865313"/>
            <a:ext cx="349250" cy="2663825"/>
          </a:xfrm>
          <a:prstGeom prst="leftBrace">
            <a:avLst>
              <a:gd name="adj1" fmla="val 63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744788" y="1711325"/>
            <a:ext cx="430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</a:rPr>
              <a:t>ServerSocket </a:t>
            </a:r>
            <a:r>
              <a:rPr lang="ko-KR" altLang="en-US">
                <a:solidFill>
                  <a:schemeClr val="tx2"/>
                </a:solidFill>
              </a:rPr>
              <a:t>클래스</a:t>
            </a:r>
            <a:r>
              <a:rPr lang="en-US" altLang="ko-KR"/>
              <a:t>: </a:t>
            </a:r>
            <a:r>
              <a:rPr lang="ko-KR" altLang="en-US"/>
              <a:t>서버를 위한 소켓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2808288" y="4292600"/>
            <a:ext cx="425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</a:rPr>
              <a:t>Socket </a:t>
            </a:r>
            <a:r>
              <a:rPr lang="ko-KR" altLang="en-US">
                <a:solidFill>
                  <a:schemeClr val="tx2"/>
                </a:solidFill>
              </a:rPr>
              <a:t>클래스</a:t>
            </a:r>
            <a:r>
              <a:rPr lang="en-US" altLang="ko-KR"/>
              <a:t>: </a:t>
            </a:r>
            <a:r>
              <a:rPr lang="ko-KR" altLang="en-US"/>
              <a:t>클라이언트를 위한 소켓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827088" y="3014663"/>
            <a:ext cx="1508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소켓의 종류</a:t>
            </a:r>
          </a:p>
        </p:txBody>
      </p:sp>
      <p:pic>
        <p:nvPicPr>
          <p:cNvPr id="35847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6275" y="1563688"/>
            <a:ext cx="137477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99313" y="4203700"/>
            <a:ext cx="13827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Socket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" y="1976438"/>
            <a:ext cx="83185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ServerSocket </a:t>
            </a:r>
            <a:r>
              <a:rPr lang="ko-KR" altLang="en-US" sz="3600" smtClean="0"/>
              <a:t>클래스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338" y="1371600"/>
            <a:ext cx="784383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소켓을 이용한 서버 제작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081588"/>
          </a:xfrm>
        </p:spPr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smtClean="0"/>
              <a:t>ServerSocket </a:t>
            </a:r>
            <a:r>
              <a:rPr lang="ko-KR" altLang="en-US" sz="1800" smtClean="0"/>
              <a:t>객체 생성</a:t>
            </a:r>
          </a:p>
          <a:p>
            <a:pPr marL="838200" lvl="1" indent="-381000"/>
            <a:r>
              <a:rPr lang="en-US" altLang="ko-KR" sz="1800" smtClean="0"/>
              <a:t>ServerSocket server = </a:t>
            </a:r>
            <a:r>
              <a:rPr lang="en-US" altLang="ko-KR" sz="1800" b="1" smtClean="0"/>
              <a:t>new</a:t>
            </a:r>
            <a:r>
              <a:rPr lang="en-US" altLang="ko-KR" sz="1800" smtClean="0"/>
              <a:t> ServerSocket(portNumber, queueLength);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smtClean="0"/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smtClean="0"/>
              <a:t>accept() </a:t>
            </a:r>
            <a:r>
              <a:rPr lang="ko-KR" altLang="en-US" sz="1800" smtClean="0"/>
              <a:t>메소드 호출</a:t>
            </a:r>
          </a:p>
          <a:p>
            <a:pPr marL="838200" lvl="1" indent="-381000"/>
            <a:r>
              <a:rPr lang="en-US" altLang="ko-KR" sz="1800" smtClean="0"/>
              <a:t>Socket clientSocket = server.accept();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smtClean="0"/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smtClean="0"/>
              <a:t>소켓으로부터 스트림 객체를 얻는다</a:t>
            </a:r>
            <a:r>
              <a:rPr lang="en-US" altLang="ko-KR" sz="1800" smtClean="0"/>
              <a:t>. </a:t>
            </a:r>
          </a:p>
          <a:p>
            <a:pPr marL="838200" lvl="1" indent="-381000"/>
            <a:r>
              <a:rPr lang="en-US" altLang="ko-KR" sz="1800" smtClean="0"/>
              <a:t>InputStream input = clientSocket.getInputStream();</a:t>
            </a:r>
          </a:p>
          <a:p>
            <a:pPr marL="838200" lvl="1" indent="-381000"/>
            <a:r>
              <a:rPr lang="en-US" altLang="ko-KR" sz="1800" smtClean="0"/>
              <a:t>OutputStream output = clientSocket.getOutputStream();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smtClean="0"/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smtClean="0"/>
              <a:t>상호 대화 단계</a:t>
            </a:r>
          </a:p>
          <a:p>
            <a:pPr marL="838200" lvl="1" indent="-381000"/>
            <a:r>
              <a:rPr lang="en-US" altLang="ko-KR" sz="1800" smtClean="0"/>
              <a:t>read()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write() </a:t>
            </a:r>
            <a:r>
              <a:rPr lang="ko-KR" altLang="en-US" sz="1800" smtClean="0"/>
              <a:t>사용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ko-KR" altLang="en-US" sz="1800" smtClean="0"/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smtClean="0"/>
              <a:t>종료</a:t>
            </a:r>
          </a:p>
          <a:p>
            <a:pPr marL="838200" lvl="1" indent="-381000"/>
            <a:r>
              <a:rPr lang="en-US" altLang="ko-KR" sz="1800" smtClean="0"/>
              <a:t>close() </a:t>
            </a:r>
            <a:r>
              <a:rPr lang="ko-KR" altLang="en-US" sz="1800" smtClean="0"/>
              <a:t>사용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TCP </a:t>
            </a:r>
            <a:r>
              <a:rPr lang="ko-KR" altLang="en-US" sz="3600" smtClean="0"/>
              <a:t>예제</a:t>
            </a:r>
            <a:r>
              <a:rPr lang="en-US" altLang="ko-KR" sz="3600" smtClean="0"/>
              <a:t>: </a:t>
            </a:r>
            <a:r>
              <a:rPr lang="ko-KR" altLang="en-US" sz="3600" smtClean="0"/>
              <a:t>퀴즈 서버와 클라이언트</a:t>
            </a:r>
          </a:p>
        </p:txBody>
      </p:sp>
      <p:pic>
        <p:nvPicPr>
          <p:cNvPr id="39939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2138363"/>
            <a:ext cx="21828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4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0075" y="2149475"/>
            <a:ext cx="22669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46" descr="MCj038977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687888" y="4451350"/>
            <a:ext cx="45243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47" descr="MCj038977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1300" y="4443413"/>
            <a:ext cx="41116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6" name="Freeform 48"/>
          <p:cNvSpPr>
            <a:spLocks/>
          </p:cNvSpPr>
          <p:nvPr/>
        </p:nvSpPr>
        <p:spPr bwMode="auto">
          <a:xfrm>
            <a:off x="3214688" y="3578225"/>
            <a:ext cx="1074737" cy="869950"/>
          </a:xfrm>
          <a:custGeom>
            <a:avLst/>
            <a:gdLst>
              <a:gd name="T0" fmla="*/ 0 w 677"/>
              <a:gd name="T1" fmla="*/ 0 h 548"/>
              <a:gd name="T2" fmla="*/ 279 w 677"/>
              <a:gd name="T3" fmla="*/ 228 h 548"/>
              <a:gd name="T4" fmla="*/ 604 w 677"/>
              <a:gd name="T5" fmla="*/ 311 h 548"/>
              <a:gd name="T6" fmla="*/ 677 w 677"/>
              <a:gd name="T7" fmla="*/ 548 h 548"/>
              <a:gd name="T8" fmla="*/ 0 60000 65536"/>
              <a:gd name="T9" fmla="*/ 0 60000 65536"/>
              <a:gd name="T10" fmla="*/ 0 60000 65536"/>
              <a:gd name="T11" fmla="*/ 0 60000 65536"/>
              <a:gd name="T12" fmla="*/ 0 w 677"/>
              <a:gd name="T13" fmla="*/ 0 h 548"/>
              <a:gd name="T14" fmla="*/ 677 w 677"/>
              <a:gd name="T15" fmla="*/ 548 h 5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7" h="548">
                <a:moveTo>
                  <a:pt x="0" y="0"/>
                </a:moveTo>
                <a:cubicBezTo>
                  <a:pt x="89" y="88"/>
                  <a:pt x="178" y="176"/>
                  <a:pt x="279" y="228"/>
                </a:cubicBezTo>
                <a:cubicBezTo>
                  <a:pt x="380" y="280"/>
                  <a:pt x="538" y="258"/>
                  <a:pt x="604" y="311"/>
                </a:cubicBezTo>
                <a:cubicBezTo>
                  <a:pt x="670" y="364"/>
                  <a:pt x="673" y="456"/>
                  <a:pt x="677" y="54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7" name="Freeform 49"/>
          <p:cNvSpPr>
            <a:spLocks/>
          </p:cNvSpPr>
          <p:nvPr/>
        </p:nvSpPr>
        <p:spPr bwMode="auto">
          <a:xfrm>
            <a:off x="4876800" y="3679825"/>
            <a:ext cx="827088" cy="768350"/>
          </a:xfrm>
          <a:custGeom>
            <a:avLst/>
            <a:gdLst>
              <a:gd name="T0" fmla="*/ 521 w 521"/>
              <a:gd name="T1" fmla="*/ 0 h 484"/>
              <a:gd name="T2" fmla="*/ 288 w 521"/>
              <a:gd name="T3" fmla="*/ 132 h 484"/>
              <a:gd name="T4" fmla="*/ 233 w 521"/>
              <a:gd name="T5" fmla="*/ 388 h 484"/>
              <a:gd name="T6" fmla="*/ 0 w 521"/>
              <a:gd name="T7" fmla="*/ 484 h 484"/>
              <a:gd name="T8" fmla="*/ 0 60000 65536"/>
              <a:gd name="T9" fmla="*/ 0 60000 65536"/>
              <a:gd name="T10" fmla="*/ 0 60000 65536"/>
              <a:gd name="T11" fmla="*/ 0 60000 65536"/>
              <a:gd name="T12" fmla="*/ 0 w 521"/>
              <a:gd name="T13" fmla="*/ 0 h 484"/>
              <a:gd name="T14" fmla="*/ 521 w 521"/>
              <a:gd name="T15" fmla="*/ 484 h 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1" h="484">
                <a:moveTo>
                  <a:pt x="521" y="0"/>
                </a:moveTo>
                <a:cubicBezTo>
                  <a:pt x="428" y="33"/>
                  <a:pt x="336" y="67"/>
                  <a:pt x="288" y="132"/>
                </a:cubicBezTo>
                <a:cubicBezTo>
                  <a:pt x="240" y="197"/>
                  <a:pt x="281" y="329"/>
                  <a:pt x="233" y="388"/>
                </a:cubicBezTo>
                <a:cubicBezTo>
                  <a:pt x="185" y="447"/>
                  <a:pt x="92" y="465"/>
                  <a:pt x="0" y="484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1128713" y="4548188"/>
            <a:ext cx="20335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퀴즈 클라이언트</a:t>
            </a:r>
            <a:r>
              <a:rPr lang="en-US" altLang="ko-KR"/>
              <a:t>: </a:t>
            </a:r>
            <a:r>
              <a:rPr lang="ko-KR" altLang="en-US"/>
              <a:t>퀴즈에 대한 답을 보낸다</a:t>
            </a:r>
            <a:r>
              <a:rPr lang="en-US" altLang="ko-KR"/>
              <a:t>.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662613" y="4473575"/>
            <a:ext cx="207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퀴즈 서버</a:t>
            </a:r>
            <a:r>
              <a:rPr lang="en-US" altLang="ko-KR"/>
              <a:t>: </a:t>
            </a:r>
          </a:p>
          <a:p>
            <a:r>
              <a:rPr lang="ko-KR" altLang="en-US"/>
              <a:t>퀴즈를 출제한다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QuizServer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101725"/>
            <a:ext cx="7820025" cy="5356225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QuizServer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ServerSocket serverSocket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serverSocket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ServerSocket(5555);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catch</a:t>
            </a:r>
            <a:r>
              <a:rPr lang="en-US" altLang="ko-KR" sz="1600" smtClean="0"/>
              <a:t> (IOException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err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다음의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포트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번호에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연결할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없습니다</a:t>
            </a:r>
            <a:r>
              <a:rPr lang="en-US" altLang="ko-KR" sz="1600" smtClean="0">
                <a:solidFill>
                  <a:srgbClr val="2A00FF"/>
                </a:solidFill>
              </a:rPr>
              <a:t>: 5555"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System.</a:t>
            </a:r>
            <a:r>
              <a:rPr lang="en-US" altLang="ko-KR" sz="1600" i="1" smtClean="0"/>
              <a:t>exit</a:t>
            </a:r>
            <a:r>
              <a:rPr lang="en-US" altLang="ko-KR" sz="1600" smtClean="0"/>
              <a:t>(1);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Socket clientSocket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clientSocket = serverSocket.accept();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catch</a:t>
            </a:r>
            <a:r>
              <a:rPr lang="en-US" altLang="ko-KR" sz="1600" smtClean="0"/>
              <a:t> (IOException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err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"accept()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실패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System.</a:t>
            </a:r>
            <a:r>
              <a:rPr lang="en-US" altLang="ko-KR" sz="1600" i="1" smtClean="0"/>
              <a:t>exit</a:t>
            </a:r>
            <a:r>
              <a:rPr lang="en-US" altLang="ko-KR" sz="1600" smtClean="0"/>
              <a:t>(1);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}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40965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QuizServer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138238"/>
            <a:ext cx="7783513" cy="54229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  PrintWriter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PrintWriter(clientSocket.getOutputStream(), </a:t>
            </a:r>
            <a:r>
              <a:rPr lang="en-US" altLang="ko-KR" sz="1600" b="1" smtClean="0">
                <a:solidFill>
                  <a:srgbClr val="7F0055"/>
                </a:solidFill>
              </a:rPr>
              <a:t>true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BufferedReader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BufferedReader(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InputStreamReader(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clientSocket.getInputStream()));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String inputLine, outputLine;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QuizProtocol qp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QuizProtocol();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outputLine = qp.process(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out.println(outputLine);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</a:t>
            </a:r>
            <a:r>
              <a:rPr lang="en-US" altLang="ko-KR" sz="1600" b="1" smtClean="0">
                <a:solidFill>
                  <a:srgbClr val="7F0055"/>
                </a:solidFill>
              </a:rPr>
              <a:t>while</a:t>
            </a:r>
            <a:r>
              <a:rPr lang="en-US" altLang="ko-KR" sz="1600" smtClean="0"/>
              <a:t> ((inputLine = in.readLine())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outputLine = qp.process(inputLine);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out.println(outputLine);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(outputLine.equals(</a:t>
            </a:r>
            <a:r>
              <a:rPr lang="en-US" altLang="ko-KR" sz="1600" smtClean="0">
                <a:solidFill>
                  <a:srgbClr val="2A00FF"/>
                </a:solidFill>
              </a:rPr>
              <a:t>"quit"</a:t>
            </a:r>
            <a:r>
              <a:rPr lang="en-US" altLang="ko-KR" sz="1600" smtClean="0"/>
              <a:t>))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break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clientSocket.close();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serverSocket.close();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28600" y="1158875"/>
            <a:ext cx="487363" cy="571500"/>
            <a:chOff x="543" y="1708"/>
            <a:chExt cx="461" cy="457"/>
          </a:xfrm>
        </p:grpSpPr>
        <p:sp>
          <p:nvSpPr>
            <p:cNvPr id="41989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0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1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3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103188"/>
            <a:ext cx="7789863" cy="571500"/>
          </a:xfrm>
        </p:spPr>
        <p:txBody>
          <a:bodyPr/>
          <a:lstStyle/>
          <a:p>
            <a:pPr eaLnBrk="1" hangingPunct="1"/>
            <a:r>
              <a:rPr lang="ko-KR" altLang="en-US" smtClean="0"/>
              <a:t>인터넷의 시초</a:t>
            </a:r>
            <a:endParaRPr lang="en-US" altLang="ko-KR" smtClean="0"/>
          </a:p>
        </p:txBody>
      </p:sp>
      <p:pic>
        <p:nvPicPr>
          <p:cNvPr id="6147" name="Picture 3" descr="MCj033964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3" y="1314450"/>
            <a:ext cx="8255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6700" y="1857375"/>
            <a:ext cx="696913" cy="2587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1408113" y="2740025"/>
            <a:ext cx="2370137" cy="1617663"/>
          </a:xfrm>
          <a:prstGeom prst="cloudCallout">
            <a:avLst>
              <a:gd name="adj1" fmla="val 35801"/>
              <a:gd name="adj2" fmla="val -31745"/>
            </a:avLst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2400">
                <a:latin typeface="Lucida Console" pitchFamily="49" charset="0"/>
              </a:rPr>
              <a:t>ARPANET</a:t>
            </a:r>
          </a:p>
        </p:txBody>
      </p:sp>
      <p:cxnSp>
        <p:nvCxnSpPr>
          <p:cNvPr id="6150" name="AutoShape 6"/>
          <p:cNvCxnSpPr>
            <a:cxnSpLocks noChangeShapeType="1"/>
          </p:cNvCxnSpPr>
          <p:nvPr/>
        </p:nvCxnSpPr>
        <p:spPr bwMode="auto">
          <a:xfrm>
            <a:off x="1217613" y="1728788"/>
            <a:ext cx="319087" cy="258762"/>
          </a:xfrm>
          <a:prstGeom prst="bentConnector3">
            <a:avLst>
              <a:gd name="adj1" fmla="val 49750"/>
            </a:avLst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51" name="AutoShape 7"/>
          <p:cNvCxnSpPr>
            <a:cxnSpLocks noChangeShapeType="1"/>
            <a:stCxn id="6149" idx="3"/>
          </p:cNvCxnSpPr>
          <p:nvPr/>
        </p:nvCxnSpPr>
        <p:spPr bwMode="auto">
          <a:xfrm rot="5400000" flipH="1">
            <a:off x="1997869" y="2223294"/>
            <a:ext cx="831850" cy="3603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pic>
        <p:nvPicPr>
          <p:cNvPr id="6152" name="Picture 8" descr="MCj033964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075" y="649288"/>
            <a:ext cx="83502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64038" y="2055813"/>
            <a:ext cx="727075" cy="269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cxnSp>
        <p:nvCxnSpPr>
          <p:cNvPr id="6154" name="AutoShape 10"/>
          <p:cNvCxnSpPr>
            <a:cxnSpLocks noChangeShapeType="1"/>
            <a:stCxn id="6149" idx="2"/>
          </p:cNvCxnSpPr>
          <p:nvPr/>
        </p:nvCxnSpPr>
        <p:spPr bwMode="auto">
          <a:xfrm flipV="1">
            <a:off x="3789363" y="2278063"/>
            <a:ext cx="485775" cy="127158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55" name="AutoShape 11"/>
          <p:cNvCxnSpPr>
            <a:cxnSpLocks noChangeShapeType="1"/>
          </p:cNvCxnSpPr>
          <p:nvPr/>
        </p:nvCxnSpPr>
        <p:spPr bwMode="auto">
          <a:xfrm rot="16200000" flipH="1">
            <a:off x="4302125" y="1630363"/>
            <a:ext cx="569913" cy="280987"/>
          </a:xfrm>
          <a:prstGeom prst="bentConnector3">
            <a:avLst>
              <a:gd name="adj1" fmla="val 49861"/>
            </a:avLst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pic>
        <p:nvPicPr>
          <p:cNvPr id="6156" name="Picture 12" descr="MCj033964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63" y="5391150"/>
            <a:ext cx="75565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6588" y="4768850"/>
            <a:ext cx="696912" cy="2587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cxnSp>
        <p:nvCxnSpPr>
          <p:cNvPr id="6158" name="AutoShape 14"/>
          <p:cNvCxnSpPr>
            <a:cxnSpLocks noChangeShapeType="1"/>
          </p:cNvCxnSpPr>
          <p:nvPr/>
        </p:nvCxnSpPr>
        <p:spPr bwMode="auto">
          <a:xfrm rot="-5400000">
            <a:off x="718344" y="5123657"/>
            <a:ext cx="363537" cy="171450"/>
          </a:xfrm>
          <a:prstGeom prst="bentConnector3">
            <a:avLst>
              <a:gd name="adj1" fmla="val 50218"/>
            </a:avLst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59" name="AutoShape 15"/>
          <p:cNvCxnSpPr>
            <a:cxnSpLocks noChangeShapeType="1"/>
            <a:stCxn id="6149" idx="0"/>
          </p:cNvCxnSpPr>
          <p:nvPr/>
        </p:nvCxnSpPr>
        <p:spPr bwMode="auto">
          <a:xfrm rot="10800000" flipV="1">
            <a:off x="985838" y="3549650"/>
            <a:ext cx="417512" cy="12192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pic>
        <p:nvPicPr>
          <p:cNvPr id="6160" name="Picture 16" descr="MCj033964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5407025"/>
            <a:ext cx="71437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7550" y="4621213"/>
            <a:ext cx="928688" cy="344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cxnSp>
        <p:nvCxnSpPr>
          <p:cNvPr id="6162" name="AutoShape 18"/>
          <p:cNvCxnSpPr>
            <a:cxnSpLocks noChangeShapeType="1"/>
            <a:stCxn id="6149" idx="2"/>
          </p:cNvCxnSpPr>
          <p:nvPr/>
        </p:nvCxnSpPr>
        <p:spPr bwMode="auto">
          <a:xfrm>
            <a:off x="3789363" y="3549650"/>
            <a:ext cx="738187" cy="1244600"/>
          </a:xfrm>
          <a:prstGeom prst="bentConnector3">
            <a:avLst>
              <a:gd name="adj1" fmla="val 49032"/>
            </a:avLst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63" name="AutoShape 19"/>
          <p:cNvCxnSpPr>
            <a:cxnSpLocks noChangeShapeType="1"/>
          </p:cNvCxnSpPr>
          <p:nvPr/>
        </p:nvCxnSpPr>
        <p:spPr bwMode="auto">
          <a:xfrm rot="5400000" flipH="1" flipV="1">
            <a:off x="4383088" y="4797425"/>
            <a:ext cx="441325" cy="7778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71488" y="990600"/>
            <a:ext cx="6731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UCLA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563938" y="6138863"/>
            <a:ext cx="1284287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U of Utah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31813" y="6154738"/>
            <a:ext cx="67310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UCSB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155950" y="1431925"/>
            <a:ext cx="1162050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Lucida Console" pitchFamily="49" charset="0"/>
              </a:rPr>
              <a:t>Stanford</a:t>
            </a:r>
          </a:p>
          <a:p>
            <a:pPr algn="ctr"/>
            <a:r>
              <a:rPr lang="en-US" altLang="ko-KR" sz="1600">
                <a:latin typeface="Lucida Console" pitchFamily="49" charset="0"/>
              </a:rPr>
              <a:t>(SRI)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176963" y="2682875"/>
            <a:ext cx="2297112" cy="3619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>
                <a:latin typeface="Lucida Console" pitchFamily="49" charset="0"/>
              </a:rPr>
              <a:t>UC Berkeley</a:t>
            </a:r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7134225" y="3284538"/>
            <a:ext cx="401638" cy="722312"/>
          </a:xfrm>
          <a:prstGeom prst="downArrow">
            <a:avLst>
              <a:gd name="adj1" fmla="val 50000"/>
              <a:gd name="adj2" fmla="val 44960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6413500" y="4078288"/>
            <a:ext cx="1898650" cy="925512"/>
          </a:xfrm>
          <a:prstGeom prst="octagon">
            <a:avLst>
              <a:gd name="adj" fmla="val 29287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Lucida Console" pitchFamily="49" charset="0"/>
              </a:rPr>
              <a:t>TCP/IP</a:t>
            </a:r>
            <a:endParaRPr lang="ko-KR" altLang="en-US" sz="1600">
              <a:latin typeface="Lucida Console" pitchFamily="49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1314450" y="6262688"/>
            <a:ext cx="23844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200">
                <a:latin typeface="Lucida Console" pitchFamily="49" charset="0"/>
              </a:rPr>
              <a:t>&lt; 1960s &gt;</a:t>
            </a:r>
            <a:endParaRPr lang="ko-KR" altLang="en-US" sz="3200">
              <a:latin typeface="Lucida Console" pitchFamily="49" charset="0"/>
            </a:endParaRPr>
          </a:p>
        </p:txBody>
      </p:sp>
      <p:sp>
        <p:nvSpPr>
          <p:cNvPr id="6172" name="AutoShape 28"/>
          <p:cNvSpPr>
            <a:spLocks noChangeArrowheads="1"/>
          </p:cNvSpPr>
          <p:nvPr/>
        </p:nvSpPr>
        <p:spPr bwMode="auto">
          <a:xfrm>
            <a:off x="6008688" y="1233488"/>
            <a:ext cx="2411412" cy="874712"/>
          </a:xfrm>
          <a:prstGeom prst="wedgeRoundRectCallout">
            <a:avLst>
              <a:gd name="adj1" fmla="val -143745"/>
              <a:gd name="adj2" fmla="val 177949"/>
              <a:gd name="adj3" fmla="val 16667"/>
            </a:avLst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1600">
                <a:latin typeface="Lucida Console" pitchFamily="49" charset="0"/>
              </a:rPr>
              <a:t>패킷 교환의 시초</a:t>
            </a:r>
          </a:p>
        </p:txBody>
      </p:sp>
      <p:sp>
        <p:nvSpPr>
          <p:cNvPr id="6173" name="AutoShape 29"/>
          <p:cNvSpPr>
            <a:spLocks noChangeArrowheads="1"/>
          </p:cNvSpPr>
          <p:nvPr/>
        </p:nvSpPr>
        <p:spPr bwMode="auto">
          <a:xfrm>
            <a:off x="7148513" y="2154238"/>
            <a:ext cx="401637" cy="482600"/>
          </a:xfrm>
          <a:prstGeom prst="downArrow">
            <a:avLst>
              <a:gd name="adj1" fmla="val 50000"/>
              <a:gd name="adj2" fmla="val 30040"/>
            </a:avLst>
          </a:prstGeom>
          <a:solidFill>
            <a:srgbClr val="FF99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" name="AutoShape 30"/>
          <p:cNvSpPr>
            <a:spLocks noChangeArrowheads="1"/>
          </p:cNvSpPr>
          <p:nvPr/>
        </p:nvSpPr>
        <p:spPr bwMode="auto">
          <a:xfrm>
            <a:off x="6143625" y="5591175"/>
            <a:ext cx="2411413" cy="874713"/>
          </a:xfrm>
          <a:prstGeom prst="wedgeRoundRectCallout">
            <a:avLst>
              <a:gd name="adj1" fmla="val -1681"/>
              <a:gd name="adj2" fmla="val -109528"/>
              <a:gd name="adj3" fmla="val 16667"/>
            </a:avLst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600">
                <a:latin typeface="Lucida Console" pitchFamily="49" charset="0"/>
              </a:rPr>
              <a:t>1982</a:t>
            </a:r>
            <a:r>
              <a:rPr lang="ko-KR" altLang="en-US" sz="1600">
                <a:latin typeface="Lucida Console" pitchFamily="49" charset="0"/>
              </a:rPr>
              <a:t>년 </a:t>
            </a:r>
            <a:r>
              <a:rPr lang="en-US" altLang="ko-KR" sz="1600">
                <a:latin typeface="Lucida Console" pitchFamily="49" charset="0"/>
              </a:rPr>
              <a:t>4.1BSD</a:t>
            </a:r>
            <a:r>
              <a:rPr lang="ko-KR" altLang="en-US" sz="1600">
                <a:latin typeface="Lucida Console" pitchFamily="49" charset="0"/>
              </a:rPr>
              <a:t>에 설치된 이후 거의 모든 시스템에서 채택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2" name="_x32171984"/>
          <p:cNvSpPr>
            <a:spLocks noChangeArrowheads="1"/>
          </p:cNvSpPr>
          <p:nvPr/>
        </p:nvSpPr>
        <p:spPr bwMode="auto">
          <a:xfrm>
            <a:off x="1135063" y="1284288"/>
            <a:ext cx="7761287" cy="7985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kumimoji="1" lang="en-US" altLang="ko-KR">
              <a:latin typeface="Trebuchet MS" pitchFamily="34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92113" y="1284288"/>
            <a:ext cx="487362" cy="1012825"/>
            <a:chOff x="-91" y="1749"/>
            <a:chExt cx="552" cy="832"/>
          </a:xfrm>
        </p:grpSpPr>
        <p:sp>
          <p:nvSpPr>
            <p:cNvPr id="43050" name="Freeform 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1" name="Freeform 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2" name="Freeform 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3" name="Freeform 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4" name="Freeform 1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5" name="Freeform 1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6" name="Freeform 1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7" name="Freeform 1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8" name="Freeform 1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59" name="Freeform 1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0" name="Freeform 1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1" name="Freeform 1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2" name="Freeform 1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3" name="Freeform 1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4" name="Freeform 2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5" name="Freeform 2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66" name="Freeform 2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3014" name="Group 23"/>
          <p:cNvGrpSpPr>
            <a:grpSpLocks/>
          </p:cNvGrpSpPr>
          <p:nvPr/>
        </p:nvGrpSpPr>
        <p:grpSpPr bwMode="auto">
          <a:xfrm>
            <a:off x="3654425" y="3743325"/>
            <a:ext cx="1589088" cy="1616075"/>
            <a:chOff x="3208" y="1586"/>
            <a:chExt cx="1395" cy="1617"/>
          </a:xfrm>
        </p:grpSpPr>
        <p:sp>
          <p:nvSpPr>
            <p:cNvPr id="43017" name="Freeform 24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8" name="Freeform 2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19" name="Freeform 2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0" name="Freeform 2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1" name="Freeform 2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2" name="Freeform 29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3" name="Freeform 30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4" name="Freeform 31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5" name="Freeform 32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6" name="Freeform 33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7" name="Freeform 34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8" name="Freeform 35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9" name="Freeform 36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0" name="Freeform 37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1" name="Freeform 38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2" name="Freeform 39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3" name="Freeform 40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4" name="Freeform 41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5" name="Freeform 42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6" name="Freeform 43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7" name="Freeform 44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8" name="Freeform 45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39" name="Freeform 46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0" name="Freeform 47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1" name="Freeform 48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2" name="Freeform 49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3" name="Freeform 50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4" name="Freeform 51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5" name="Freeform 52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6" name="Freeform 53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7" name="Freeform 54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8" name="Freeform 55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49" name="Freeform 56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015" name="AutoShape 58"/>
          <p:cNvSpPr>
            <a:spLocks noChangeArrowheads="1"/>
          </p:cNvSpPr>
          <p:nvPr/>
        </p:nvSpPr>
        <p:spPr bwMode="auto">
          <a:xfrm>
            <a:off x="5907088" y="2684463"/>
            <a:ext cx="2466975" cy="2352675"/>
          </a:xfrm>
          <a:prstGeom prst="wedgeEllipseCallout">
            <a:avLst>
              <a:gd name="adj1" fmla="val -83782"/>
              <a:gd name="adj2" fmla="val 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서버만 작성되었고 클라이언트가 없으니 결과는 아직 없습니다</a:t>
            </a:r>
            <a:r>
              <a:rPr lang="en-US" altLang="ko-KR"/>
              <a:t>. </a:t>
            </a:r>
          </a:p>
        </p:txBody>
      </p:sp>
      <p:sp>
        <p:nvSpPr>
          <p:cNvPr id="43016" name="Line 59"/>
          <p:cNvSpPr>
            <a:spLocks noChangeShapeType="1"/>
          </p:cNvSpPr>
          <p:nvPr/>
        </p:nvSpPr>
        <p:spPr bwMode="auto">
          <a:xfrm flipH="1" flipV="1">
            <a:off x="3352800" y="2133600"/>
            <a:ext cx="377825" cy="16684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QuizProtocol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101725"/>
            <a:ext cx="7820025" cy="375285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QuizProtocol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final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i="1" smtClean="0">
                <a:solidFill>
                  <a:srgbClr val="0000C0"/>
                </a:solidFill>
              </a:rPr>
              <a:t>WAITING</a:t>
            </a:r>
            <a:r>
              <a:rPr lang="en-US" altLang="ko-KR" sz="1600" smtClean="0"/>
              <a:t> = 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final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i="1" smtClean="0">
                <a:solidFill>
                  <a:srgbClr val="0000C0"/>
                </a:solidFill>
              </a:rPr>
              <a:t>PROBLEM</a:t>
            </a:r>
            <a:r>
              <a:rPr lang="en-US" altLang="ko-KR" sz="1600" smtClean="0"/>
              <a:t> = 1;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final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i="1" smtClean="0">
                <a:solidFill>
                  <a:srgbClr val="0000C0"/>
                </a:solidFill>
              </a:rPr>
              <a:t>ANSWER</a:t>
            </a:r>
            <a:r>
              <a:rPr lang="en-US" altLang="ko-KR" sz="1600" smtClean="0"/>
              <a:t> = 2;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final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i="1" smtClean="0">
                <a:solidFill>
                  <a:srgbClr val="0000C0"/>
                </a:solidFill>
              </a:rPr>
              <a:t>NUMPROBLEMS</a:t>
            </a:r>
            <a:r>
              <a:rPr lang="en-US" altLang="ko-KR" sz="1600" smtClean="0"/>
              <a:t> = 3;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 </a:t>
            </a:r>
            <a:r>
              <a:rPr lang="en-US" altLang="ko-KR" sz="1600" i="1" smtClean="0">
                <a:solidFill>
                  <a:srgbClr val="0000C0"/>
                </a:solidFill>
              </a:rPr>
              <a:t>WAITING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int</a:t>
            </a:r>
            <a:r>
              <a:rPr lang="en-US" altLang="ko-KR" sz="1600" smtClean="0"/>
              <a:t> </a:t>
            </a:r>
            <a:r>
              <a:rPr lang="en-US" altLang="ko-KR" sz="1600" smtClean="0">
                <a:solidFill>
                  <a:srgbClr val="0000C0"/>
                </a:solidFill>
              </a:rPr>
              <a:t>currentProblem</a:t>
            </a:r>
            <a:r>
              <a:rPr lang="en-US" altLang="ko-KR" sz="1600" smtClean="0"/>
              <a:t> = 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String[] </a:t>
            </a:r>
            <a:r>
              <a:rPr lang="en-US" altLang="ko-KR" sz="1600" smtClean="0">
                <a:solidFill>
                  <a:srgbClr val="0000C0"/>
                </a:solidFill>
              </a:rPr>
              <a:t>problems</a:t>
            </a:r>
            <a:r>
              <a:rPr lang="en-US" altLang="ko-KR" sz="1600" smtClean="0"/>
              <a:t> = {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네트워크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처리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패키지는</a:t>
            </a:r>
            <a:r>
              <a:rPr lang="en-US" altLang="ko-KR" sz="1600" smtClean="0">
                <a:solidFill>
                  <a:srgbClr val="2A00FF"/>
                </a:solidFill>
              </a:rPr>
              <a:t>?"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자바의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최신버전은</a:t>
            </a:r>
            <a:r>
              <a:rPr lang="en-US" altLang="ko-KR" sz="1600" smtClean="0">
                <a:solidFill>
                  <a:srgbClr val="2A00FF"/>
                </a:solidFill>
              </a:rPr>
              <a:t>?"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인터넷에서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컴퓨터를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식별하는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주소는</a:t>
            </a:r>
            <a:r>
              <a:rPr lang="en-US" altLang="ko-KR" sz="1600" smtClean="0">
                <a:solidFill>
                  <a:srgbClr val="2A00FF"/>
                </a:solidFill>
              </a:rPr>
              <a:t>?"</a:t>
            </a:r>
            <a:r>
              <a:rPr lang="en-US" altLang="ko-KR" sz="1600" smtClean="0"/>
              <a:t> };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</a:t>
            </a:r>
            <a:r>
              <a:rPr lang="en-US" altLang="ko-KR" sz="1600" b="1" smtClean="0">
                <a:solidFill>
                  <a:srgbClr val="7F0055"/>
                </a:solidFill>
              </a:rPr>
              <a:t>private</a:t>
            </a:r>
            <a:r>
              <a:rPr lang="en-US" altLang="ko-KR" sz="1600" smtClean="0"/>
              <a:t> String[] </a:t>
            </a:r>
            <a:r>
              <a:rPr lang="en-US" altLang="ko-KR" sz="1600" smtClean="0">
                <a:solidFill>
                  <a:srgbClr val="0000C0"/>
                </a:solidFill>
              </a:rPr>
              <a:t>answers</a:t>
            </a:r>
            <a:r>
              <a:rPr lang="en-US" altLang="ko-KR" sz="1600" smtClean="0"/>
              <a:t> = { </a:t>
            </a:r>
            <a:r>
              <a:rPr lang="en-US" altLang="ko-KR" sz="1600" smtClean="0">
                <a:solidFill>
                  <a:srgbClr val="2A00FF"/>
                </a:solidFill>
              </a:rPr>
              <a:t>"java.io"</a:t>
            </a:r>
            <a:r>
              <a:rPr lang="en-US" altLang="ko-KR" sz="1600" smtClean="0"/>
              <a:t>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      </a:t>
            </a:r>
            <a:r>
              <a:rPr lang="en-US" altLang="ko-KR" sz="1600" smtClean="0">
                <a:solidFill>
                  <a:srgbClr val="2A00FF"/>
                </a:solidFill>
              </a:rPr>
              <a:t>"1.6"</a:t>
            </a:r>
            <a:r>
              <a:rPr lang="en-US" altLang="ko-KR" sz="1600" smtClean="0"/>
              <a:t>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      </a:t>
            </a:r>
            <a:r>
              <a:rPr lang="en-US" altLang="ko-KR" sz="1600" smtClean="0">
                <a:solidFill>
                  <a:srgbClr val="2A00FF"/>
                </a:solidFill>
              </a:rPr>
              <a:t>"IP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주소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en-US" altLang="ko-KR" sz="1600" smtClean="0"/>
              <a:t> };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44037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38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39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0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1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2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3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QuizProtocol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955675"/>
            <a:ext cx="7775575" cy="5805488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String process(String theInput)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String theOutput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== </a:t>
            </a:r>
            <a:r>
              <a:rPr lang="en-US" altLang="ko-KR" sz="1600" i="1" smtClean="0">
                <a:solidFill>
                  <a:srgbClr val="0000C0"/>
                </a:solidFill>
              </a:rPr>
              <a:t>WAITING</a:t>
            </a:r>
            <a:r>
              <a:rPr lang="en-US" altLang="ko-KR" sz="1600" smtClean="0"/>
              <a:t>)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theOutput =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퀴즈를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시작합니다</a:t>
            </a:r>
            <a:r>
              <a:rPr lang="en-US" altLang="ko-KR" sz="1600" smtClean="0">
                <a:solidFill>
                  <a:srgbClr val="2A00FF"/>
                </a:solidFill>
              </a:rPr>
              <a:t>(y/n)"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 </a:t>
            </a:r>
            <a:r>
              <a:rPr lang="en-US" altLang="ko-KR" sz="1600" i="1" smtClean="0">
                <a:solidFill>
                  <a:srgbClr val="0000C0"/>
                </a:solidFill>
              </a:rPr>
              <a:t>PROBLEM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else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== </a:t>
            </a:r>
            <a:r>
              <a:rPr lang="en-US" altLang="ko-KR" sz="1600" i="1" smtClean="0">
                <a:solidFill>
                  <a:srgbClr val="0000C0"/>
                </a:solidFill>
              </a:rPr>
              <a:t>PROBLEM</a:t>
            </a:r>
            <a:r>
              <a:rPr lang="en-US" altLang="ko-KR" sz="1600" smtClean="0"/>
              <a:t>)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(theInput.equalsIgnoreCase(</a:t>
            </a:r>
            <a:r>
              <a:rPr lang="en-US" altLang="ko-KR" sz="1600" smtClean="0">
                <a:solidFill>
                  <a:srgbClr val="2A00FF"/>
                </a:solidFill>
              </a:rPr>
              <a:t>"y"</a:t>
            </a:r>
            <a:r>
              <a:rPr lang="en-US" altLang="ko-KR" sz="1600" smtClean="0"/>
              <a:t>))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theOutput = </a:t>
            </a:r>
            <a:r>
              <a:rPr lang="en-US" altLang="ko-KR" sz="1600" smtClean="0">
                <a:solidFill>
                  <a:srgbClr val="0000C0"/>
                </a:solidFill>
              </a:rPr>
              <a:t>problems</a:t>
            </a:r>
            <a:r>
              <a:rPr lang="en-US" altLang="ko-KR" sz="1600" smtClean="0"/>
              <a:t>[</a:t>
            </a:r>
            <a:r>
              <a:rPr lang="en-US" altLang="ko-KR" sz="1600" smtClean="0">
                <a:solidFill>
                  <a:srgbClr val="0000C0"/>
                </a:solidFill>
              </a:rPr>
              <a:t>currentProblem</a:t>
            </a:r>
            <a:r>
              <a:rPr lang="en-US" altLang="ko-KR" sz="1600" smtClean="0"/>
              <a:t>];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 </a:t>
            </a:r>
            <a:r>
              <a:rPr lang="en-US" altLang="ko-KR" sz="1600" i="1" smtClean="0">
                <a:solidFill>
                  <a:srgbClr val="0000C0"/>
                </a:solidFill>
              </a:rPr>
              <a:t>ANSWER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else</a:t>
            </a:r>
            <a:r>
              <a:rPr lang="en-US" altLang="ko-KR" sz="1600" smtClean="0"/>
              <a:t>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 </a:t>
            </a:r>
            <a:r>
              <a:rPr lang="en-US" altLang="ko-KR" sz="1600" i="1" smtClean="0">
                <a:solidFill>
                  <a:srgbClr val="0000C0"/>
                </a:solidFill>
              </a:rPr>
              <a:t>WAITING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theOutput = </a:t>
            </a:r>
            <a:r>
              <a:rPr lang="en-US" altLang="ko-KR" sz="1600" smtClean="0">
                <a:solidFill>
                  <a:srgbClr val="2A00FF"/>
                </a:solidFill>
              </a:rPr>
              <a:t>"quit"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}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else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== </a:t>
            </a:r>
            <a:r>
              <a:rPr lang="en-US" altLang="ko-KR" sz="1600" i="1" smtClean="0">
                <a:solidFill>
                  <a:srgbClr val="0000C0"/>
                </a:solidFill>
              </a:rPr>
              <a:t>ANSWER</a:t>
            </a:r>
            <a:r>
              <a:rPr lang="en-US" altLang="ko-KR" sz="1600" smtClean="0"/>
              <a:t>)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(theInput.equalsIgnoreCase(</a:t>
            </a:r>
            <a:r>
              <a:rPr lang="en-US" altLang="ko-KR" sz="1600" smtClean="0">
                <a:solidFill>
                  <a:srgbClr val="0000C0"/>
                </a:solidFill>
              </a:rPr>
              <a:t>answers</a:t>
            </a:r>
            <a:r>
              <a:rPr lang="en-US" altLang="ko-KR" sz="1600" smtClean="0"/>
              <a:t>[</a:t>
            </a:r>
            <a:r>
              <a:rPr lang="en-US" altLang="ko-KR" sz="1600" smtClean="0">
                <a:solidFill>
                  <a:srgbClr val="0000C0"/>
                </a:solidFill>
              </a:rPr>
              <a:t>currentProblem</a:t>
            </a:r>
            <a:r>
              <a:rPr lang="en-US" altLang="ko-KR" sz="1600" smtClean="0"/>
              <a:t>]))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theOutput =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정답입니다</a:t>
            </a:r>
            <a:r>
              <a:rPr lang="en-US" altLang="ko-KR" sz="1600" smtClean="0">
                <a:solidFill>
                  <a:srgbClr val="2A00FF"/>
                </a:solidFill>
              </a:rPr>
              <a:t>.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계속하시겠습니까</a:t>
            </a:r>
            <a:r>
              <a:rPr lang="en-US" altLang="ko-KR" sz="1600" smtClean="0">
                <a:solidFill>
                  <a:srgbClr val="2A00FF"/>
                </a:solidFill>
              </a:rPr>
              <a:t>? (y/n)"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 </a:t>
            </a:r>
            <a:r>
              <a:rPr lang="en-US" altLang="ko-KR" sz="1600" i="1" smtClean="0">
                <a:solidFill>
                  <a:srgbClr val="0000C0"/>
                </a:solidFill>
              </a:rPr>
              <a:t>PROBLEM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else</a:t>
            </a:r>
            <a:r>
              <a:rPr lang="en-US" altLang="ko-KR" sz="1600" smtClean="0"/>
              <a:t> {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</a:t>
            </a:r>
            <a:r>
              <a:rPr lang="en-US" altLang="ko-KR" sz="1600" smtClean="0">
                <a:solidFill>
                  <a:srgbClr val="0000C0"/>
                </a:solidFill>
              </a:rPr>
              <a:t>state</a:t>
            </a:r>
            <a:r>
              <a:rPr lang="en-US" altLang="ko-KR" sz="1600" smtClean="0"/>
              <a:t> = </a:t>
            </a:r>
            <a:r>
              <a:rPr lang="en-US" altLang="ko-KR" sz="1600" i="1" smtClean="0">
                <a:solidFill>
                  <a:srgbClr val="0000C0"/>
                </a:solidFill>
              </a:rPr>
              <a:t>PROBLEM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    theOutput =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오답입니다</a:t>
            </a:r>
            <a:r>
              <a:rPr lang="en-US" altLang="ko-KR" sz="1600" smtClean="0">
                <a:solidFill>
                  <a:srgbClr val="2A00FF"/>
                </a:solidFill>
              </a:rPr>
              <a:t>.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계속하시겠습니까</a:t>
            </a:r>
            <a:r>
              <a:rPr lang="en-US" altLang="ko-KR" sz="1600" smtClean="0">
                <a:solidFill>
                  <a:srgbClr val="2A00FF"/>
                </a:solidFill>
              </a:rPr>
              <a:t>? (y/n)"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}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    </a:t>
            </a:r>
            <a:r>
              <a:rPr lang="en-US" altLang="ko-KR" sz="1600" smtClean="0">
                <a:solidFill>
                  <a:srgbClr val="0000C0"/>
                </a:solidFill>
              </a:rPr>
              <a:t>currentProblem</a:t>
            </a:r>
            <a:r>
              <a:rPr lang="en-US" altLang="ko-KR" sz="1600" smtClean="0"/>
              <a:t> = (</a:t>
            </a:r>
            <a:r>
              <a:rPr lang="en-US" altLang="ko-KR" sz="1600" smtClean="0">
                <a:solidFill>
                  <a:srgbClr val="0000C0"/>
                </a:solidFill>
              </a:rPr>
              <a:t>currentProblem</a:t>
            </a:r>
            <a:r>
              <a:rPr lang="en-US" altLang="ko-KR" sz="1600" smtClean="0"/>
              <a:t>+1)% </a:t>
            </a:r>
            <a:r>
              <a:rPr lang="en-US" altLang="ko-KR" sz="1600" i="1" smtClean="0">
                <a:solidFill>
                  <a:srgbClr val="0000C0"/>
                </a:solidFill>
              </a:rPr>
              <a:t>NUMPROBLEMS</a:t>
            </a:r>
            <a:r>
              <a:rPr lang="en-US" altLang="ko-KR" sz="1600" smtClean="0"/>
              <a:t>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} 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    </a:t>
            </a:r>
            <a:r>
              <a:rPr lang="en-US" altLang="ko-KR" sz="1600" b="1" smtClean="0">
                <a:solidFill>
                  <a:srgbClr val="7F0055"/>
                </a:solidFill>
              </a:rPr>
              <a:t>return</a:t>
            </a:r>
            <a:r>
              <a:rPr lang="en-US" altLang="ko-KR" sz="1600" smtClean="0"/>
              <a:t> theOutput;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    }</a:t>
            </a:r>
          </a:p>
          <a:p>
            <a:pPr>
              <a:lnSpc>
                <a:spcPts val="13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45061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2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3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4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7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QuizlClient</a:t>
            </a:r>
            <a:r>
              <a:rPr lang="ko-KR" altLang="en-US" sz="3600" smtClean="0"/>
              <a:t> 클래스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057275"/>
            <a:ext cx="7775575" cy="5703888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QuizClient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Socket quizSocket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PrintWriter out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BufferedReader in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try</a:t>
            </a:r>
            <a:r>
              <a:rPr lang="en-US" altLang="ko-KR" sz="1600" smtClean="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quizSocket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Socket(</a:t>
            </a:r>
            <a:r>
              <a:rPr lang="en-US" altLang="ko-KR" sz="1600" smtClean="0">
                <a:solidFill>
                  <a:srgbClr val="2A00FF"/>
                </a:solidFill>
              </a:rPr>
              <a:t>"localhost"</a:t>
            </a:r>
            <a:r>
              <a:rPr lang="en-US" altLang="ko-KR" sz="1600" smtClean="0"/>
              <a:t>, 5555);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out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PrintWriter(quizSocket.getOutputStream(), </a:t>
            </a:r>
            <a:r>
              <a:rPr lang="en-US" altLang="ko-KR" sz="1600" b="1" smtClean="0">
                <a:solidFill>
                  <a:srgbClr val="7F0055"/>
                </a:solidFill>
              </a:rPr>
              <a:t>true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in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BufferedReader(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InputStreamReader(quizSocket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      .getInputStream()));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catch</a:t>
            </a:r>
            <a:r>
              <a:rPr lang="en-US" altLang="ko-KR" sz="1600" smtClean="0"/>
              <a:t> (</a:t>
            </a:r>
            <a:r>
              <a:rPr lang="en-US" altLang="ko-KR" sz="1600" smtClean="0">
                <a:solidFill>
                  <a:srgbClr val="0000FF"/>
                </a:solidFill>
              </a:rPr>
              <a:t>UnknownHostException</a:t>
            </a:r>
            <a:r>
              <a:rPr lang="en-US" altLang="ko-KR" sz="1600" smtClean="0"/>
              <a:t>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err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"localhost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에</a:t>
            </a:r>
            <a:r>
              <a:rPr lang="ko-KR" altLang="en-US" sz="1600" smtClean="0"/>
              <a:t> 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접근할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없습니다</a:t>
            </a:r>
            <a:r>
              <a:rPr lang="en-US" altLang="ko-KR" sz="1600" smtClean="0">
                <a:solidFill>
                  <a:srgbClr val="2A00FF"/>
                </a:solidFill>
              </a:rPr>
              <a:t>."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/>
              <a:t>exit</a:t>
            </a:r>
            <a:r>
              <a:rPr lang="en-US" altLang="ko-KR" sz="1600" smtClean="0"/>
              <a:t>(1);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 </a:t>
            </a:r>
            <a:r>
              <a:rPr lang="en-US" altLang="ko-KR" sz="1600" b="1" smtClean="0">
                <a:solidFill>
                  <a:srgbClr val="7F0055"/>
                </a:solidFill>
              </a:rPr>
              <a:t>catch</a:t>
            </a:r>
            <a:r>
              <a:rPr lang="en-US" altLang="ko-KR" sz="1600" smtClean="0"/>
              <a:t> (IOException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err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입출력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오류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/>
              <a:t>exit</a:t>
            </a:r>
            <a:r>
              <a:rPr lang="en-US" altLang="ko-KR" sz="1600" smtClean="0"/>
              <a:t>(1);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86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87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88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89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90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91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QuizlClient</a:t>
            </a:r>
            <a:r>
              <a:rPr lang="ko-KR" altLang="en-US" smtClean="0"/>
              <a:t> 클래스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564515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	       BufferedReader user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BufferedReader(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InputStreamReader(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in</a:t>
            </a:r>
            <a:r>
              <a:rPr lang="en-US" altLang="ko-KR" sz="1600" smtClean="0"/>
              <a:t>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String fromServer;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String fromUser;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while</a:t>
            </a:r>
            <a:r>
              <a:rPr lang="en-US" altLang="ko-KR" sz="1600" smtClean="0"/>
              <a:t> ((fromServer = in.readLine())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서버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fromServer);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(fromServer.equals(</a:t>
            </a:r>
            <a:r>
              <a:rPr lang="en-US" altLang="ko-KR" sz="1600" smtClean="0">
                <a:solidFill>
                  <a:srgbClr val="2A00FF"/>
                </a:solidFill>
              </a:rPr>
              <a:t>"quit"</a:t>
            </a:r>
            <a:r>
              <a:rPr lang="en-US" altLang="ko-KR" sz="1600" smtClean="0"/>
              <a:t>))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break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fromUser = user.readLine();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if</a:t>
            </a:r>
            <a:r>
              <a:rPr lang="en-US" altLang="ko-KR" sz="1600" smtClean="0"/>
              <a:t> (fromUser !=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클라이언트</a:t>
            </a:r>
            <a:r>
              <a:rPr lang="en-US" altLang="ko-KR" sz="1600" smtClean="0">
                <a:solidFill>
                  <a:srgbClr val="2A00FF"/>
                </a:solidFill>
              </a:rPr>
              <a:t>: "</a:t>
            </a:r>
            <a:r>
              <a:rPr lang="en-US" altLang="ko-KR" sz="1600" smtClean="0"/>
              <a:t> + fromUser);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out.println(fromUser);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quizSocket.close();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47109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0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서버와 클라이언트의 실행</a:t>
            </a:r>
          </a:p>
        </p:txBody>
      </p:sp>
      <p:sp>
        <p:nvSpPr>
          <p:cNvPr id="48131" name="Rectangle 6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두개의 프로그램을 동시에 실행하여야 한다</a:t>
            </a:r>
            <a:r>
              <a:rPr lang="en-US" altLang="ko-KR" smtClean="0"/>
              <a:t>. 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8133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897063"/>
            <a:ext cx="8545513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3069" name="_x32171984"/>
          <p:cNvSpPr>
            <a:spLocks noChangeArrowheads="1"/>
          </p:cNvSpPr>
          <p:nvPr/>
        </p:nvSpPr>
        <p:spPr bwMode="auto">
          <a:xfrm>
            <a:off x="619125" y="3568700"/>
            <a:ext cx="8350250" cy="28813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ko-KR" altLang="en-US">
                <a:latin typeface="Trebuchet MS" pitchFamily="34" charset="0"/>
              </a:rPr>
              <a:t>서버</a:t>
            </a:r>
            <a:r>
              <a:rPr kumimoji="1" lang="en-US" altLang="ko-KR">
                <a:latin typeface="Trebuchet MS" pitchFamily="34" charset="0"/>
              </a:rPr>
              <a:t>: </a:t>
            </a:r>
            <a:r>
              <a:rPr kumimoji="1" lang="ko-KR" altLang="en-US">
                <a:latin typeface="Trebuchet MS" pitchFamily="34" charset="0"/>
              </a:rPr>
              <a:t>퀴즈를 시작합니다</a:t>
            </a:r>
            <a:r>
              <a:rPr kumimoji="1" lang="en-US" altLang="ko-KR">
                <a:latin typeface="Trebuchet MS" pitchFamily="34" charset="0"/>
              </a:rPr>
              <a:t>(y/n)</a:t>
            </a:r>
          </a:p>
          <a:p>
            <a:r>
              <a:rPr kumimoji="1" lang="en-US" altLang="ko-KR">
                <a:latin typeface="Trebuchet MS" pitchFamily="34" charset="0"/>
              </a:rPr>
              <a:t>y</a:t>
            </a:r>
          </a:p>
          <a:p>
            <a:r>
              <a:rPr kumimoji="1" lang="ko-KR" altLang="en-US">
                <a:latin typeface="Trebuchet MS" pitchFamily="34" charset="0"/>
              </a:rPr>
              <a:t>클라이언트</a:t>
            </a:r>
            <a:r>
              <a:rPr kumimoji="1" lang="en-US" altLang="ko-KR">
                <a:latin typeface="Trebuchet MS" pitchFamily="34" charset="0"/>
              </a:rPr>
              <a:t>: y</a:t>
            </a:r>
          </a:p>
          <a:p>
            <a:r>
              <a:rPr kumimoji="1" lang="ko-KR" altLang="en-US">
                <a:latin typeface="Trebuchet MS" pitchFamily="34" charset="0"/>
              </a:rPr>
              <a:t>서버</a:t>
            </a:r>
            <a:r>
              <a:rPr kumimoji="1" lang="en-US" altLang="ko-KR">
                <a:latin typeface="Trebuchet MS" pitchFamily="34" charset="0"/>
              </a:rPr>
              <a:t>: </a:t>
            </a:r>
            <a:r>
              <a:rPr kumimoji="1" lang="ko-KR" altLang="en-US">
                <a:latin typeface="Trebuchet MS" pitchFamily="34" charset="0"/>
              </a:rPr>
              <a:t>네트워크 처리 패키지는</a:t>
            </a:r>
            <a:r>
              <a:rPr kumimoji="1" lang="en-US" altLang="ko-KR">
                <a:latin typeface="Trebuchet MS" pitchFamily="34" charset="0"/>
              </a:rPr>
              <a:t>?</a:t>
            </a:r>
          </a:p>
          <a:p>
            <a:r>
              <a:rPr kumimoji="1" lang="en-US" altLang="ko-KR">
                <a:latin typeface="Trebuchet MS" pitchFamily="34" charset="0"/>
              </a:rPr>
              <a:t>java.io</a:t>
            </a:r>
          </a:p>
          <a:p>
            <a:r>
              <a:rPr kumimoji="1" lang="ko-KR" altLang="en-US">
                <a:latin typeface="Trebuchet MS" pitchFamily="34" charset="0"/>
              </a:rPr>
              <a:t>클라이언트</a:t>
            </a:r>
            <a:r>
              <a:rPr kumimoji="1" lang="en-US" altLang="ko-KR">
                <a:latin typeface="Trebuchet MS" pitchFamily="34" charset="0"/>
              </a:rPr>
              <a:t>: java.io</a:t>
            </a:r>
          </a:p>
          <a:p>
            <a:r>
              <a:rPr kumimoji="1" lang="ko-KR" altLang="en-US">
                <a:latin typeface="Trebuchet MS" pitchFamily="34" charset="0"/>
              </a:rPr>
              <a:t>서버</a:t>
            </a:r>
            <a:r>
              <a:rPr kumimoji="1" lang="en-US" altLang="ko-KR">
                <a:latin typeface="Trebuchet MS" pitchFamily="34" charset="0"/>
              </a:rPr>
              <a:t>: </a:t>
            </a:r>
            <a:r>
              <a:rPr kumimoji="1" lang="ko-KR" altLang="en-US">
                <a:latin typeface="Trebuchet MS" pitchFamily="34" charset="0"/>
              </a:rPr>
              <a:t>정답입니다</a:t>
            </a:r>
            <a:r>
              <a:rPr kumimoji="1" lang="en-US" altLang="ko-KR">
                <a:latin typeface="Trebuchet MS" pitchFamily="34" charset="0"/>
              </a:rPr>
              <a:t>. </a:t>
            </a:r>
            <a:r>
              <a:rPr kumimoji="1" lang="ko-KR" altLang="en-US">
                <a:latin typeface="Trebuchet MS" pitchFamily="34" charset="0"/>
              </a:rPr>
              <a:t>계속하시겠습니까</a:t>
            </a:r>
            <a:r>
              <a:rPr kumimoji="1" lang="en-US" altLang="ko-KR">
                <a:latin typeface="Trebuchet MS" pitchFamily="34" charset="0"/>
              </a:rPr>
              <a:t>? (y/n)</a:t>
            </a:r>
          </a:p>
          <a:p>
            <a:r>
              <a:rPr kumimoji="1" lang="en-US" altLang="ko-KR">
                <a:latin typeface="Trebuchet MS" pitchFamily="34" charset="0"/>
              </a:rPr>
              <a:t>n</a:t>
            </a:r>
          </a:p>
          <a:p>
            <a:r>
              <a:rPr kumimoji="1" lang="ko-KR" altLang="en-US">
                <a:latin typeface="Trebuchet MS" pitchFamily="34" charset="0"/>
              </a:rPr>
              <a:t>클라이언트</a:t>
            </a:r>
            <a:r>
              <a:rPr kumimoji="1" lang="en-US" altLang="ko-KR">
                <a:latin typeface="Trebuchet MS" pitchFamily="34" charset="0"/>
              </a:rPr>
              <a:t>: n</a:t>
            </a:r>
          </a:p>
          <a:p>
            <a:r>
              <a:rPr kumimoji="1" lang="ko-KR" altLang="en-US">
                <a:latin typeface="Trebuchet MS" pitchFamily="34" charset="0"/>
              </a:rPr>
              <a:t>서버</a:t>
            </a:r>
            <a:r>
              <a:rPr kumimoji="1" lang="en-US" altLang="ko-KR">
                <a:latin typeface="Trebuchet MS" pitchFamily="34" charset="0"/>
              </a:rPr>
              <a:t>: quit</a:t>
            </a:r>
          </a:p>
        </p:txBody>
      </p:sp>
      <p:grpSp>
        <p:nvGrpSpPr>
          <p:cNvPr id="48135" name="Group 62"/>
          <p:cNvGrpSpPr>
            <a:grpSpLocks/>
          </p:cNvGrpSpPr>
          <p:nvPr/>
        </p:nvGrpSpPr>
        <p:grpSpPr bwMode="auto">
          <a:xfrm>
            <a:off x="50800" y="3570288"/>
            <a:ext cx="487363" cy="1012825"/>
            <a:chOff x="-91" y="1749"/>
            <a:chExt cx="552" cy="832"/>
          </a:xfrm>
        </p:grpSpPr>
        <p:sp>
          <p:nvSpPr>
            <p:cNvPr id="48136" name="Freeform 63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7" name="Freeform 64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8" name="Freeform 65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39" name="Freeform 66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0" name="Freeform 67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1" name="Freeform 68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2" name="Freeform 69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3" name="Freeform 70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4" name="Freeform 71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5" name="Freeform 72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6" name="Freeform 73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7" name="Freeform 74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8" name="Freeform 75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9" name="Freeform 76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0" name="Freeform 77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1" name="Freeform 78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52" name="Freeform 79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0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다중 클라이언트를 지원하려면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각각의 클라이언트를 별도의 스레드로 처리하여야 한다</a:t>
            </a:r>
          </a:p>
          <a:p>
            <a:endParaRPr lang="en-US" altLang="ko-KR" smtClean="0"/>
          </a:p>
          <a:p>
            <a:pPr lvl="1">
              <a:buFont typeface="Symbol" pitchFamily="18" charset="2"/>
              <a:buNone/>
            </a:pPr>
            <a:r>
              <a:rPr lang="en-US" altLang="ko-KR" smtClean="0"/>
              <a:t>while(true){</a:t>
            </a:r>
          </a:p>
          <a:p>
            <a:pPr lvl="2">
              <a:buFont typeface="Symbol" pitchFamily="18" charset="2"/>
              <a:buNone/>
            </a:pPr>
            <a:r>
              <a:rPr lang="ko-KR" altLang="en-US" smtClean="0"/>
              <a:t>연결 요청을 수락한다</a:t>
            </a:r>
            <a:r>
              <a:rPr lang="en-US" altLang="ko-KR" smtClean="0"/>
              <a:t>;</a:t>
            </a:r>
          </a:p>
          <a:p>
            <a:pPr lvl="2">
              <a:buFont typeface="Symbol" pitchFamily="18" charset="2"/>
              <a:buNone/>
            </a:pPr>
            <a:r>
              <a:rPr lang="ko-KR" altLang="en-US" smtClean="0"/>
              <a:t>클라이언트를 대응하는 쓰레드를 만든다</a:t>
            </a:r>
            <a:r>
              <a:rPr lang="en-US" altLang="ko-KR" smtClean="0"/>
              <a:t>;</a:t>
            </a:r>
          </a:p>
          <a:p>
            <a:pPr lvl="1">
              <a:buFont typeface="Symbol" pitchFamily="18" charset="2"/>
              <a:buNone/>
            </a:pPr>
            <a:r>
              <a:rPr lang="en-US" altLang="ko-KR" smtClean="0"/>
              <a:t>}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UDP</a:t>
            </a:r>
            <a:r>
              <a:rPr lang="ko-KR" altLang="en-US" sz="3600" smtClean="0"/>
              <a:t>를 이용한 서버와 클라이언트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DatagramSocket </a:t>
            </a:r>
            <a:r>
              <a:rPr lang="ko-KR" altLang="en-US" smtClean="0"/>
              <a:t>클래스</a:t>
            </a:r>
          </a:p>
          <a:p>
            <a:pPr lvl="1"/>
            <a:r>
              <a:rPr lang="en-US" altLang="ko-KR" smtClean="0"/>
              <a:t>DatagramSocket()</a:t>
            </a:r>
            <a:r>
              <a:rPr lang="ko-KR" altLang="en-US" smtClean="0"/>
              <a:t>은 </a:t>
            </a:r>
            <a:r>
              <a:rPr lang="en-US" altLang="ko-KR" smtClean="0"/>
              <a:t>UDP </a:t>
            </a:r>
            <a:r>
              <a:rPr lang="ko-KR" altLang="en-US" smtClean="0"/>
              <a:t>프로토콜을 사용하는 소켓을 생성</a:t>
            </a:r>
          </a:p>
          <a:p>
            <a:r>
              <a:rPr lang="en-US" altLang="ko-KR" smtClean="0"/>
              <a:t>DatagramPacket</a:t>
            </a:r>
            <a:r>
              <a:rPr lang="ko-KR" altLang="en-US" smtClean="0"/>
              <a:t> 클래스 </a:t>
            </a:r>
          </a:p>
          <a:p>
            <a:pPr lvl="1"/>
            <a:r>
              <a:rPr lang="en-US" altLang="ko-KR" smtClean="0"/>
              <a:t>DatagramPacket()</a:t>
            </a:r>
            <a:r>
              <a:rPr lang="ko-KR" altLang="en-US" smtClean="0"/>
              <a:t>은 </a:t>
            </a:r>
            <a:r>
              <a:rPr lang="en-US" altLang="ko-KR" smtClean="0"/>
              <a:t>UDP </a:t>
            </a:r>
            <a:r>
              <a:rPr lang="ko-KR" altLang="en-US" smtClean="0"/>
              <a:t>패킷을 생성한다</a:t>
            </a:r>
            <a:r>
              <a:rPr lang="en-US" altLang="ko-KR" smtClean="0"/>
              <a:t>. 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3179763"/>
            <a:ext cx="72517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Sender </a:t>
            </a:r>
            <a:r>
              <a:rPr lang="ko-KR" altLang="en-US" smtClean="0"/>
              <a:t>클래스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489743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Sender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DatagramSocket 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null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DatagramSocket();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String s = </a:t>
            </a:r>
            <a:r>
              <a:rPr lang="en-US" altLang="ko-KR" sz="1600" smtClean="0">
                <a:solidFill>
                  <a:srgbClr val="2A00FF"/>
                </a:solidFill>
              </a:rPr>
              <a:t>"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우리는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여전히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우리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운명의</a:t>
            </a:r>
            <a:r>
              <a:rPr lang="ko-KR" altLang="en-US" sz="1600" smtClean="0">
                <a:solidFill>
                  <a:srgbClr val="2A00FF"/>
                </a:solidFill>
              </a:rPr>
              <a:t> </a:t>
            </a:r>
            <a:r>
              <a:rPr lang="ko-KR" altLang="en-US" sz="1600" smtClean="0">
                <a:solidFill>
                  <a:srgbClr val="2A00FF"/>
                </a:solidFill>
                <a:latin typeface="굴림" pitchFamily="50" charset="-127"/>
              </a:rPr>
              <a:t>주인이다</a:t>
            </a:r>
            <a:r>
              <a:rPr lang="en-US" altLang="ko-KR" sz="1600" smtClean="0">
                <a:solidFill>
                  <a:srgbClr val="2A00FF"/>
                </a:solidFill>
              </a:rPr>
              <a:t>."</a:t>
            </a:r>
            <a:r>
              <a:rPr lang="en-US" altLang="ko-KR" sz="1600" smtClean="0"/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byte</a:t>
            </a:r>
            <a:r>
              <a:rPr lang="en-US" altLang="ko-KR" sz="1600" smtClean="0"/>
              <a:t>[] buf = s.getBytes();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smtClean="0">
                <a:solidFill>
                  <a:srgbClr val="3F7F5F"/>
                </a:solidFill>
              </a:rPr>
              <a:t>// "address"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의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/>
              <a:t>“</a:t>
            </a:r>
            <a:r>
              <a:rPr lang="en-US" altLang="ko-KR" sz="1600" smtClean="0"/>
              <a:t>port"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에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있는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클라이언트에게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데이터를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보낸다</a:t>
            </a:r>
            <a:r>
              <a:rPr lang="en-US" altLang="ko-KR" sz="1600" smtClean="0">
                <a:solidFill>
                  <a:srgbClr val="3F7F5F"/>
                </a:solidFill>
              </a:rPr>
              <a:t>.</a:t>
            </a: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InetAddress address = InetAddress.</a:t>
            </a:r>
            <a:r>
              <a:rPr lang="en-US" altLang="ko-KR" sz="1600" i="1" smtClean="0"/>
              <a:t>getByName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2A00FF"/>
                </a:solidFill>
              </a:rPr>
              <a:t>"127.0.0.1"</a:t>
            </a:r>
            <a:r>
              <a:rPr lang="en-US" altLang="ko-KR" sz="1600" smtClean="0"/>
              <a:t>);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로컬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호스트</a:t>
            </a:r>
            <a:endParaRPr lang="ko-KR" altLang="en-US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smtClean="0"/>
              <a:t>             </a:t>
            </a:r>
            <a:r>
              <a:rPr lang="en-US" altLang="ko-KR" sz="1600" smtClean="0"/>
              <a:t>DatagramPacket packet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DatagramPacket(buf, buf.</a:t>
            </a:r>
            <a:r>
              <a:rPr lang="en-US" altLang="ko-KR" sz="1600" smtClean="0">
                <a:solidFill>
                  <a:srgbClr val="0000C0"/>
                </a:solidFill>
              </a:rPr>
              <a:t>length</a:t>
            </a:r>
            <a:r>
              <a:rPr lang="en-US" altLang="ko-KR" sz="1600" smtClean="0"/>
              <a:t>, address,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              5000);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socket.send(packet);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socket.close();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51205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06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07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08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09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0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1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Receiver </a:t>
            </a:r>
            <a:r>
              <a:rPr lang="ko-KR" altLang="en-US" smtClean="0"/>
              <a:t>클래스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3808412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import</a:t>
            </a:r>
            <a:r>
              <a:rPr lang="en-US" altLang="ko-KR" sz="1600" smtClean="0"/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class</a:t>
            </a:r>
            <a:r>
              <a:rPr lang="en-US" altLang="ko-KR" sz="1600" smtClean="0"/>
              <a:t> Receiver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</a:t>
            </a:r>
            <a:r>
              <a:rPr lang="en-US" altLang="ko-KR" sz="1600" b="1" smtClean="0">
                <a:solidFill>
                  <a:srgbClr val="7F0055"/>
                </a:solidFill>
              </a:rPr>
              <a:t>public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static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void</a:t>
            </a:r>
            <a:r>
              <a:rPr lang="en-US" altLang="ko-KR" sz="1600" smtClean="0"/>
              <a:t> main(String[] args) </a:t>
            </a:r>
            <a:r>
              <a:rPr lang="en-US" altLang="ko-KR" sz="1600" b="1" smtClean="0">
                <a:solidFill>
                  <a:srgbClr val="7F0055"/>
                </a:solidFill>
              </a:rPr>
              <a:t>throws</a:t>
            </a:r>
            <a:r>
              <a:rPr lang="en-US" altLang="ko-KR" sz="1600" smtClean="0"/>
              <a:t> IOException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</a:t>
            </a:r>
            <a:r>
              <a:rPr lang="en-US" altLang="ko-KR" sz="1600" b="1" smtClean="0">
                <a:solidFill>
                  <a:srgbClr val="7F0055"/>
                </a:solidFill>
              </a:rPr>
              <a:t>byte</a:t>
            </a:r>
            <a:r>
              <a:rPr lang="en-US" altLang="ko-KR" sz="1600" smtClean="0"/>
              <a:t>[] buf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7F0055"/>
                </a:solidFill>
              </a:rPr>
              <a:t>byte</a:t>
            </a:r>
            <a:r>
              <a:rPr lang="en-US" altLang="ko-KR" sz="1600" smtClean="0"/>
              <a:t>[256];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DatagramSocket socket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DatagramSocket(5000);  </a:t>
            </a:r>
            <a:r>
              <a:rPr lang="en-US" altLang="ko-KR" sz="1600" smtClean="0">
                <a:solidFill>
                  <a:srgbClr val="3F7F5F"/>
                </a:solidFill>
              </a:rPr>
              <a:t>//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포트</a:t>
            </a:r>
            <a:r>
              <a:rPr lang="ko-KR" altLang="en-US" sz="1600" smtClean="0">
                <a:solidFill>
                  <a:srgbClr val="3F7F5F"/>
                </a:solidFill>
              </a:rPr>
              <a:t> </a:t>
            </a:r>
            <a:r>
              <a:rPr lang="ko-KR" altLang="en-US" sz="1600" smtClean="0">
                <a:solidFill>
                  <a:srgbClr val="3F7F5F"/>
                </a:solidFill>
                <a:latin typeface="굴림" pitchFamily="50" charset="-127"/>
              </a:rPr>
              <a:t>번호</a:t>
            </a:r>
            <a:r>
              <a:rPr lang="en-US" altLang="ko-KR" sz="1600" smtClean="0">
                <a:solidFill>
                  <a:srgbClr val="3F7F5F"/>
                </a:solidFill>
              </a:rPr>
              <a:t>: 5000</a:t>
            </a:r>
            <a:endParaRPr lang="en-US" altLang="ko-KR" sz="1600" smtClean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DatagramPacket packet = 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DatagramPacket(buf, buf.</a:t>
            </a:r>
            <a:r>
              <a:rPr lang="en-US" altLang="ko-KR" sz="1600" smtClean="0">
                <a:solidFill>
                  <a:srgbClr val="0000C0"/>
                </a:solidFill>
              </a:rPr>
              <a:t>length</a:t>
            </a:r>
            <a:r>
              <a:rPr lang="en-US" altLang="ko-KR" sz="1600" smtClean="0"/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socket.receive(packet);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      System.</a:t>
            </a:r>
            <a:r>
              <a:rPr lang="en-US" altLang="ko-KR" sz="1600" i="1" smtClean="0">
                <a:solidFill>
                  <a:srgbClr val="0000C0"/>
                </a:solidFill>
              </a:rPr>
              <a:t>out</a:t>
            </a:r>
            <a:r>
              <a:rPr lang="en-US" altLang="ko-KR" sz="1600" smtClean="0"/>
              <a:t>.println(</a:t>
            </a:r>
            <a:r>
              <a:rPr lang="en-US" altLang="ko-KR" sz="1600" b="1" smtClean="0">
                <a:solidFill>
                  <a:srgbClr val="7F0055"/>
                </a:solidFill>
              </a:rPr>
              <a:t>new</a:t>
            </a:r>
            <a:r>
              <a:rPr lang="en-US" altLang="ko-KR" sz="1600" smtClean="0"/>
              <a:t> String(buf));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smtClean="0"/>
              <a:t>}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28600" y="1189038"/>
            <a:ext cx="487363" cy="571500"/>
            <a:chOff x="543" y="1708"/>
            <a:chExt cx="461" cy="457"/>
          </a:xfrm>
        </p:grpSpPr>
        <p:sp>
          <p:nvSpPr>
            <p:cNvPr id="52229" name="Freeform 5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194 w 923"/>
                <a:gd name="T1" fmla="*/ 34 h 914"/>
                <a:gd name="T2" fmla="*/ 211 w 923"/>
                <a:gd name="T3" fmla="*/ 17 h 914"/>
                <a:gd name="T4" fmla="*/ 232 w 923"/>
                <a:gd name="T5" fmla="*/ 6 h 914"/>
                <a:gd name="T6" fmla="*/ 256 w 923"/>
                <a:gd name="T7" fmla="*/ 2 h 914"/>
                <a:gd name="T8" fmla="*/ 282 w 923"/>
                <a:gd name="T9" fmla="*/ 0 h 914"/>
                <a:gd name="T10" fmla="*/ 309 w 923"/>
                <a:gd name="T11" fmla="*/ 3 h 914"/>
                <a:gd name="T12" fmla="*/ 334 w 923"/>
                <a:gd name="T13" fmla="*/ 7 h 914"/>
                <a:gd name="T14" fmla="*/ 359 w 923"/>
                <a:gd name="T15" fmla="*/ 11 h 914"/>
                <a:gd name="T16" fmla="*/ 399 w 923"/>
                <a:gd name="T17" fmla="*/ 19 h 914"/>
                <a:gd name="T18" fmla="*/ 453 w 923"/>
                <a:gd name="T19" fmla="*/ 30 h 914"/>
                <a:gd name="T20" fmla="*/ 507 w 923"/>
                <a:gd name="T21" fmla="*/ 42 h 914"/>
                <a:gd name="T22" fmla="*/ 561 w 923"/>
                <a:gd name="T23" fmla="*/ 53 h 914"/>
                <a:gd name="T24" fmla="*/ 614 w 923"/>
                <a:gd name="T25" fmla="*/ 66 h 914"/>
                <a:gd name="T26" fmla="*/ 668 w 923"/>
                <a:gd name="T27" fmla="*/ 78 h 914"/>
                <a:gd name="T28" fmla="*/ 722 w 923"/>
                <a:gd name="T29" fmla="*/ 90 h 914"/>
                <a:gd name="T30" fmla="*/ 776 w 923"/>
                <a:gd name="T31" fmla="*/ 103 h 914"/>
                <a:gd name="T32" fmla="*/ 829 w 923"/>
                <a:gd name="T33" fmla="*/ 117 h 914"/>
                <a:gd name="T34" fmla="*/ 876 w 923"/>
                <a:gd name="T35" fmla="*/ 144 h 914"/>
                <a:gd name="T36" fmla="*/ 909 w 923"/>
                <a:gd name="T37" fmla="*/ 186 h 914"/>
                <a:gd name="T38" fmla="*/ 923 w 923"/>
                <a:gd name="T39" fmla="*/ 238 h 914"/>
                <a:gd name="T40" fmla="*/ 900 w 923"/>
                <a:gd name="T41" fmla="*/ 340 h 914"/>
                <a:gd name="T42" fmla="*/ 863 w 923"/>
                <a:gd name="T43" fmla="*/ 484 h 914"/>
                <a:gd name="T44" fmla="*/ 829 w 923"/>
                <a:gd name="T45" fmla="*/ 627 h 914"/>
                <a:gd name="T46" fmla="*/ 800 w 923"/>
                <a:gd name="T47" fmla="*/ 773 h 914"/>
                <a:gd name="T48" fmla="*/ 782 w 923"/>
                <a:gd name="T49" fmla="*/ 864 h 914"/>
                <a:gd name="T50" fmla="*/ 767 w 923"/>
                <a:gd name="T51" fmla="*/ 889 h 914"/>
                <a:gd name="T52" fmla="*/ 747 w 923"/>
                <a:gd name="T53" fmla="*/ 904 h 914"/>
                <a:gd name="T54" fmla="*/ 720 w 923"/>
                <a:gd name="T55" fmla="*/ 912 h 914"/>
                <a:gd name="T56" fmla="*/ 690 w 923"/>
                <a:gd name="T57" fmla="*/ 914 h 914"/>
                <a:gd name="T58" fmla="*/ 659 w 923"/>
                <a:gd name="T59" fmla="*/ 913 h 914"/>
                <a:gd name="T60" fmla="*/ 629 w 923"/>
                <a:gd name="T61" fmla="*/ 910 h 914"/>
                <a:gd name="T62" fmla="*/ 600 w 923"/>
                <a:gd name="T63" fmla="*/ 907 h 914"/>
                <a:gd name="T64" fmla="*/ 567 w 923"/>
                <a:gd name="T65" fmla="*/ 904 h 914"/>
                <a:gd name="T66" fmla="*/ 525 w 923"/>
                <a:gd name="T67" fmla="*/ 897 h 914"/>
                <a:gd name="T68" fmla="*/ 487 w 923"/>
                <a:gd name="T69" fmla="*/ 890 h 914"/>
                <a:gd name="T70" fmla="*/ 448 w 923"/>
                <a:gd name="T71" fmla="*/ 883 h 914"/>
                <a:gd name="T72" fmla="*/ 410 w 923"/>
                <a:gd name="T73" fmla="*/ 876 h 914"/>
                <a:gd name="T74" fmla="*/ 372 w 923"/>
                <a:gd name="T75" fmla="*/ 869 h 914"/>
                <a:gd name="T76" fmla="*/ 331 w 923"/>
                <a:gd name="T77" fmla="*/ 862 h 914"/>
                <a:gd name="T78" fmla="*/ 288 w 923"/>
                <a:gd name="T79" fmla="*/ 856 h 914"/>
                <a:gd name="T80" fmla="*/ 248 w 923"/>
                <a:gd name="T81" fmla="*/ 850 h 914"/>
                <a:gd name="T82" fmla="*/ 213 w 923"/>
                <a:gd name="T83" fmla="*/ 844 h 914"/>
                <a:gd name="T84" fmla="*/ 176 w 923"/>
                <a:gd name="T85" fmla="*/ 835 h 914"/>
                <a:gd name="T86" fmla="*/ 141 w 923"/>
                <a:gd name="T87" fmla="*/ 823 h 914"/>
                <a:gd name="T88" fmla="*/ 106 w 923"/>
                <a:gd name="T89" fmla="*/ 808 h 914"/>
                <a:gd name="T90" fmla="*/ 73 w 923"/>
                <a:gd name="T91" fmla="*/ 791 h 914"/>
                <a:gd name="T92" fmla="*/ 45 w 923"/>
                <a:gd name="T93" fmla="*/ 770 h 914"/>
                <a:gd name="T94" fmla="*/ 21 w 923"/>
                <a:gd name="T95" fmla="*/ 746 h 914"/>
                <a:gd name="T96" fmla="*/ 2 w 923"/>
                <a:gd name="T97" fmla="*/ 708 h 914"/>
                <a:gd name="T98" fmla="*/ 3 w 923"/>
                <a:gd name="T99" fmla="*/ 647 h 914"/>
                <a:gd name="T100" fmla="*/ 25 w 923"/>
                <a:gd name="T101" fmla="*/ 575 h 914"/>
                <a:gd name="T102" fmla="*/ 76 w 923"/>
                <a:gd name="T103" fmla="*/ 412 h 914"/>
                <a:gd name="T104" fmla="*/ 135 w 923"/>
                <a:gd name="T105" fmla="*/ 215 h 914"/>
                <a:gd name="T106" fmla="*/ 179 w 923"/>
                <a:gd name="T107" fmla="*/ 70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0" name="Freeform 6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793 w 826"/>
                <a:gd name="T1" fmla="*/ 132 h 804"/>
                <a:gd name="T2" fmla="*/ 779 w 826"/>
                <a:gd name="T3" fmla="*/ 128 h 804"/>
                <a:gd name="T4" fmla="*/ 758 w 826"/>
                <a:gd name="T5" fmla="*/ 121 h 804"/>
                <a:gd name="T6" fmla="*/ 738 w 826"/>
                <a:gd name="T7" fmla="*/ 115 h 804"/>
                <a:gd name="T8" fmla="*/ 715 w 826"/>
                <a:gd name="T9" fmla="*/ 108 h 804"/>
                <a:gd name="T10" fmla="*/ 661 w 826"/>
                <a:gd name="T11" fmla="*/ 95 h 804"/>
                <a:gd name="T12" fmla="*/ 584 w 826"/>
                <a:gd name="T13" fmla="*/ 79 h 804"/>
                <a:gd name="T14" fmla="*/ 494 w 826"/>
                <a:gd name="T15" fmla="*/ 60 h 804"/>
                <a:gd name="T16" fmla="*/ 402 w 826"/>
                <a:gd name="T17" fmla="*/ 40 h 804"/>
                <a:gd name="T18" fmla="*/ 318 w 826"/>
                <a:gd name="T19" fmla="*/ 23 h 804"/>
                <a:gd name="T20" fmla="*/ 252 w 826"/>
                <a:gd name="T21" fmla="*/ 9 h 804"/>
                <a:gd name="T22" fmla="*/ 214 w 826"/>
                <a:gd name="T23" fmla="*/ 1 h 804"/>
                <a:gd name="T24" fmla="*/ 204 w 826"/>
                <a:gd name="T25" fmla="*/ 0 h 804"/>
                <a:gd name="T26" fmla="*/ 185 w 826"/>
                <a:gd name="T27" fmla="*/ 1 h 804"/>
                <a:gd name="T28" fmla="*/ 161 w 826"/>
                <a:gd name="T29" fmla="*/ 11 h 804"/>
                <a:gd name="T30" fmla="*/ 142 w 826"/>
                <a:gd name="T31" fmla="*/ 39 h 804"/>
                <a:gd name="T32" fmla="*/ 127 w 826"/>
                <a:gd name="T33" fmla="*/ 92 h 804"/>
                <a:gd name="T34" fmla="*/ 109 w 826"/>
                <a:gd name="T35" fmla="*/ 154 h 804"/>
                <a:gd name="T36" fmla="*/ 96 w 826"/>
                <a:gd name="T37" fmla="*/ 218 h 804"/>
                <a:gd name="T38" fmla="*/ 79 w 826"/>
                <a:gd name="T39" fmla="*/ 281 h 804"/>
                <a:gd name="T40" fmla="*/ 64 w 826"/>
                <a:gd name="T41" fmla="*/ 349 h 804"/>
                <a:gd name="T42" fmla="*/ 48 w 826"/>
                <a:gd name="T43" fmla="*/ 420 h 804"/>
                <a:gd name="T44" fmla="*/ 30 w 826"/>
                <a:gd name="T45" fmla="*/ 492 h 804"/>
                <a:gd name="T46" fmla="*/ 11 w 826"/>
                <a:gd name="T47" fmla="*/ 564 h 804"/>
                <a:gd name="T48" fmla="*/ 1 w 826"/>
                <a:gd name="T49" fmla="*/ 608 h 804"/>
                <a:gd name="T50" fmla="*/ 0 w 826"/>
                <a:gd name="T51" fmla="*/ 629 h 804"/>
                <a:gd name="T52" fmla="*/ 7 w 826"/>
                <a:gd name="T53" fmla="*/ 644 h 804"/>
                <a:gd name="T54" fmla="*/ 16 w 826"/>
                <a:gd name="T55" fmla="*/ 657 h 804"/>
                <a:gd name="T56" fmla="*/ 28 w 826"/>
                <a:gd name="T57" fmla="*/ 664 h 804"/>
                <a:gd name="T58" fmla="*/ 40 w 826"/>
                <a:gd name="T59" fmla="*/ 669 h 804"/>
                <a:gd name="T60" fmla="*/ 49 w 826"/>
                <a:gd name="T61" fmla="*/ 674 h 804"/>
                <a:gd name="T62" fmla="*/ 67 w 826"/>
                <a:gd name="T63" fmla="*/ 679 h 804"/>
                <a:gd name="T64" fmla="*/ 94 w 826"/>
                <a:gd name="T65" fmla="*/ 684 h 804"/>
                <a:gd name="T66" fmla="*/ 131 w 826"/>
                <a:gd name="T67" fmla="*/ 692 h 804"/>
                <a:gd name="T68" fmla="*/ 174 w 826"/>
                <a:gd name="T69" fmla="*/ 702 h 804"/>
                <a:gd name="T70" fmla="*/ 218 w 826"/>
                <a:gd name="T71" fmla="*/ 711 h 804"/>
                <a:gd name="T72" fmla="*/ 261 w 826"/>
                <a:gd name="T73" fmla="*/ 721 h 804"/>
                <a:gd name="T74" fmla="*/ 301 w 826"/>
                <a:gd name="T75" fmla="*/ 730 h 804"/>
                <a:gd name="T76" fmla="*/ 332 w 826"/>
                <a:gd name="T77" fmla="*/ 738 h 804"/>
                <a:gd name="T78" fmla="*/ 369 w 826"/>
                <a:gd name="T79" fmla="*/ 746 h 804"/>
                <a:gd name="T80" fmla="*/ 413 w 826"/>
                <a:gd name="T81" fmla="*/ 757 h 804"/>
                <a:gd name="T82" fmla="*/ 463 w 826"/>
                <a:gd name="T83" fmla="*/ 768 h 804"/>
                <a:gd name="T84" fmla="*/ 513 w 826"/>
                <a:gd name="T85" fmla="*/ 779 h 804"/>
                <a:gd name="T86" fmla="*/ 557 w 826"/>
                <a:gd name="T87" fmla="*/ 788 h 804"/>
                <a:gd name="T88" fmla="*/ 592 w 826"/>
                <a:gd name="T89" fmla="*/ 795 h 804"/>
                <a:gd name="T90" fmla="*/ 614 w 826"/>
                <a:gd name="T91" fmla="*/ 800 h 804"/>
                <a:gd name="T92" fmla="*/ 629 w 826"/>
                <a:gd name="T93" fmla="*/ 801 h 804"/>
                <a:gd name="T94" fmla="*/ 650 w 826"/>
                <a:gd name="T95" fmla="*/ 804 h 804"/>
                <a:gd name="T96" fmla="*/ 669 w 826"/>
                <a:gd name="T97" fmla="*/ 802 h 804"/>
                <a:gd name="T98" fmla="*/ 687 w 826"/>
                <a:gd name="T99" fmla="*/ 794 h 804"/>
                <a:gd name="T100" fmla="*/ 700 w 826"/>
                <a:gd name="T101" fmla="*/ 770 h 804"/>
                <a:gd name="T102" fmla="*/ 712 w 826"/>
                <a:gd name="T103" fmla="*/ 730 h 804"/>
                <a:gd name="T104" fmla="*/ 729 w 826"/>
                <a:gd name="T105" fmla="*/ 655 h 804"/>
                <a:gd name="T106" fmla="*/ 765 w 826"/>
                <a:gd name="T107" fmla="*/ 488 h 804"/>
                <a:gd name="T108" fmla="*/ 799 w 826"/>
                <a:gd name="T109" fmla="*/ 314 h 804"/>
                <a:gd name="T110" fmla="*/ 822 w 826"/>
                <a:gd name="T111" fmla="*/ 197 h 804"/>
                <a:gd name="T112" fmla="*/ 821 w 826"/>
                <a:gd name="T113" fmla="*/ 160 h 804"/>
                <a:gd name="T114" fmla="*/ 801 w 826"/>
                <a:gd name="T115" fmla="*/ 137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1" name="Freeform 7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531 w 538"/>
                <a:gd name="T1" fmla="*/ 133 h 446"/>
                <a:gd name="T2" fmla="*/ 511 w 538"/>
                <a:gd name="T3" fmla="*/ 226 h 446"/>
                <a:gd name="T4" fmla="*/ 490 w 538"/>
                <a:gd name="T5" fmla="*/ 324 h 446"/>
                <a:gd name="T6" fmla="*/ 477 w 538"/>
                <a:gd name="T7" fmla="*/ 390 h 446"/>
                <a:gd name="T8" fmla="*/ 473 w 538"/>
                <a:gd name="T9" fmla="*/ 406 h 446"/>
                <a:gd name="T10" fmla="*/ 472 w 538"/>
                <a:gd name="T11" fmla="*/ 417 h 446"/>
                <a:gd name="T12" fmla="*/ 466 w 538"/>
                <a:gd name="T13" fmla="*/ 430 h 446"/>
                <a:gd name="T14" fmla="*/ 456 w 538"/>
                <a:gd name="T15" fmla="*/ 443 h 446"/>
                <a:gd name="T16" fmla="*/ 444 w 538"/>
                <a:gd name="T17" fmla="*/ 445 h 446"/>
                <a:gd name="T18" fmla="*/ 414 w 538"/>
                <a:gd name="T19" fmla="*/ 439 h 446"/>
                <a:gd name="T20" fmla="*/ 361 w 538"/>
                <a:gd name="T21" fmla="*/ 427 h 446"/>
                <a:gd name="T22" fmla="*/ 293 w 538"/>
                <a:gd name="T23" fmla="*/ 412 h 446"/>
                <a:gd name="T24" fmla="*/ 219 w 538"/>
                <a:gd name="T25" fmla="*/ 394 h 446"/>
                <a:gd name="T26" fmla="*/ 146 w 538"/>
                <a:gd name="T27" fmla="*/ 378 h 446"/>
                <a:gd name="T28" fmla="*/ 83 w 538"/>
                <a:gd name="T29" fmla="*/ 363 h 446"/>
                <a:gd name="T30" fmla="*/ 35 w 538"/>
                <a:gd name="T31" fmla="*/ 354 h 446"/>
                <a:gd name="T32" fmla="*/ 20 w 538"/>
                <a:gd name="T33" fmla="*/ 351 h 446"/>
                <a:gd name="T34" fmla="*/ 20 w 538"/>
                <a:gd name="T35" fmla="*/ 351 h 446"/>
                <a:gd name="T36" fmla="*/ 18 w 538"/>
                <a:gd name="T37" fmla="*/ 348 h 446"/>
                <a:gd name="T38" fmla="*/ 16 w 538"/>
                <a:gd name="T39" fmla="*/ 345 h 446"/>
                <a:gd name="T40" fmla="*/ 9 w 538"/>
                <a:gd name="T41" fmla="*/ 338 h 446"/>
                <a:gd name="T42" fmla="*/ 2 w 538"/>
                <a:gd name="T43" fmla="*/ 325 h 446"/>
                <a:gd name="T44" fmla="*/ 3 w 538"/>
                <a:gd name="T45" fmla="*/ 314 h 446"/>
                <a:gd name="T46" fmla="*/ 7 w 538"/>
                <a:gd name="T47" fmla="*/ 306 h 446"/>
                <a:gd name="T48" fmla="*/ 12 w 538"/>
                <a:gd name="T49" fmla="*/ 275 h 446"/>
                <a:gd name="T50" fmla="*/ 34 w 538"/>
                <a:gd name="T51" fmla="*/ 192 h 446"/>
                <a:gd name="T52" fmla="*/ 57 w 538"/>
                <a:gd name="T53" fmla="*/ 98 h 446"/>
                <a:gd name="T54" fmla="*/ 76 w 538"/>
                <a:gd name="T55" fmla="*/ 22 h 446"/>
                <a:gd name="T56" fmla="*/ 92 w 538"/>
                <a:gd name="T57" fmla="*/ 3 h 446"/>
                <a:gd name="T58" fmla="*/ 134 w 538"/>
                <a:gd name="T59" fmla="*/ 12 h 446"/>
                <a:gd name="T60" fmla="*/ 195 w 538"/>
                <a:gd name="T61" fmla="*/ 25 h 446"/>
                <a:gd name="T62" fmla="*/ 267 w 538"/>
                <a:gd name="T63" fmla="*/ 39 h 446"/>
                <a:gd name="T64" fmla="*/ 343 w 538"/>
                <a:gd name="T65" fmla="*/ 56 h 446"/>
                <a:gd name="T66" fmla="*/ 416 w 538"/>
                <a:gd name="T67" fmla="*/ 71 h 446"/>
                <a:gd name="T68" fmla="*/ 478 w 538"/>
                <a:gd name="T69" fmla="*/ 84 h 446"/>
                <a:gd name="T70" fmla="*/ 524 w 538"/>
                <a:gd name="T71" fmla="*/ 95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317 w 356"/>
                <a:gd name="T1" fmla="*/ 269 h 269"/>
                <a:gd name="T2" fmla="*/ 302 w 356"/>
                <a:gd name="T3" fmla="*/ 265 h 269"/>
                <a:gd name="T4" fmla="*/ 285 w 356"/>
                <a:gd name="T5" fmla="*/ 262 h 269"/>
                <a:gd name="T6" fmla="*/ 270 w 356"/>
                <a:gd name="T7" fmla="*/ 258 h 269"/>
                <a:gd name="T8" fmla="*/ 255 w 356"/>
                <a:gd name="T9" fmla="*/ 255 h 269"/>
                <a:gd name="T10" fmla="*/ 240 w 356"/>
                <a:gd name="T11" fmla="*/ 251 h 269"/>
                <a:gd name="T12" fmla="*/ 225 w 356"/>
                <a:gd name="T13" fmla="*/ 248 h 269"/>
                <a:gd name="T14" fmla="*/ 209 w 356"/>
                <a:gd name="T15" fmla="*/ 243 h 269"/>
                <a:gd name="T16" fmla="*/ 194 w 356"/>
                <a:gd name="T17" fmla="*/ 239 h 269"/>
                <a:gd name="T18" fmla="*/ 185 w 356"/>
                <a:gd name="T19" fmla="*/ 236 h 269"/>
                <a:gd name="T20" fmla="*/ 175 w 356"/>
                <a:gd name="T21" fmla="*/ 233 h 269"/>
                <a:gd name="T22" fmla="*/ 163 w 356"/>
                <a:gd name="T23" fmla="*/ 231 h 269"/>
                <a:gd name="T24" fmla="*/ 149 w 356"/>
                <a:gd name="T25" fmla="*/ 227 h 269"/>
                <a:gd name="T26" fmla="*/ 136 w 356"/>
                <a:gd name="T27" fmla="*/ 224 h 269"/>
                <a:gd name="T28" fmla="*/ 121 w 356"/>
                <a:gd name="T29" fmla="*/ 220 h 269"/>
                <a:gd name="T30" fmla="*/ 106 w 356"/>
                <a:gd name="T31" fmla="*/ 217 h 269"/>
                <a:gd name="T32" fmla="*/ 91 w 356"/>
                <a:gd name="T33" fmla="*/ 213 h 269"/>
                <a:gd name="T34" fmla="*/ 76 w 356"/>
                <a:gd name="T35" fmla="*/ 210 h 269"/>
                <a:gd name="T36" fmla="*/ 61 w 356"/>
                <a:gd name="T37" fmla="*/ 206 h 269"/>
                <a:gd name="T38" fmla="*/ 47 w 356"/>
                <a:gd name="T39" fmla="*/ 203 h 269"/>
                <a:gd name="T40" fmla="*/ 34 w 356"/>
                <a:gd name="T41" fmla="*/ 201 h 269"/>
                <a:gd name="T42" fmla="*/ 23 w 356"/>
                <a:gd name="T43" fmla="*/ 198 h 269"/>
                <a:gd name="T44" fmla="*/ 14 w 356"/>
                <a:gd name="T45" fmla="*/ 196 h 269"/>
                <a:gd name="T46" fmla="*/ 5 w 356"/>
                <a:gd name="T47" fmla="*/ 194 h 269"/>
                <a:gd name="T48" fmla="*/ 0 w 356"/>
                <a:gd name="T49" fmla="*/ 193 h 269"/>
                <a:gd name="T50" fmla="*/ 2 w 356"/>
                <a:gd name="T51" fmla="*/ 184 h 269"/>
                <a:gd name="T52" fmla="*/ 8 w 356"/>
                <a:gd name="T53" fmla="*/ 161 h 269"/>
                <a:gd name="T54" fmla="*/ 15 w 356"/>
                <a:gd name="T55" fmla="*/ 131 h 269"/>
                <a:gd name="T56" fmla="*/ 24 w 356"/>
                <a:gd name="T57" fmla="*/ 96 h 269"/>
                <a:gd name="T58" fmla="*/ 32 w 356"/>
                <a:gd name="T59" fmla="*/ 61 h 269"/>
                <a:gd name="T60" fmla="*/ 39 w 356"/>
                <a:gd name="T61" fmla="*/ 30 h 269"/>
                <a:gd name="T62" fmla="*/ 45 w 356"/>
                <a:gd name="T63" fmla="*/ 8 h 269"/>
                <a:gd name="T64" fmla="*/ 47 w 356"/>
                <a:gd name="T65" fmla="*/ 0 h 269"/>
                <a:gd name="T66" fmla="*/ 63 w 356"/>
                <a:gd name="T67" fmla="*/ 5 h 269"/>
                <a:gd name="T68" fmla="*/ 81 w 356"/>
                <a:gd name="T69" fmla="*/ 9 h 269"/>
                <a:gd name="T70" fmla="*/ 102 w 356"/>
                <a:gd name="T71" fmla="*/ 14 h 269"/>
                <a:gd name="T72" fmla="*/ 125 w 356"/>
                <a:gd name="T73" fmla="*/ 20 h 269"/>
                <a:gd name="T74" fmla="*/ 148 w 356"/>
                <a:gd name="T75" fmla="*/ 24 h 269"/>
                <a:gd name="T76" fmla="*/ 174 w 356"/>
                <a:gd name="T77" fmla="*/ 30 h 269"/>
                <a:gd name="T78" fmla="*/ 198 w 356"/>
                <a:gd name="T79" fmla="*/ 35 h 269"/>
                <a:gd name="T80" fmla="*/ 223 w 356"/>
                <a:gd name="T81" fmla="*/ 39 h 269"/>
                <a:gd name="T82" fmla="*/ 247 w 356"/>
                <a:gd name="T83" fmla="*/ 45 h 269"/>
                <a:gd name="T84" fmla="*/ 270 w 356"/>
                <a:gd name="T85" fmla="*/ 50 h 269"/>
                <a:gd name="T86" fmla="*/ 291 w 356"/>
                <a:gd name="T87" fmla="*/ 53 h 269"/>
                <a:gd name="T88" fmla="*/ 311 w 356"/>
                <a:gd name="T89" fmla="*/ 58 h 269"/>
                <a:gd name="T90" fmla="*/ 327 w 356"/>
                <a:gd name="T91" fmla="*/ 61 h 269"/>
                <a:gd name="T92" fmla="*/ 340 w 356"/>
                <a:gd name="T93" fmla="*/ 63 h 269"/>
                <a:gd name="T94" fmla="*/ 349 w 356"/>
                <a:gd name="T95" fmla="*/ 66 h 269"/>
                <a:gd name="T96" fmla="*/ 355 w 356"/>
                <a:gd name="T97" fmla="*/ 68 h 269"/>
                <a:gd name="T98" fmla="*/ 356 w 356"/>
                <a:gd name="T99" fmla="*/ 77 h 269"/>
                <a:gd name="T100" fmla="*/ 352 w 356"/>
                <a:gd name="T101" fmla="*/ 96 h 269"/>
                <a:gd name="T102" fmla="*/ 348 w 356"/>
                <a:gd name="T103" fmla="*/ 121 h 269"/>
                <a:gd name="T104" fmla="*/ 341 w 356"/>
                <a:gd name="T105" fmla="*/ 151 h 269"/>
                <a:gd name="T106" fmla="*/ 333 w 356"/>
                <a:gd name="T107" fmla="*/ 183 h 269"/>
                <a:gd name="T108" fmla="*/ 326 w 356"/>
                <a:gd name="T109" fmla="*/ 216 h 269"/>
                <a:gd name="T110" fmla="*/ 320 w 356"/>
                <a:gd name="T111" fmla="*/ 244 h 269"/>
                <a:gd name="T112" fmla="*/ 317 w 356"/>
                <a:gd name="T113" fmla="*/ 269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596 w 785"/>
                <a:gd name="T1" fmla="*/ 763 h 763"/>
                <a:gd name="T2" fmla="*/ 511 w 785"/>
                <a:gd name="T3" fmla="*/ 745 h 763"/>
                <a:gd name="T4" fmla="*/ 522 w 785"/>
                <a:gd name="T5" fmla="*/ 666 h 763"/>
                <a:gd name="T6" fmla="*/ 538 w 785"/>
                <a:gd name="T7" fmla="*/ 571 h 763"/>
                <a:gd name="T8" fmla="*/ 541 w 785"/>
                <a:gd name="T9" fmla="*/ 547 h 763"/>
                <a:gd name="T10" fmla="*/ 527 w 785"/>
                <a:gd name="T11" fmla="*/ 528 h 763"/>
                <a:gd name="T12" fmla="*/ 505 w 785"/>
                <a:gd name="T13" fmla="*/ 520 h 763"/>
                <a:gd name="T14" fmla="*/ 429 w 785"/>
                <a:gd name="T15" fmla="*/ 501 h 763"/>
                <a:gd name="T16" fmla="*/ 335 w 785"/>
                <a:gd name="T17" fmla="*/ 478 h 763"/>
                <a:gd name="T18" fmla="*/ 257 w 785"/>
                <a:gd name="T19" fmla="*/ 463 h 763"/>
                <a:gd name="T20" fmla="*/ 234 w 785"/>
                <a:gd name="T21" fmla="*/ 460 h 763"/>
                <a:gd name="T22" fmla="*/ 210 w 785"/>
                <a:gd name="T23" fmla="*/ 456 h 763"/>
                <a:gd name="T24" fmla="*/ 184 w 785"/>
                <a:gd name="T25" fmla="*/ 475 h 763"/>
                <a:gd name="T26" fmla="*/ 164 w 785"/>
                <a:gd name="T27" fmla="*/ 533 h 763"/>
                <a:gd name="T28" fmla="*/ 138 w 785"/>
                <a:gd name="T29" fmla="*/ 642 h 763"/>
                <a:gd name="T30" fmla="*/ 102 w 785"/>
                <a:gd name="T31" fmla="*/ 649 h 763"/>
                <a:gd name="T32" fmla="*/ 33 w 785"/>
                <a:gd name="T33" fmla="*/ 633 h 763"/>
                <a:gd name="T34" fmla="*/ 5 w 785"/>
                <a:gd name="T35" fmla="*/ 609 h 763"/>
                <a:gd name="T36" fmla="*/ 3 w 785"/>
                <a:gd name="T37" fmla="*/ 593 h 763"/>
                <a:gd name="T38" fmla="*/ 43 w 785"/>
                <a:gd name="T39" fmla="*/ 432 h 763"/>
                <a:gd name="T40" fmla="*/ 117 w 785"/>
                <a:gd name="T41" fmla="*/ 85 h 763"/>
                <a:gd name="T42" fmla="*/ 136 w 785"/>
                <a:gd name="T43" fmla="*/ 16 h 763"/>
                <a:gd name="T44" fmla="*/ 156 w 785"/>
                <a:gd name="T45" fmla="*/ 3 h 763"/>
                <a:gd name="T46" fmla="*/ 162 w 785"/>
                <a:gd name="T47" fmla="*/ 1 h 763"/>
                <a:gd name="T48" fmla="*/ 184 w 785"/>
                <a:gd name="T49" fmla="*/ 8 h 763"/>
                <a:gd name="T50" fmla="*/ 214 w 785"/>
                <a:gd name="T51" fmla="*/ 15 h 763"/>
                <a:gd name="T52" fmla="*/ 200 w 785"/>
                <a:gd name="T53" fmla="*/ 81 h 763"/>
                <a:gd name="T54" fmla="*/ 174 w 785"/>
                <a:gd name="T55" fmla="*/ 166 h 763"/>
                <a:gd name="T56" fmla="*/ 149 w 785"/>
                <a:gd name="T57" fmla="*/ 251 h 763"/>
                <a:gd name="T58" fmla="*/ 134 w 785"/>
                <a:gd name="T59" fmla="*/ 327 h 763"/>
                <a:gd name="T60" fmla="*/ 133 w 785"/>
                <a:gd name="T61" fmla="*/ 341 h 763"/>
                <a:gd name="T62" fmla="*/ 143 w 785"/>
                <a:gd name="T63" fmla="*/ 376 h 763"/>
                <a:gd name="T64" fmla="*/ 166 w 785"/>
                <a:gd name="T65" fmla="*/ 394 h 763"/>
                <a:gd name="T66" fmla="*/ 235 w 785"/>
                <a:gd name="T67" fmla="*/ 411 h 763"/>
                <a:gd name="T68" fmla="*/ 371 w 785"/>
                <a:gd name="T69" fmla="*/ 442 h 763"/>
                <a:gd name="T70" fmla="*/ 508 w 785"/>
                <a:gd name="T71" fmla="*/ 471 h 763"/>
                <a:gd name="T72" fmla="*/ 589 w 785"/>
                <a:gd name="T73" fmla="*/ 487 h 763"/>
                <a:gd name="T74" fmla="*/ 612 w 785"/>
                <a:gd name="T75" fmla="*/ 483 h 763"/>
                <a:gd name="T76" fmla="*/ 636 w 785"/>
                <a:gd name="T77" fmla="*/ 468 h 763"/>
                <a:gd name="T78" fmla="*/ 651 w 785"/>
                <a:gd name="T79" fmla="*/ 444 h 763"/>
                <a:gd name="T80" fmla="*/ 679 w 785"/>
                <a:gd name="T81" fmla="*/ 302 h 763"/>
                <a:gd name="T82" fmla="*/ 710 w 785"/>
                <a:gd name="T83" fmla="*/ 132 h 763"/>
                <a:gd name="T84" fmla="*/ 728 w 785"/>
                <a:gd name="T85" fmla="*/ 125 h 763"/>
                <a:gd name="T86" fmla="*/ 750 w 785"/>
                <a:gd name="T87" fmla="*/ 127 h 763"/>
                <a:gd name="T88" fmla="*/ 757 w 785"/>
                <a:gd name="T89" fmla="*/ 129 h 763"/>
                <a:gd name="T90" fmla="*/ 781 w 785"/>
                <a:gd name="T91" fmla="*/ 153 h 763"/>
                <a:gd name="T92" fmla="*/ 741 w 785"/>
                <a:gd name="T93" fmla="*/ 348 h 763"/>
                <a:gd name="T94" fmla="*/ 651 w 785"/>
                <a:gd name="T95" fmla="*/ 725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4" name="Freeform 10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40 w 128"/>
                <a:gd name="T1" fmla="*/ 0 h 160"/>
                <a:gd name="T2" fmla="*/ 38 w 128"/>
                <a:gd name="T3" fmla="*/ 5 h 160"/>
                <a:gd name="T4" fmla="*/ 32 w 128"/>
                <a:gd name="T5" fmla="*/ 21 h 160"/>
                <a:gd name="T6" fmla="*/ 26 w 128"/>
                <a:gd name="T7" fmla="*/ 43 h 160"/>
                <a:gd name="T8" fmla="*/ 18 w 128"/>
                <a:gd name="T9" fmla="*/ 69 h 160"/>
                <a:gd name="T10" fmla="*/ 11 w 128"/>
                <a:gd name="T11" fmla="*/ 94 h 160"/>
                <a:gd name="T12" fmla="*/ 5 w 128"/>
                <a:gd name="T13" fmla="*/ 116 h 160"/>
                <a:gd name="T14" fmla="*/ 1 w 128"/>
                <a:gd name="T15" fmla="*/ 132 h 160"/>
                <a:gd name="T16" fmla="*/ 0 w 128"/>
                <a:gd name="T17" fmla="*/ 138 h 160"/>
                <a:gd name="T18" fmla="*/ 88 w 128"/>
                <a:gd name="T19" fmla="*/ 160 h 160"/>
                <a:gd name="T20" fmla="*/ 91 w 128"/>
                <a:gd name="T21" fmla="*/ 154 h 160"/>
                <a:gd name="T22" fmla="*/ 95 w 128"/>
                <a:gd name="T23" fmla="*/ 139 h 160"/>
                <a:gd name="T24" fmla="*/ 100 w 128"/>
                <a:gd name="T25" fmla="*/ 117 h 160"/>
                <a:gd name="T26" fmla="*/ 107 w 128"/>
                <a:gd name="T27" fmla="*/ 92 h 160"/>
                <a:gd name="T28" fmla="*/ 114 w 128"/>
                <a:gd name="T29" fmla="*/ 66 h 160"/>
                <a:gd name="T30" fmla="*/ 118 w 128"/>
                <a:gd name="T31" fmla="*/ 45 h 160"/>
                <a:gd name="T32" fmla="*/ 123 w 128"/>
                <a:gd name="T33" fmla="*/ 30 h 160"/>
                <a:gd name="T34" fmla="*/ 125 w 128"/>
                <a:gd name="T35" fmla="*/ 24 h 160"/>
                <a:gd name="T36" fmla="*/ 126 w 128"/>
                <a:gd name="T37" fmla="*/ 24 h 160"/>
                <a:gd name="T38" fmla="*/ 126 w 128"/>
                <a:gd name="T39" fmla="*/ 24 h 160"/>
                <a:gd name="T40" fmla="*/ 128 w 128"/>
                <a:gd name="T41" fmla="*/ 24 h 160"/>
                <a:gd name="T42" fmla="*/ 128 w 128"/>
                <a:gd name="T43" fmla="*/ 23 h 160"/>
                <a:gd name="T44" fmla="*/ 125 w 128"/>
                <a:gd name="T45" fmla="*/ 21 h 160"/>
                <a:gd name="T46" fmla="*/ 118 w 128"/>
                <a:gd name="T47" fmla="*/ 19 h 160"/>
                <a:gd name="T48" fmla="*/ 108 w 128"/>
                <a:gd name="T49" fmla="*/ 15 h 160"/>
                <a:gd name="T50" fmla="*/ 95 w 128"/>
                <a:gd name="T51" fmla="*/ 11 h 160"/>
                <a:gd name="T52" fmla="*/ 80 w 128"/>
                <a:gd name="T53" fmla="*/ 8 h 160"/>
                <a:gd name="T54" fmla="*/ 66 w 128"/>
                <a:gd name="T55" fmla="*/ 3 h 160"/>
                <a:gd name="T56" fmla="*/ 51 w 128"/>
                <a:gd name="T57" fmla="*/ 1 h 160"/>
                <a:gd name="T58" fmla="*/ 4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5" name="Freeform 11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62 w 93"/>
                <a:gd name="T1" fmla="*/ 134 h 134"/>
                <a:gd name="T2" fmla="*/ 54 w 93"/>
                <a:gd name="T3" fmla="*/ 130 h 134"/>
                <a:gd name="T4" fmla="*/ 47 w 93"/>
                <a:gd name="T5" fmla="*/ 128 h 134"/>
                <a:gd name="T6" fmla="*/ 39 w 93"/>
                <a:gd name="T7" fmla="*/ 126 h 134"/>
                <a:gd name="T8" fmla="*/ 31 w 93"/>
                <a:gd name="T9" fmla="*/ 124 h 134"/>
                <a:gd name="T10" fmla="*/ 23 w 93"/>
                <a:gd name="T11" fmla="*/ 121 h 134"/>
                <a:gd name="T12" fmla="*/ 15 w 93"/>
                <a:gd name="T13" fmla="*/ 120 h 134"/>
                <a:gd name="T14" fmla="*/ 8 w 93"/>
                <a:gd name="T15" fmla="*/ 118 h 134"/>
                <a:gd name="T16" fmla="*/ 0 w 93"/>
                <a:gd name="T17" fmla="*/ 117 h 134"/>
                <a:gd name="T18" fmla="*/ 5 w 93"/>
                <a:gd name="T19" fmla="*/ 98 h 134"/>
                <a:gd name="T20" fmla="*/ 14 w 93"/>
                <a:gd name="T21" fmla="*/ 58 h 134"/>
                <a:gd name="T22" fmla="*/ 23 w 93"/>
                <a:gd name="T23" fmla="*/ 19 h 134"/>
                <a:gd name="T24" fmla="*/ 28 w 93"/>
                <a:gd name="T25" fmla="*/ 0 h 134"/>
                <a:gd name="T26" fmla="*/ 30 w 93"/>
                <a:gd name="T27" fmla="*/ 1 h 134"/>
                <a:gd name="T28" fmla="*/ 34 w 93"/>
                <a:gd name="T29" fmla="*/ 3 h 134"/>
                <a:gd name="T30" fmla="*/ 41 w 93"/>
                <a:gd name="T31" fmla="*/ 5 h 134"/>
                <a:gd name="T32" fmla="*/ 52 w 93"/>
                <a:gd name="T33" fmla="*/ 8 h 134"/>
                <a:gd name="T34" fmla="*/ 62 w 93"/>
                <a:gd name="T35" fmla="*/ 11 h 134"/>
                <a:gd name="T36" fmla="*/ 72 w 93"/>
                <a:gd name="T37" fmla="*/ 14 h 134"/>
                <a:gd name="T38" fmla="*/ 84 w 93"/>
                <a:gd name="T39" fmla="*/ 16 h 134"/>
                <a:gd name="T40" fmla="*/ 93 w 93"/>
                <a:gd name="T41" fmla="*/ 18 h 134"/>
                <a:gd name="T42" fmla="*/ 85 w 93"/>
                <a:gd name="T43" fmla="*/ 46 h 134"/>
                <a:gd name="T44" fmla="*/ 77 w 93"/>
                <a:gd name="T45" fmla="*/ 75 h 134"/>
                <a:gd name="T46" fmla="*/ 69 w 93"/>
                <a:gd name="T47" fmla="*/ 104 h 134"/>
                <a:gd name="T48" fmla="*/ 62 w 93"/>
                <a:gd name="T49" fmla="*/ 134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212725"/>
            <a:ext cx="7629525" cy="490538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인터넷의 역사</a:t>
            </a:r>
            <a:endParaRPr lang="en-US" altLang="ko-KR" sz="320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22325" y="1012825"/>
            <a:ext cx="7332663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■ </a:t>
            </a:r>
            <a:r>
              <a:rPr lang="en-US" altLang="ko-KR">
                <a:latin typeface="Arial" charset="0"/>
                <a:ea typeface="돋움" pitchFamily="50" charset="-127"/>
              </a:rPr>
              <a:t>1960</a:t>
            </a:r>
            <a:r>
              <a:rPr lang="ko-KR" altLang="en-US">
                <a:latin typeface="Arial" charset="0"/>
                <a:ea typeface="돋움" pitchFamily="50" charset="-127"/>
              </a:rPr>
              <a:t>년대 	</a:t>
            </a:r>
            <a:r>
              <a:rPr lang="en-US" altLang="ko-KR">
                <a:latin typeface="Arial" charset="0"/>
                <a:ea typeface="돋움" pitchFamily="50" charset="-127"/>
              </a:rPr>
              <a:t>-  </a:t>
            </a:r>
            <a:r>
              <a:rPr lang="ko-KR" altLang="en-US">
                <a:latin typeface="Arial" charset="0"/>
                <a:ea typeface="돋움" pitchFamily="50" charset="-127"/>
              </a:rPr>
              <a:t>미 국방성</a:t>
            </a:r>
            <a:r>
              <a:rPr lang="en-US" altLang="ko-KR">
                <a:latin typeface="Arial" charset="0"/>
                <a:ea typeface="돋움" pitchFamily="50" charset="-127"/>
              </a:rPr>
              <a:t>(DOD, The Department of Defense)</a:t>
            </a:r>
            <a:r>
              <a:rPr lang="ko-KR" altLang="en-US">
                <a:latin typeface="Arial" charset="0"/>
                <a:ea typeface="돋움" pitchFamily="50" charset="-127"/>
              </a:rPr>
              <a:t>에 의해</a:t>
            </a:r>
          </a:p>
          <a:p>
            <a:pPr defTabSz="762000">
              <a:lnSpc>
                <a:spcPct val="9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     후반	   통신에 관한 연구 개시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■ </a:t>
            </a:r>
            <a:r>
              <a:rPr lang="en-US" altLang="ko-KR">
                <a:latin typeface="Arial" charset="0"/>
                <a:ea typeface="돋움" pitchFamily="50" charset="-127"/>
              </a:rPr>
              <a:t>1969</a:t>
            </a:r>
            <a:r>
              <a:rPr lang="ko-KR" altLang="en-US">
                <a:latin typeface="Arial" charset="0"/>
                <a:ea typeface="돋움" pitchFamily="50" charset="-127"/>
              </a:rPr>
              <a:t>년     	</a:t>
            </a:r>
            <a:r>
              <a:rPr lang="en-US" altLang="ko-KR">
                <a:latin typeface="Arial" charset="0"/>
                <a:ea typeface="돋움" pitchFamily="50" charset="-127"/>
              </a:rPr>
              <a:t>-  ARPANET </a:t>
            </a:r>
            <a:r>
              <a:rPr lang="ko-KR" altLang="en-US">
                <a:latin typeface="Arial" charset="0"/>
                <a:ea typeface="돋움" pitchFamily="50" charset="-127"/>
              </a:rPr>
              <a:t>탄생 </a:t>
            </a:r>
            <a:r>
              <a:rPr lang="en-US" altLang="ko-KR">
                <a:latin typeface="Arial" charset="0"/>
                <a:ea typeface="돋움" pitchFamily="50" charset="-127"/>
              </a:rPr>
              <a:t>(4</a:t>
            </a:r>
            <a:r>
              <a:rPr lang="ko-KR" altLang="en-US">
                <a:latin typeface="Arial" charset="0"/>
                <a:ea typeface="돋움" pitchFamily="50" charset="-127"/>
              </a:rPr>
              <a:t>개의 노드를 접속</a:t>
            </a:r>
            <a:r>
              <a:rPr lang="en-US" altLang="ko-KR">
                <a:latin typeface="Arial" charset="0"/>
                <a:ea typeface="돋움" pitchFamily="50" charset="-127"/>
              </a:rPr>
              <a:t>)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en-US" altLang="ko-KR">
                <a:latin typeface="Arial" charset="0"/>
                <a:ea typeface="돋움" pitchFamily="50" charset="-127"/>
              </a:rPr>
              <a:t>■ 1972</a:t>
            </a:r>
            <a:r>
              <a:rPr lang="ko-KR" altLang="en-US">
                <a:latin typeface="Arial" charset="0"/>
                <a:ea typeface="돋움" pitchFamily="50" charset="-127"/>
              </a:rPr>
              <a:t>년     	</a:t>
            </a:r>
            <a:r>
              <a:rPr lang="en-US" altLang="ko-KR">
                <a:latin typeface="Arial" charset="0"/>
                <a:ea typeface="돋움" pitchFamily="50" charset="-127"/>
              </a:rPr>
              <a:t>- ARPANET </a:t>
            </a:r>
            <a:r>
              <a:rPr lang="ko-KR" altLang="en-US">
                <a:latin typeface="Arial" charset="0"/>
                <a:ea typeface="돋움" pitchFamily="50" charset="-127"/>
              </a:rPr>
              <a:t>성공 </a:t>
            </a:r>
            <a:r>
              <a:rPr lang="en-US" altLang="ko-KR">
                <a:latin typeface="Arial" charset="0"/>
                <a:ea typeface="돋움" pitchFamily="50" charset="-127"/>
              </a:rPr>
              <a:t>(30</a:t>
            </a:r>
            <a:r>
              <a:rPr lang="ko-KR" altLang="en-US">
                <a:latin typeface="Arial" charset="0"/>
                <a:ea typeface="돋움" pitchFamily="50" charset="-127"/>
              </a:rPr>
              <a:t>개 이상의 노드를 접속</a:t>
            </a:r>
            <a:r>
              <a:rPr lang="en-US" altLang="ko-KR">
                <a:latin typeface="Arial" charset="0"/>
                <a:ea typeface="돋움" pitchFamily="50" charset="-127"/>
              </a:rPr>
              <a:t>)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en-US" altLang="ko-KR">
                <a:latin typeface="Arial" charset="0"/>
                <a:ea typeface="돋움" pitchFamily="50" charset="-127"/>
              </a:rPr>
              <a:t>■ 1975</a:t>
            </a:r>
            <a:r>
              <a:rPr lang="ko-KR" altLang="en-US">
                <a:latin typeface="Arial" charset="0"/>
                <a:ea typeface="돋움" pitchFamily="50" charset="-127"/>
              </a:rPr>
              <a:t>년     	</a:t>
            </a:r>
            <a:r>
              <a:rPr lang="en-US" altLang="ko-KR">
                <a:latin typeface="Arial" charset="0"/>
                <a:ea typeface="돋움" pitchFamily="50" charset="-127"/>
              </a:rPr>
              <a:t>- TCP/IP </a:t>
            </a:r>
            <a:r>
              <a:rPr lang="ko-KR" altLang="en-US">
                <a:latin typeface="Arial" charset="0"/>
                <a:ea typeface="돋움" pitchFamily="50" charset="-127"/>
              </a:rPr>
              <a:t>탄생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■ </a:t>
            </a:r>
            <a:r>
              <a:rPr lang="en-US" altLang="ko-KR">
                <a:latin typeface="Arial" charset="0"/>
                <a:ea typeface="돋움" pitchFamily="50" charset="-127"/>
              </a:rPr>
              <a:t>1982</a:t>
            </a:r>
            <a:r>
              <a:rPr lang="ko-KR" altLang="en-US">
                <a:latin typeface="Arial" charset="0"/>
                <a:ea typeface="돋움" pitchFamily="50" charset="-127"/>
              </a:rPr>
              <a:t>년     	</a:t>
            </a:r>
            <a:r>
              <a:rPr lang="en-US" altLang="ko-KR">
                <a:latin typeface="Arial" charset="0"/>
                <a:ea typeface="돋움" pitchFamily="50" charset="-127"/>
              </a:rPr>
              <a:t>- TCP/IP </a:t>
            </a:r>
            <a:r>
              <a:rPr lang="ko-KR" altLang="en-US">
                <a:latin typeface="Arial" charset="0"/>
                <a:ea typeface="돋움" pitchFamily="50" charset="-127"/>
              </a:rPr>
              <a:t>규격 결정</a:t>
            </a:r>
            <a:r>
              <a:rPr lang="en-US" altLang="ko-KR">
                <a:latin typeface="Arial" charset="0"/>
                <a:ea typeface="돋움" pitchFamily="50" charset="-127"/>
              </a:rPr>
              <a:t>, UNIX BSD</a:t>
            </a:r>
            <a:r>
              <a:rPr lang="ko-KR" altLang="en-US">
                <a:latin typeface="Arial" charset="0"/>
                <a:ea typeface="돋움" pitchFamily="50" charset="-127"/>
              </a:rPr>
              <a:t>에 </a:t>
            </a:r>
            <a:r>
              <a:rPr lang="en-US" altLang="ko-KR">
                <a:latin typeface="Arial" charset="0"/>
                <a:ea typeface="돋움" pitchFamily="50" charset="-127"/>
              </a:rPr>
              <a:t>TCP/IP </a:t>
            </a:r>
            <a:r>
              <a:rPr lang="ko-KR" altLang="en-US">
                <a:latin typeface="Arial" charset="0"/>
                <a:ea typeface="돋움" pitchFamily="50" charset="-127"/>
              </a:rPr>
              <a:t>내장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■ </a:t>
            </a:r>
            <a:r>
              <a:rPr lang="en-US" altLang="ko-KR">
                <a:latin typeface="Arial" charset="0"/>
                <a:ea typeface="돋움" pitchFamily="50" charset="-127"/>
              </a:rPr>
              <a:t>1983</a:t>
            </a:r>
            <a:r>
              <a:rPr lang="ko-KR" altLang="en-US">
                <a:latin typeface="Arial" charset="0"/>
                <a:ea typeface="돋움" pitchFamily="50" charset="-127"/>
              </a:rPr>
              <a:t>년     	</a:t>
            </a:r>
            <a:r>
              <a:rPr lang="en-US" altLang="ko-KR">
                <a:latin typeface="Arial" charset="0"/>
                <a:ea typeface="돋움" pitchFamily="50" charset="-127"/>
              </a:rPr>
              <a:t>- ARPANET</a:t>
            </a:r>
            <a:r>
              <a:rPr lang="ko-KR" altLang="en-US">
                <a:latin typeface="Arial" charset="0"/>
                <a:ea typeface="돋움" pitchFamily="50" charset="-127"/>
              </a:rPr>
              <a:t>이 </a:t>
            </a:r>
            <a:r>
              <a:rPr lang="en-US" altLang="ko-KR">
                <a:latin typeface="Arial" charset="0"/>
                <a:ea typeface="돋움" pitchFamily="50" charset="-127"/>
              </a:rPr>
              <a:t>ARPANET</a:t>
            </a:r>
            <a:r>
              <a:rPr lang="ko-KR" altLang="en-US">
                <a:latin typeface="Arial" charset="0"/>
                <a:ea typeface="돋움" pitchFamily="50" charset="-127"/>
              </a:rPr>
              <a:t>과 </a:t>
            </a:r>
            <a:r>
              <a:rPr lang="en-US" altLang="ko-KR">
                <a:latin typeface="Arial" charset="0"/>
                <a:ea typeface="돋움" pitchFamily="50" charset="-127"/>
              </a:rPr>
              <a:t>MILNET</a:t>
            </a:r>
            <a:r>
              <a:rPr lang="ko-KR" altLang="en-US">
                <a:latin typeface="Arial" charset="0"/>
                <a:ea typeface="돋움" pitchFamily="50" charset="-127"/>
              </a:rPr>
              <a:t>으로 분리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■ </a:t>
            </a:r>
            <a:r>
              <a:rPr lang="en-US" altLang="ko-KR">
                <a:latin typeface="Arial" charset="0"/>
                <a:ea typeface="돋움" pitchFamily="50" charset="-127"/>
              </a:rPr>
              <a:t>1990</a:t>
            </a:r>
            <a:r>
              <a:rPr lang="ko-KR" altLang="en-US">
                <a:latin typeface="Arial" charset="0"/>
                <a:ea typeface="돋움" pitchFamily="50" charset="-127"/>
              </a:rPr>
              <a:t>년     	</a:t>
            </a:r>
            <a:r>
              <a:rPr lang="en-US" altLang="ko-KR">
                <a:latin typeface="Arial" charset="0"/>
                <a:ea typeface="돋움" pitchFamily="50" charset="-127"/>
              </a:rPr>
              <a:t>- ARPANET</a:t>
            </a:r>
            <a:r>
              <a:rPr lang="ko-KR" altLang="en-US">
                <a:latin typeface="Arial" charset="0"/>
                <a:ea typeface="돋움" pitchFamily="50" charset="-127"/>
              </a:rPr>
              <a:t>의 역할이 </a:t>
            </a:r>
            <a:r>
              <a:rPr lang="en-US" altLang="ko-KR">
                <a:latin typeface="Arial" charset="0"/>
                <a:ea typeface="돋움" pitchFamily="50" charset="-127"/>
              </a:rPr>
              <a:t>NSFNET</a:t>
            </a:r>
            <a:r>
              <a:rPr lang="ko-KR" altLang="en-US">
                <a:latin typeface="Arial" charset="0"/>
                <a:ea typeface="돋움" pitchFamily="50" charset="-127"/>
              </a:rPr>
              <a:t>으로 이행</a:t>
            </a:r>
          </a:p>
          <a:p>
            <a:pPr defTabSz="762000">
              <a:lnSpc>
                <a:spcPct val="180000"/>
              </a:lnSpc>
              <a:spcBef>
                <a:spcPct val="50000"/>
              </a:spcBef>
            </a:pPr>
            <a:r>
              <a:rPr lang="ko-KR" altLang="en-US">
                <a:latin typeface="Arial" charset="0"/>
                <a:ea typeface="돋움" pitchFamily="50" charset="-127"/>
              </a:rPr>
              <a:t>■ </a:t>
            </a:r>
            <a:r>
              <a:rPr lang="en-US" altLang="ko-KR">
                <a:latin typeface="Arial" charset="0"/>
                <a:ea typeface="돋움" pitchFamily="50" charset="-127"/>
              </a:rPr>
              <a:t>1991</a:t>
            </a:r>
            <a:r>
              <a:rPr lang="ko-KR" altLang="en-US">
                <a:latin typeface="Arial" charset="0"/>
                <a:ea typeface="돋움" pitchFamily="50" charset="-127"/>
              </a:rPr>
              <a:t>년경     </a:t>
            </a:r>
            <a:r>
              <a:rPr lang="en-US" altLang="ko-KR">
                <a:latin typeface="Arial" charset="0"/>
                <a:ea typeface="돋움" pitchFamily="50" charset="-127"/>
              </a:rPr>
              <a:t>- </a:t>
            </a:r>
            <a:r>
              <a:rPr lang="ko-KR" altLang="en-US">
                <a:latin typeface="Arial" charset="0"/>
                <a:ea typeface="돋움" pitchFamily="50" charset="-127"/>
              </a:rPr>
              <a:t>상용 네트워크 서비스가 급성장하기 시작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서버와 클라이언트의 실행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두개의 프로그램을 동시에 실행하여야 한다</a:t>
            </a:r>
            <a:r>
              <a:rPr lang="en-US" altLang="ko-KR" smtClean="0"/>
              <a:t>.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3253" name="Group 7"/>
          <p:cNvGrpSpPr>
            <a:grpSpLocks/>
          </p:cNvGrpSpPr>
          <p:nvPr/>
        </p:nvGrpSpPr>
        <p:grpSpPr bwMode="auto">
          <a:xfrm>
            <a:off x="101600" y="1814513"/>
            <a:ext cx="487363" cy="1012825"/>
            <a:chOff x="-91" y="1749"/>
            <a:chExt cx="552" cy="832"/>
          </a:xfrm>
        </p:grpSpPr>
        <p:sp>
          <p:nvSpPr>
            <p:cNvPr id="53255" name="Freeform 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56" name="Freeform 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57" name="Freeform 1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58" name="Freeform 1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59" name="Freeform 1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0" name="Freeform 1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1" name="Freeform 1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2" name="Freeform 1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3" name="Freeform 1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4" name="Freeform 1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5" name="Freeform 1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6" name="Freeform 1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7" name="Freeform 2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8" name="Freeform 2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69" name="Freeform 2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0" name="Freeform 2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71" name="Freeform 2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325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1839913"/>
            <a:ext cx="849153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54275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인터넷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12825"/>
            <a:ext cx="8851900" cy="5715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400" smtClean="0"/>
              <a:t>TCP/IP</a:t>
            </a:r>
            <a:r>
              <a:rPr lang="ko-KR" altLang="en-US" sz="2400" smtClean="0"/>
              <a:t>로 서로 연결된 네트워크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smtClean="0"/>
              <a:t>IP </a:t>
            </a:r>
            <a:r>
              <a:rPr lang="ko-KR" altLang="en-US" sz="2400" smtClean="0"/>
              <a:t>주소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200" smtClean="0">
                <a:latin typeface="굴림" pitchFamily="50" charset="-127"/>
                <a:ea typeface="굴림" pitchFamily="50" charset="-127"/>
              </a:rPr>
              <a:t>인터넷 상에서 하나의 노드를 의미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200" smtClean="0">
                <a:latin typeface="굴림" pitchFamily="50" charset="-127"/>
                <a:ea typeface="굴림" pitchFamily="50" charset="-127"/>
              </a:rPr>
              <a:t>URL (</a:t>
            </a:r>
            <a:r>
              <a:rPr lang="en-US" altLang="ko-KR" sz="2200" smtClean="0">
                <a:latin typeface="굴림" pitchFamily="50" charset="-127"/>
                <a:ea typeface="굴림" pitchFamily="50" charset="-127"/>
                <a:hlinkClick r:id="rId3"/>
              </a:rPr>
              <a:t>http://www.inha.ac.kr</a:t>
            </a:r>
            <a:r>
              <a:rPr lang="en-US" altLang="ko-KR" sz="220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sz="2200" smtClean="0">
                <a:latin typeface="굴림" pitchFamily="50" charset="-127"/>
                <a:ea typeface="굴림" pitchFamily="50" charset="-127"/>
                <a:sym typeface="Wingdings" pitchFamily="2" charset="2"/>
              </a:rPr>
              <a:t> IP </a:t>
            </a:r>
            <a:r>
              <a:rPr lang="ko-KR" altLang="en-US" sz="2200" smtClean="0">
                <a:latin typeface="굴림" pitchFamily="50" charset="-127"/>
                <a:ea typeface="굴림" pitchFamily="50" charset="-127"/>
                <a:sym typeface="Wingdings" pitchFamily="2" charset="2"/>
              </a:rPr>
              <a:t>주소 (</a:t>
            </a:r>
            <a:r>
              <a:rPr lang="en-US" altLang="ko-KR" smtClean="0">
                <a:latin typeface="굴림" pitchFamily="50" charset="-127"/>
                <a:ea typeface="굴림" pitchFamily="50" charset="-127"/>
                <a:sym typeface="Wingdings" pitchFamily="2" charset="2"/>
              </a:rPr>
              <a:t>165.246.19.206</a:t>
            </a:r>
            <a:r>
              <a:rPr lang="ko-KR" altLang="en-US" sz="2200" smtClean="0">
                <a:latin typeface="굴림" pitchFamily="50" charset="-127"/>
                <a:ea typeface="굴림" pitchFamily="50" charset="-127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400" smtClean="0"/>
              <a:t>서버 프로그램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200" smtClean="0">
                <a:latin typeface="굴림" pitchFamily="50" charset="-127"/>
                <a:ea typeface="굴림" pitchFamily="50" charset="-127"/>
              </a:rPr>
              <a:t>네트워크 노드에서 특정 서비스를 제공하기 위해 노드에서 실행되는 </a:t>
            </a:r>
            <a:r>
              <a:rPr lang="en-US" altLang="ko-KR" sz="2200" smtClean="0">
                <a:latin typeface="굴림" pitchFamily="50" charset="-127"/>
                <a:ea typeface="굴림" pitchFamily="50" charset="-127"/>
              </a:rPr>
              <a:t>Process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ko-KR" altLang="en-US" sz="2400" smtClean="0">
                <a:solidFill>
                  <a:srgbClr val="FF0000"/>
                </a:solidFill>
                <a:ea typeface="굴림" pitchFamily="50" charset="-127"/>
              </a:rPr>
              <a:t>네트워크 노드는 </a:t>
            </a:r>
            <a:r>
              <a:rPr lang="en-US" altLang="ko-KR" sz="2400" smtClean="0">
                <a:solidFill>
                  <a:srgbClr val="FF0000"/>
                </a:solidFill>
                <a:ea typeface="굴림" pitchFamily="50" charset="-127"/>
              </a:rPr>
              <a:t>IP </a:t>
            </a:r>
            <a:r>
              <a:rPr lang="ko-KR" altLang="en-US" sz="2400" smtClean="0">
                <a:solidFill>
                  <a:srgbClr val="FF0000"/>
                </a:solidFill>
                <a:ea typeface="굴림" pitchFamily="50" charset="-127"/>
              </a:rPr>
              <a:t>주소를 통하여 접근할 수 있으나, 노드에서 실행되는 </a:t>
            </a:r>
            <a:r>
              <a:rPr lang="en-US" altLang="ko-KR" sz="2400" smtClean="0">
                <a:solidFill>
                  <a:srgbClr val="FF0000"/>
                </a:solidFill>
                <a:ea typeface="굴림" pitchFamily="50" charset="-127"/>
              </a:rPr>
              <a:t>process</a:t>
            </a:r>
            <a:r>
              <a:rPr lang="ko-KR" altLang="en-US" sz="2400" smtClean="0">
                <a:solidFill>
                  <a:srgbClr val="FF0000"/>
                </a:solidFill>
                <a:ea typeface="굴림" pitchFamily="50" charset="-127"/>
              </a:rPr>
              <a:t>는 어떻게 접근하나?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각 노드는 무수히 많은 </a:t>
            </a:r>
            <a:r>
              <a:rPr lang="en-US" altLang="ko-KR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process</a:t>
            </a:r>
            <a:r>
              <a:rPr lang="ko-KR" altLang="en-US" sz="2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를 가짐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포트</a:t>
            </a:r>
            <a:r>
              <a:rPr lang="en-US" altLang="ko-KR" smtClean="0">
                <a:ea typeface="굴림" pitchFamily="50" charset="-127"/>
              </a:rPr>
              <a:t>(Port)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>
                <a:ea typeface="굴림" pitchFamily="50" charset="-127"/>
              </a:rPr>
              <a:t>네트워크 노드에서 각 </a:t>
            </a:r>
            <a:r>
              <a:rPr lang="en-US" altLang="ko-KR" smtClean="0">
                <a:ea typeface="굴림" pitchFamily="50" charset="-127"/>
              </a:rPr>
              <a:t>process</a:t>
            </a:r>
            <a:r>
              <a:rPr lang="ko-KR" altLang="en-US" smtClean="0">
                <a:ea typeface="굴림" pitchFamily="50" charset="-127"/>
              </a:rPr>
              <a:t>를 나타내기 위해서 사용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PID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와는 다름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네트워크 관련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process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만이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port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가짐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mtClean="0">
                <a:ea typeface="굴림" pitchFamily="50" charset="-127"/>
              </a:rPr>
              <a:t>port </a:t>
            </a:r>
            <a:r>
              <a:rPr lang="ko-KR" altLang="en-US" smtClean="0">
                <a:ea typeface="굴림" pitchFamily="50" charset="-127"/>
              </a:rPr>
              <a:t>번호 (0 </a:t>
            </a:r>
            <a:r>
              <a:rPr lang="ko-KR" altLang="en-US" smtClean="0">
                <a:latin typeface="Arial" charset="0"/>
                <a:ea typeface="굴림" pitchFamily="50" charset="-127"/>
              </a:rPr>
              <a:t>–</a:t>
            </a:r>
            <a:r>
              <a:rPr lang="ko-KR" altLang="en-US" smtClean="0">
                <a:ea typeface="굴림" pitchFamily="50" charset="-127"/>
              </a:rPr>
              <a:t> 65535)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0 </a:t>
            </a:r>
            <a:r>
              <a:rPr lang="en-US" altLang="ko-KR" smtClean="0">
                <a:latin typeface="Arial" charset="0"/>
                <a:ea typeface="굴림" pitchFamily="50" charset="-127"/>
              </a:rPr>
              <a:t>–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1024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Well known port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예)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http(80), ftp(21), email(25)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- 65535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사용자 임의 사용 포트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>
                <a:ea typeface="굴림" pitchFamily="50" charset="-127"/>
              </a:rPr>
              <a:t>포트</a:t>
            </a:r>
            <a:r>
              <a:rPr lang="en-US" altLang="ko-KR" sz="3600" smtClean="0">
                <a:ea typeface="굴림" pitchFamily="50" charset="-127"/>
              </a:rPr>
              <a:t>(Port)</a:t>
            </a:r>
            <a:endParaRPr lang="ko-KR" altLang="en-US" sz="36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포트</a:t>
            </a:r>
            <a:r>
              <a:rPr lang="en-US" altLang="ko-KR" smtClean="0"/>
              <a:t>(port): </a:t>
            </a:r>
            <a:r>
              <a:rPr lang="ko-KR" altLang="en-US" smtClean="0"/>
              <a:t>가상적인 통신 선로</a:t>
            </a:r>
            <a:endParaRPr lang="en-US" altLang="ko-KR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1925638"/>
            <a:ext cx="7991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서버 접근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7625"/>
            <a:ext cx="7772400" cy="46116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>
                <a:ea typeface="굴림" pitchFamily="50" charset="-127"/>
              </a:rPr>
              <a:t>네트워크 노드 접근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IP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주소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ea typeface="굴림" pitchFamily="50" charset="-127"/>
              </a:rPr>
              <a:t>노드의 네트워크 </a:t>
            </a:r>
            <a:r>
              <a:rPr lang="en-US" altLang="ko-KR" smtClean="0">
                <a:ea typeface="굴림" pitchFamily="50" charset="-127"/>
              </a:rPr>
              <a:t>process </a:t>
            </a:r>
            <a:r>
              <a:rPr lang="ko-KR" altLang="en-US" smtClean="0">
                <a:ea typeface="굴림" pitchFamily="50" charset="-127"/>
              </a:rPr>
              <a:t>접근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port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번호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mtClean="0">
                <a:ea typeface="굴림" pitchFamily="50" charset="-127"/>
              </a:rPr>
              <a:t>(IP </a:t>
            </a:r>
            <a:r>
              <a:rPr lang="ko-KR" altLang="en-US" smtClean="0">
                <a:ea typeface="굴림" pitchFamily="50" charset="-127"/>
              </a:rPr>
              <a:t>주소, </a:t>
            </a:r>
            <a:r>
              <a:rPr lang="en-US" altLang="ko-KR" smtClean="0">
                <a:ea typeface="굴림" pitchFamily="50" charset="-127"/>
              </a:rPr>
              <a:t>Port </a:t>
            </a:r>
            <a:r>
              <a:rPr lang="ko-KR" altLang="en-US" smtClean="0">
                <a:ea typeface="굴림" pitchFamily="50" charset="-127"/>
              </a:rPr>
              <a:t>번호)로 사용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1860</Words>
  <Application>Microsoft Office PowerPoint</Application>
  <PresentationFormat>화면 슬라이드 쇼(4:3)</PresentationFormat>
  <Paragraphs>509</Paragraphs>
  <Slides>51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1_Crayons</vt:lpstr>
      <vt:lpstr>인터넷 프로그래밍(IO211)  Network Programming</vt:lpstr>
      <vt:lpstr>이번 장에서 학습할 내용</vt:lpstr>
      <vt:lpstr>Client/Server 모델</vt:lpstr>
      <vt:lpstr>인터넷의 시초</vt:lpstr>
      <vt:lpstr>인터넷의 역사</vt:lpstr>
      <vt:lpstr>인터넷</vt:lpstr>
      <vt:lpstr>포트(Port)</vt:lpstr>
      <vt:lpstr>포트(Port)</vt:lpstr>
      <vt:lpstr>서버 접근</vt:lpstr>
      <vt:lpstr>TCP vs UDP</vt:lpstr>
      <vt:lpstr>TCP</vt:lpstr>
      <vt:lpstr>UDP</vt:lpstr>
      <vt:lpstr>자바와 네트워크 </vt:lpstr>
      <vt:lpstr>socket</vt:lpstr>
      <vt:lpstr>프로토콜</vt:lpstr>
      <vt:lpstr>OSI 7 Layer model</vt:lpstr>
      <vt:lpstr>OSI 7 Layer model</vt:lpstr>
      <vt:lpstr>Socket</vt:lpstr>
      <vt:lpstr>Socket Flowchart</vt:lpstr>
      <vt:lpstr>Socket 프로그래밍의 이해</vt:lpstr>
      <vt:lpstr>Socket 프로그래밍의 이해</vt:lpstr>
      <vt:lpstr>Java의 TCP 네트워킹 모델</vt:lpstr>
      <vt:lpstr>server 예제</vt:lpstr>
      <vt:lpstr>PowerPoint 프레젠테이션</vt:lpstr>
      <vt:lpstr>PowerPoint 프레젠테이션</vt:lpstr>
      <vt:lpstr>PowerPoint 프레젠테이션</vt:lpstr>
      <vt:lpstr>호스트 이름, DNS, URL</vt:lpstr>
      <vt:lpstr>중간 점검 문제</vt:lpstr>
      <vt:lpstr>URL 클래스 </vt:lpstr>
      <vt:lpstr>예제</vt:lpstr>
      <vt:lpstr>예제</vt:lpstr>
      <vt:lpstr>Socket 클래스 </vt:lpstr>
      <vt:lpstr>ServerSocket과 Socket</vt:lpstr>
      <vt:lpstr>Socket 클래스</vt:lpstr>
      <vt:lpstr>ServerSocket 클래스</vt:lpstr>
      <vt:lpstr>소켓을 이용한 서버 제작</vt:lpstr>
      <vt:lpstr>TCP 예제: 퀴즈 서버와 클라이언트</vt:lpstr>
      <vt:lpstr>QuizServer</vt:lpstr>
      <vt:lpstr>QuizServer</vt:lpstr>
      <vt:lpstr>예제</vt:lpstr>
      <vt:lpstr>QuizProtocol 클래스 </vt:lpstr>
      <vt:lpstr>QuizProtocol 클래스 </vt:lpstr>
      <vt:lpstr>QuizlClient 클래스 </vt:lpstr>
      <vt:lpstr>QuizlClient 클래스 </vt:lpstr>
      <vt:lpstr>서버와 클라이언트의 실행</vt:lpstr>
      <vt:lpstr>다중 클라이언트를 지원하려면</vt:lpstr>
      <vt:lpstr>UDP를 이용한 서버와 클라이언트</vt:lpstr>
      <vt:lpstr>Sender 클래스 </vt:lpstr>
      <vt:lpstr>Receiver 클래스 </vt:lpstr>
      <vt:lpstr>서버와 클라이언트의 실행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472</cp:revision>
  <dcterms:created xsi:type="dcterms:W3CDTF">2007-06-29T06:43:39Z</dcterms:created>
  <dcterms:modified xsi:type="dcterms:W3CDTF">2013-10-17T06:57:56Z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