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58" r:id="rId1"/>
  </p:sldMasterIdLst>
  <p:notesMasterIdLst>
    <p:notesMasterId r:id="rId4"/>
  </p:notesMasterIdLst>
  <p:sldIdLst>
    <p:sldId id="279" r:id="rId2"/>
    <p:sldId id="280" r:id="rId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5" autoAdjust="0"/>
    <p:restoredTop sz="92481" autoAdjust="0"/>
  </p:normalViewPr>
  <p:slideViewPr>
    <p:cSldViewPr>
      <p:cViewPr varScale="1">
        <p:scale>
          <a:sx n="105" d="100"/>
          <a:sy n="105" d="100"/>
        </p:scale>
        <p:origin x="106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FD14D49-BA53-4DAE-8502-EE7ECA863B42}" type="datetimeFigureOut">
              <a:rPr lang="he-IL" smtClean="0"/>
              <a:t>ג'/סיון/תש"ף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257B949-BBB2-4CCB-9690-3F2CEF4924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4684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8545286" y="5873326"/>
            <a:ext cx="598714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7805057" y="2677886"/>
            <a:ext cx="1342507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 bwMode="gray">
          <a:xfrm>
            <a:off x="-10886" y="2917371"/>
            <a:ext cx="8632372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649224" y="6419088"/>
            <a:ext cx="7845552" cy="365760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8668512" y="6419088"/>
            <a:ext cx="475488" cy="365760"/>
          </a:xfrm>
        </p:spPr>
        <p:txBody>
          <a:bodyPr/>
          <a:lstStyle/>
          <a:p>
            <a:fld id="{B1384DE6-1247-4793-92EB-DB727468149E}" type="slidenum">
              <a:rPr lang="he-IL" smtClean="0"/>
              <a:t>‹#›</a:t>
            </a:fld>
            <a:endParaRPr lang="he-IL"/>
          </a:p>
        </p:txBody>
      </p:sp>
      <p:sp>
        <p:nvSpPr>
          <p:cNvPr id="9" name="Freeform 8"/>
          <p:cNvSpPr/>
          <p:nvPr/>
        </p:nvSpPr>
        <p:spPr bwMode="gray">
          <a:xfrm>
            <a:off x="1772575" y="0"/>
            <a:ext cx="1310936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gray">
          <a:xfrm>
            <a:off x="-5918" y="0"/>
            <a:ext cx="2019775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 bwMode="gray">
          <a:xfrm>
            <a:off x="-3132" y="895611"/>
            <a:ext cx="2156565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36576" y="36576"/>
            <a:ext cx="1856232" cy="365760"/>
          </a:xfrm>
        </p:spPr>
        <p:txBody>
          <a:bodyPr/>
          <a:lstStyle/>
          <a:p>
            <a:fld id="{8BA535E4-D843-447C-AE49-CE0E8551A915}" type="datetime8">
              <a:rPr lang="he-IL" smtClean="0"/>
              <a:t>26 מאי 20</a:t>
            </a:fld>
            <a:endParaRPr lang="he-IL"/>
          </a:p>
        </p:txBody>
      </p:sp>
      <p:sp>
        <p:nvSpPr>
          <p:cNvPr id="18" name="Oval 17"/>
          <p:cNvSpPr/>
          <p:nvPr/>
        </p:nvSpPr>
        <p:spPr bwMode="gray">
          <a:xfrm>
            <a:off x="75895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gray">
          <a:xfrm>
            <a:off x="80467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 bwMode="gray">
          <a:xfrm>
            <a:off x="85039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76656" y="1755648"/>
            <a:ext cx="77724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676656" y="2834640"/>
            <a:ext cx="6437376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5960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28016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7048"/>
            <a:ext cx="82296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35E4-D843-447C-AE49-CE0E8551A915}" type="datetime8">
              <a:rPr lang="he-IL" smtClean="0"/>
              <a:t>26 מאי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4DE6-1247-4793-92EB-DB727468149E}" type="slidenum">
              <a:rPr lang="he-IL" smtClean="0"/>
              <a:t>‹#›</a:t>
            </a:fld>
            <a:endParaRPr lang="he-IL"/>
          </a:p>
        </p:txBody>
      </p:sp>
      <p:sp>
        <p:nvSpPr>
          <p:cNvPr id="7" name="Oval 6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1266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6769373" y="6204296"/>
            <a:ext cx="852820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7411881" y="5623560"/>
            <a:ext cx="173736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5918" y="0"/>
            <a:ext cx="2404872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274638"/>
            <a:ext cx="1682496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457200" y="274638"/>
            <a:ext cx="6400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457200" y="6583680"/>
            <a:ext cx="2133600" cy="228600"/>
          </a:xfrm>
        </p:spPr>
        <p:txBody>
          <a:bodyPr/>
          <a:lstStyle/>
          <a:p>
            <a:fld id="{8BA535E4-D843-447C-AE49-CE0E8551A915}" type="datetime8">
              <a:rPr lang="he-IL" smtClean="0"/>
              <a:t>26 מאי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2670048" y="6583680"/>
            <a:ext cx="4114800" cy="228600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7013448" y="6583680"/>
            <a:ext cx="457200" cy="228600"/>
          </a:xfrm>
        </p:spPr>
        <p:txBody>
          <a:bodyPr/>
          <a:lstStyle/>
          <a:p>
            <a:fld id="{B1384DE6-1247-4793-92EB-DB72746814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644134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09728"/>
            <a:ext cx="5943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7048"/>
            <a:ext cx="82296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35E4-D843-447C-AE49-CE0E8551A915}" type="datetime8">
              <a:rPr lang="he-IL" smtClean="0"/>
              <a:t>26 מאי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4DE6-1247-4793-92EB-DB727468149E}" type="slidenum">
              <a:rPr lang="he-IL" smtClean="0"/>
              <a:t>‹#›</a:t>
            </a:fld>
            <a:endParaRPr lang="he-IL"/>
          </a:p>
        </p:txBody>
      </p:sp>
      <p:sp>
        <p:nvSpPr>
          <p:cNvPr id="7" name="Oval 6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8047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3438144"/>
            <a:ext cx="7735824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029968" y="1929384"/>
            <a:ext cx="6419088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35E4-D843-447C-AE49-CE0E8551A915}" type="datetime8">
              <a:rPr lang="he-IL" smtClean="0"/>
              <a:t>26 מאי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4DE6-1247-4793-92EB-DB727468149E}" type="slidenum">
              <a:rPr lang="he-IL" smtClean="0"/>
              <a:t>‹#›</a:t>
            </a:fld>
            <a:endParaRPr lang="he-IL"/>
          </a:p>
        </p:txBody>
      </p:sp>
      <p:sp>
        <p:nvSpPr>
          <p:cNvPr id="7" name="Oval 6"/>
          <p:cNvSpPr/>
          <p:nvPr/>
        </p:nvSpPr>
        <p:spPr bwMode="gray">
          <a:xfrm>
            <a:off x="7589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12161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6733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9134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73152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35E4-D843-447C-AE49-CE0E8551A915}" type="datetime8">
              <a:rPr lang="he-IL" smtClean="0"/>
              <a:t>26 מאי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4DE6-1247-4793-92EB-DB727468149E}" type="slidenum">
              <a:rPr lang="he-IL" smtClean="0"/>
              <a:t>‹#›</a:t>
            </a:fld>
            <a:endParaRPr lang="he-IL"/>
          </a:p>
        </p:txBody>
      </p:sp>
      <p:sp>
        <p:nvSpPr>
          <p:cNvPr id="8" name="Oval 7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1051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8056" y="1426464"/>
            <a:ext cx="4041648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56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599432" y="1426464"/>
            <a:ext cx="4041648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432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35E4-D843-447C-AE49-CE0E8551A915}" type="datetime8">
              <a:rPr lang="he-IL" smtClean="0"/>
              <a:t>26 מאי 20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4DE6-1247-4793-92EB-DB727468149E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Oval 9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73152"/>
            <a:ext cx="70043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5721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9728"/>
            <a:ext cx="700430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35E4-D843-447C-AE49-CE0E8551A915}" type="datetime8">
              <a:rPr lang="he-IL" smtClean="0"/>
              <a:t>26 מאי 20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4DE6-1247-4793-92EB-DB727468149E}" type="slidenum">
              <a:rPr lang="he-IL" smtClean="0"/>
              <a:t>‹#›</a:t>
            </a:fld>
            <a:endParaRPr lang="he-IL"/>
          </a:p>
        </p:txBody>
      </p:sp>
      <p:sp>
        <p:nvSpPr>
          <p:cNvPr id="6" name="Oval 5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4942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35E4-D843-447C-AE49-CE0E8551A915}" type="datetime8">
              <a:rPr lang="he-IL" smtClean="0"/>
              <a:t>26 מאי 20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4DE6-1247-4793-92EB-DB72746814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69984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5918" y="0"/>
            <a:ext cx="2404872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575303" y="411480"/>
            <a:ext cx="5148072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64208"/>
            <a:ext cx="5111750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0080" y="1664208"/>
            <a:ext cx="2825496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2257" y="6583680"/>
            <a:ext cx="2133600" cy="228600"/>
          </a:xfrm>
        </p:spPr>
        <p:txBody>
          <a:bodyPr/>
          <a:lstStyle/>
          <a:p>
            <a:fld id="{8BA535E4-D843-447C-AE49-CE0E8551A915}" type="datetime8">
              <a:rPr lang="he-IL" smtClean="0"/>
              <a:t>26 מאי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83680"/>
            <a:ext cx="5029200" cy="228600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4DE6-1247-4793-92EB-DB727468149E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Oval 10"/>
          <p:cNvSpPr/>
          <p:nvPr/>
        </p:nvSpPr>
        <p:spPr bwMode="gray">
          <a:xfrm>
            <a:off x="22585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7157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31729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2097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859536" y="502920"/>
            <a:ext cx="7653528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9536" y="1170432"/>
            <a:ext cx="7644384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859536" y="5385816"/>
            <a:ext cx="7653528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35E4-D843-447C-AE49-CE0E8551A915}" type="datetime8">
              <a:rPr lang="he-IL" smtClean="0"/>
              <a:t>26 מאי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4DE6-1247-4793-92EB-DB727468149E}" type="slidenum">
              <a:rPr lang="he-IL" smtClean="0"/>
              <a:t>‹#›</a:t>
            </a:fld>
            <a:endParaRPr lang="he-IL"/>
          </a:p>
        </p:txBody>
      </p:sp>
      <p:sp>
        <p:nvSpPr>
          <p:cNvPr id="8" name="Oval 7"/>
          <p:cNvSpPr/>
          <p:nvPr/>
        </p:nvSpPr>
        <p:spPr bwMode="gray">
          <a:xfrm>
            <a:off x="466344" y="658368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466344" y="5440680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9553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367073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 bwMode="gray">
          <a:xfrm>
            <a:off x="561" y="6469523"/>
            <a:ext cx="1088979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 bwMode="gray">
          <a:xfrm>
            <a:off x="501660" y="6389202"/>
            <a:ext cx="4536352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 bwMode="gray">
          <a:xfrm>
            <a:off x="1058521" y="6550388"/>
            <a:ext cx="7139514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 bwMode="gray">
          <a:xfrm>
            <a:off x="5005388" y="6324681"/>
            <a:ext cx="1176821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 bwMode="gray">
          <a:xfrm>
            <a:off x="6168128" y="6353255"/>
            <a:ext cx="2467606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 bwMode="gray">
          <a:xfrm>
            <a:off x="8417311" y="6360399"/>
            <a:ext cx="59334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 bwMode="gray">
          <a:xfrm>
            <a:off x="8162518" y="6362780"/>
            <a:ext cx="980697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73152" y="658368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BA535E4-D843-447C-AE49-CE0E8551A915}" type="datetime8">
              <a:rPr lang="he-IL" smtClean="0"/>
              <a:t>26 מאי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670048" y="6583680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302752" y="658368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1384DE6-1247-4793-92EB-DB72746814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988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4DE6-1247-4793-92EB-DB727468149E}" type="slidenum">
              <a:rPr lang="he-IL" smtClean="0"/>
              <a:t>1</a:t>
            </a:fld>
            <a:endParaRPr lang="he-IL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07504" y="1242216"/>
            <a:ext cx="8928992" cy="4491040"/>
          </a:xfrm>
        </p:spPr>
        <p:txBody>
          <a:bodyPr>
            <a:normAutofit lnSpcReduction="10000"/>
          </a:bodyPr>
          <a:lstStyle/>
          <a:p>
            <a:pPr marL="12700" marR="1369060" algn="just">
              <a:lnSpc>
                <a:spcPct val="100000"/>
              </a:lnSpc>
            </a:pPr>
            <a:endParaRPr lang="en-US" altLang="ko-KR" sz="800" dirty="0"/>
          </a:p>
          <a:p>
            <a:pPr marL="0" marR="3680460" indent="0" algn="just">
              <a:lnSpc>
                <a:spcPct val="100000"/>
              </a:lnSpc>
              <a:buNone/>
            </a:pPr>
            <a:r>
              <a:rPr lang="en-US" altLang="ko-KR" sz="3600" b="1" i="1" spc="-135" dirty="0">
                <a:solidFill>
                  <a:srgbClr val="466A85"/>
                </a:solidFill>
                <a:latin typeface="Arial"/>
                <a:cs typeface="Arial"/>
              </a:rPr>
              <a:t>T</a:t>
            </a:r>
            <a:r>
              <a:rPr lang="en-US" altLang="ko-KR" sz="3600" b="1" i="1" spc="-75" dirty="0">
                <a:solidFill>
                  <a:srgbClr val="466A85"/>
                </a:solidFill>
                <a:latin typeface="Arial"/>
                <a:cs typeface="Arial"/>
              </a:rPr>
              <a:t>h</a:t>
            </a:r>
            <a:r>
              <a:rPr lang="en-US" altLang="ko-KR" sz="3600" b="1" i="1" spc="-35" dirty="0">
                <a:solidFill>
                  <a:srgbClr val="466A85"/>
                </a:solidFill>
                <a:latin typeface="Arial"/>
                <a:cs typeface="Arial"/>
              </a:rPr>
              <a:t>e</a:t>
            </a:r>
            <a:r>
              <a:rPr lang="en-US" altLang="ko-KR" sz="3600" b="1" i="1" spc="10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3600" b="1" i="1" dirty="0">
                <a:solidFill>
                  <a:srgbClr val="466A85"/>
                </a:solidFill>
                <a:latin typeface="Arial"/>
                <a:cs typeface="Arial"/>
              </a:rPr>
              <a:t>I</a:t>
            </a:r>
            <a:r>
              <a:rPr lang="en-US" altLang="ko-KR" sz="3600" b="1" i="1" spc="20" dirty="0">
                <a:solidFill>
                  <a:srgbClr val="466A85"/>
                </a:solidFill>
                <a:latin typeface="Arial"/>
                <a:cs typeface="Arial"/>
              </a:rPr>
              <a:t>M</a:t>
            </a:r>
            <a:r>
              <a:rPr lang="en-US" altLang="ko-KR" sz="3600" b="1" i="1" spc="-80" dirty="0">
                <a:solidFill>
                  <a:srgbClr val="466A85"/>
                </a:solidFill>
                <a:latin typeface="Arial"/>
                <a:cs typeface="Arial"/>
              </a:rPr>
              <a:t>DB</a:t>
            </a:r>
            <a:r>
              <a:rPr lang="en-US" altLang="ko-KR" sz="3600" b="1" i="1" spc="10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3600" b="1" i="1" spc="-85" dirty="0">
                <a:solidFill>
                  <a:srgbClr val="466A85"/>
                </a:solidFill>
                <a:latin typeface="Arial"/>
                <a:cs typeface="Arial"/>
              </a:rPr>
              <a:t>d</a:t>
            </a:r>
            <a:r>
              <a:rPr lang="en-US" altLang="ko-KR" sz="3600" b="1" i="1" spc="-20" dirty="0">
                <a:solidFill>
                  <a:srgbClr val="466A85"/>
                </a:solidFill>
                <a:latin typeface="Arial"/>
                <a:cs typeface="Arial"/>
              </a:rPr>
              <a:t>a</a:t>
            </a:r>
            <a:r>
              <a:rPr lang="en-US" altLang="ko-KR" sz="3600" b="1" i="1" spc="20" dirty="0">
                <a:solidFill>
                  <a:srgbClr val="466A85"/>
                </a:solidFill>
                <a:latin typeface="Arial"/>
                <a:cs typeface="Arial"/>
              </a:rPr>
              <a:t>t</a:t>
            </a:r>
            <a:r>
              <a:rPr lang="en-US" altLang="ko-KR" sz="3600" b="1" i="1" spc="-25" dirty="0">
                <a:solidFill>
                  <a:srgbClr val="466A85"/>
                </a:solidFill>
                <a:latin typeface="Arial"/>
                <a:cs typeface="Arial"/>
              </a:rPr>
              <a:t>a</a:t>
            </a:r>
            <a:r>
              <a:rPr lang="en-US" altLang="ko-KR" sz="3600" b="1" i="1" spc="-100" dirty="0">
                <a:solidFill>
                  <a:srgbClr val="466A85"/>
                </a:solidFill>
                <a:latin typeface="Arial"/>
                <a:cs typeface="Arial"/>
              </a:rPr>
              <a:t>s</a:t>
            </a:r>
            <a:r>
              <a:rPr lang="en-US" altLang="ko-KR" sz="3600" b="1" i="1" spc="-40" dirty="0">
                <a:solidFill>
                  <a:srgbClr val="466A85"/>
                </a:solidFill>
                <a:latin typeface="Arial"/>
                <a:cs typeface="Arial"/>
              </a:rPr>
              <a:t>e</a:t>
            </a:r>
            <a:r>
              <a:rPr lang="en-US" altLang="ko-KR" sz="3600" b="1" i="1" spc="20" dirty="0">
                <a:solidFill>
                  <a:srgbClr val="466A85"/>
                </a:solidFill>
                <a:latin typeface="Arial"/>
                <a:cs typeface="Arial"/>
              </a:rPr>
              <a:t>t</a:t>
            </a:r>
            <a:endParaRPr lang="en-US" altLang="ko-KR" sz="3600" dirty="0">
              <a:latin typeface="Arial"/>
              <a:cs typeface="Arial"/>
            </a:endParaRPr>
          </a:p>
          <a:p>
            <a:pPr marL="12700" marR="13335" indent="0" algn="just">
              <a:lnSpc>
                <a:spcPct val="108200"/>
              </a:lnSpc>
              <a:spcBef>
                <a:spcPts val="359"/>
              </a:spcBef>
            </a:pPr>
            <a:r>
              <a:rPr lang="en-US" altLang="ko-KR" sz="2800" dirty="0">
                <a:solidFill>
                  <a:srgbClr val="252525"/>
                </a:solidFill>
                <a:latin typeface="Times New Roman"/>
                <a:cs typeface="Times New Roman"/>
              </a:rPr>
              <a:t> IMDB</a:t>
            </a:r>
            <a:r>
              <a:rPr lang="en-US" altLang="ko-KR"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pc="35" dirty="0">
                <a:solidFill>
                  <a:srgbClr val="252525"/>
                </a:solidFill>
                <a:latin typeface="Times New Roman"/>
                <a:cs typeface="Times New Roman"/>
              </a:rPr>
              <a:t>datase</a:t>
            </a:r>
            <a:r>
              <a:rPr lang="en-US" altLang="ko-KR" spc="3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pc="-20" dirty="0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r>
              <a:rPr lang="en-US" altLang="ko-KR" spc="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pc="3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pc="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pc="15" dirty="0">
                <a:solidFill>
                  <a:srgbClr val="252525"/>
                </a:solidFill>
                <a:latin typeface="Times New Roman"/>
                <a:cs typeface="Times New Roman"/>
              </a:rPr>
              <a:t>set</a:t>
            </a:r>
            <a:r>
              <a:rPr lang="en-US" altLang="ko-KR" spc="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pc="2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lang="en-US" altLang="ko-KR" spc="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pc="10" dirty="0">
                <a:solidFill>
                  <a:srgbClr val="FF0000"/>
                </a:solidFill>
                <a:latin typeface="Times New Roman"/>
                <a:cs typeface="Times New Roman"/>
              </a:rPr>
              <a:t>50,000</a:t>
            </a:r>
            <a:r>
              <a:rPr lang="en-US" altLang="ko-KR" spc="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b="1" spc="20" dirty="0">
                <a:solidFill>
                  <a:srgbClr val="252525"/>
                </a:solidFill>
                <a:latin typeface="Times New Roman"/>
                <a:cs typeface="Times New Roman"/>
              </a:rPr>
              <a:t>highly</a:t>
            </a:r>
            <a:r>
              <a:rPr lang="en-US" altLang="ko-KR" b="1" spc="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b="1" spc="65" dirty="0">
                <a:solidFill>
                  <a:srgbClr val="252525"/>
                </a:solidFill>
                <a:latin typeface="Times New Roman"/>
                <a:cs typeface="Times New Roman"/>
              </a:rPr>
              <a:t>p</a:t>
            </a:r>
            <a:r>
              <a:rPr lang="en-US" altLang="ko-KR" b="1" spc="7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b="1" spc="25" dirty="0">
                <a:solidFill>
                  <a:srgbClr val="252525"/>
                </a:solidFill>
                <a:latin typeface="Times New Roman"/>
                <a:cs typeface="Times New Roman"/>
              </a:rPr>
              <a:t>larized</a:t>
            </a:r>
            <a:r>
              <a:rPr lang="en-US" altLang="ko-KR" b="1" spc="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b="1" spc="5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b="1" spc="7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vi</a:t>
            </a:r>
            <a:r>
              <a:rPr lang="en-US" altLang="ko-KR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b="1" spc="-95" dirty="0">
                <a:solidFill>
                  <a:srgbClr val="252525"/>
                </a:solidFill>
                <a:latin typeface="Times New Roman"/>
                <a:cs typeface="Times New Roman"/>
              </a:rPr>
              <a:t>w</a:t>
            </a:r>
            <a:r>
              <a:rPr lang="en-US" altLang="ko-KR" b="1" spc="-35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lang="en-US" altLang="ko-KR" b="1" spc="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pc="40" dirty="0">
                <a:solidFill>
                  <a:srgbClr val="252525"/>
                </a:solidFill>
                <a:latin typeface="Times New Roman"/>
                <a:cs typeface="Times New Roman"/>
              </a:rPr>
              <a:t>from</a:t>
            </a:r>
            <a:r>
              <a:rPr lang="en-US" altLang="ko-KR" spc="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pc="6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altLang="ko-KR" spc="55" dirty="0">
                <a:solidFill>
                  <a:srgbClr val="252525"/>
                </a:solidFill>
                <a:latin typeface="Times New Roman"/>
                <a:cs typeface="Times New Roman"/>
              </a:rPr>
              <a:t> Internet </a:t>
            </a:r>
            <a:r>
              <a:rPr lang="en-US" altLang="ko-KR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pc="-15" dirty="0">
                <a:solidFill>
                  <a:srgbClr val="252525"/>
                </a:solidFill>
                <a:latin typeface="Times New Roman"/>
                <a:cs typeface="Times New Roman"/>
              </a:rPr>
              <a:t>M</a:t>
            </a:r>
            <a:r>
              <a:rPr lang="en-US" altLang="ko-KR" spc="55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pc="-15" dirty="0">
                <a:solidFill>
                  <a:srgbClr val="252525"/>
                </a:solidFill>
                <a:latin typeface="Times New Roman"/>
                <a:cs typeface="Times New Roman"/>
              </a:rPr>
              <a:t>vie </a:t>
            </a:r>
            <a:r>
              <a:rPr lang="en-US" altLang="ko-KR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pc="25" dirty="0">
                <a:solidFill>
                  <a:srgbClr val="252525"/>
                </a:solidFill>
                <a:latin typeface="Times New Roman"/>
                <a:cs typeface="Times New Roman"/>
              </a:rPr>
              <a:t>Databas</a:t>
            </a:r>
            <a:r>
              <a:rPr lang="en-US" altLang="ko-KR" spc="3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pc="5" dirty="0">
                <a:solidFill>
                  <a:srgbClr val="252525"/>
                </a:solidFill>
                <a:latin typeface="Times New Roman"/>
                <a:cs typeface="Times New Roman"/>
              </a:rPr>
              <a:t>. </a:t>
            </a:r>
            <a:r>
              <a:rPr lang="en-US" altLang="ko-KR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13335" indent="0" algn="just">
              <a:lnSpc>
                <a:spcPct val="108200"/>
              </a:lnSpc>
              <a:spcBef>
                <a:spcPts val="359"/>
              </a:spcBef>
            </a:pPr>
            <a:r>
              <a:rPr lang="en-US" altLang="ko-KR" spc="65" dirty="0">
                <a:solidFill>
                  <a:srgbClr val="252525"/>
                </a:solidFill>
                <a:latin typeface="Times New Roman"/>
                <a:cs typeface="Times New Roman"/>
              </a:rPr>
              <a:t>Th</a:t>
            </a:r>
            <a:r>
              <a:rPr lang="en-US" altLang="ko-KR" spc="5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pc="-85" dirty="0">
                <a:solidFill>
                  <a:srgbClr val="252525"/>
                </a:solidFill>
                <a:latin typeface="Times New Roman"/>
                <a:cs typeface="Times New Roman"/>
              </a:rPr>
              <a:t>y</a:t>
            </a:r>
            <a:r>
              <a:rPr lang="en-US" altLang="ko-KR" spc="25" dirty="0">
                <a:solidFill>
                  <a:srgbClr val="252525"/>
                </a:solidFill>
                <a:latin typeface="Times New Roman"/>
                <a:cs typeface="Times New Roman"/>
              </a:rPr>
              <a:t>’re </a:t>
            </a:r>
            <a:r>
              <a:rPr lang="en-US" altLang="ko-KR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pc="15" dirty="0">
                <a:solidFill>
                  <a:srgbClr val="252525"/>
                </a:solidFill>
                <a:latin typeface="Times New Roman"/>
                <a:cs typeface="Times New Roman"/>
              </a:rPr>
              <a:t>split </a:t>
            </a:r>
            <a:r>
              <a:rPr lang="en-US" altLang="ko-KR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pc="45" dirty="0">
                <a:solidFill>
                  <a:srgbClr val="252525"/>
                </a:solidFill>
                <a:latin typeface="Times New Roman"/>
                <a:cs typeface="Times New Roman"/>
              </a:rPr>
              <a:t>into </a:t>
            </a:r>
            <a:r>
              <a:rPr lang="en-US" altLang="ko-KR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pc="1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altLang="ko-KR" spc="10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lang="en-US" altLang="ko-KR" spc="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lang="en-US" altLang="ko-KR" spc="1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ko-KR" spc="15" dirty="0">
                <a:solidFill>
                  <a:srgbClr val="FF0000"/>
                </a:solidFill>
                <a:latin typeface="Times New Roman"/>
                <a:cs typeface="Times New Roman"/>
              </a:rPr>
              <a:t>00 </a:t>
            </a:r>
            <a:r>
              <a:rPr lang="en-US" altLang="ko-KR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pc="-5" dirty="0">
                <a:solidFill>
                  <a:srgbClr val="FF0000"/>
                </a:solidFill>
                <a:latin typeface="Times New Roman"/>
                <a:cs typeface="Times New Roman"/>
              </a:rPr>
              <a:t>reviews </a:t>
            </a:r>
            <a:r>
              <a:rPr lang="en-US" altLang="ko-KR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pc="35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lang="en-US" altLang="ko-KR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pc="40" dirty="0">
                <a:solidFill>
                  <a:srgbClr val="FF0000"/>
                </a:solidFill>
                <a:latin typeface="Times New Roman"/>
                <a:cs typeface="Times New Roman"/>
              </a:rPr>
              <a:t>train</a:t>
            </a:r>
            <a:r>
              <a:rPr lang="en-US" altLang="ko-KR" spc="2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ko-KR" spc="55" dirty="0">
                <a:solidFill>
                  <a:srgbClr val="FF0000"/>
                </a:solidFill>
                <a:latin typeface="Times New Roman"/>
                <a:cs typeface="Times New Roman"/>
              </a:rPr>
              <a:t>ng </a:t>
            </a:r>
            <a:r>
              <a:rPr lang="en-US" altLang="ko-KR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pc="65" dirty="0">
                <a:latin typeface="Times New Roman"/>
                <a:cs typeface="Times New Roman"/>
              </a:rPr>
              <a:t>and</a:t>
            </a:r>
            <a:r>
              <a:rPr lang="en-US" altLang="ko-KR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pc="1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altLang="ko-KR" spc="15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lang="en-US" altLang="ko-KR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lang="en-US" altLang="ko-KR" spc="15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ko-KR" spc="1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ko-KR" spc="15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ko-KR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pc="-5" dirty="0">
                <a:solidFill>
                  <a:srgbClr val="FF0000"/>
                </a:solidFill>
                <a:latin typeface="Times New Roman"/>
                <a:cs typeface="Times New Roman"/>
              </a:rPr>
              <a:t>reviews</a:t>
            </a:r>
            <a:r>
              <a:rPr lang="en-US" altLang="ko-KR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pc="35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lang="en-US" altLang="ko-KR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pc="25" dirty="0">
                <a:solidFill>
                  <a:srgbClr val="FF0000"/>
                </a:solidFill>
                <a:latin typeface="Times New Roman"/>
                <a:cs typeface="Times New Roman"/>
              </a:rPr>
              <a:t>testing</a:t>
            </a:r>
            <a:r>
              <a:rPr lang="en-US" altLang="ko-KR" spc="25" dirty="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lang="en-US" altLang="ko-KR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pc="45" dirty="0">
                <a:solidFill>
                  <a:srgbClr val="252525"/>
                </a:solidFill>
                <a:latin typeface="Times New Roman"/>
                <a:cs typeface="Times New Roman"/>
              </a:rPr>
              <a:t>each</a:t>
            </a:r>
            <a:r>
              <a:rPr lang="en-US" altLang="ko-KR" spc="5" dirty="0">
                <a:solidFill>
                  <a:srgbClr val="252525"/>
                </a:solidFill>
                <a:latin typeface="Times New Roman"/>
                <a:cs typeface="Times New Roman"/>
              </a:rPr>
              <a:t> s</a:t>
            </a:r>
            <a:r>
              <a:rPr lang="en-US" altLang="ko-KR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pc="35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pc="25" dirty="0">
                <a:solidFill>
                  <a:srgbClr val="252525"/>
                </a:solidFill>
                <a:latin typeface="Times New Roman"/>
                <a:cs typeface="Times New Roman"/>
              </a:rPr>
              <a:t>cons</a:t>
            </a:r>
            <a:r>
              <a:rPr lang="en-US" altLang="ko-KR" spc="1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pc="-35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lang="en-US" altLang="ko-KR" spc="15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pc="1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pc="55" dirty="0">
                <a:solidFill>
                  <a:srgbClr val="252525"/>
                </a:solidFill>
                <a:latin typeface="Times New Roman"/>
                <a:cs typeface="Times New Roman"/>
              </a:rPr>
              <a:t>ng</a:t>
            </a:r>
            <a:r>
              <a:rPr lang="en-US" altLang="ko-KR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pc="2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lang="en-US" altLang="ko-KR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pc="30" dirty="0">
                <a:solidFill>
                  <a:srgbClr val="FF0000"/>
                </a:solidFill>
                <a:latin typeface="Times New Roman"/>
                <a:cs typeface="Times New Roman"/>
              </a:rPr>
              <a:t>50%</a:t>
            </a:r>
            <a:r>
              <a:rPr lang="en-US" altLang="ko-KR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pc="40" dirty="0">
                <a:solidFill>
                  <a:srgbClr val="FF0000"/>
                </a:solidFill>
                <a:latin typeface="Times New Roman"/>
                <a:cs typeface="Times New Roman"/>
              </a:rPr>
              <a:t>negat</a:t>
            </a:r>
            <a:r>
              <a:rPr lang="en-US" altLang="ko-KR" spc="2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ko-KR" spc="-15" dirty="0">
                <a:solidFill>
                  <a:srgbClr val="FF0000"/>
                </a:solidFill>
                <a:latin typeface="Times New Roman"/>
                <a:cs typeface="Times New Roman"/>
              </a:rPr>
              <a:t>ve</a:t>
            </a:r>
            <a:r>
              <a:rPr lang="en-US" altLang="ko-KR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pc="65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lang="en-US" altLang="ko-KR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pc="10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lang="en-US" altLang="ko-KR" spc="15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ko-KR" spc="55" dirty="0">
                <a:solidFill>
                  <a:srgbClr val="FF0000"/>
                </a:solidFill>
                <a:latin typeface="Times New Roman"/>
                <a:cs typeface="Times New Roman"/>
              </a:rPr>
              <a:t>%</a:t>
            </a:r>
            <a:r>
              <a:rPr lang="en-US" altLang="ko-KR" spc="10" dirty="0">
                <a:solidFill>
                  <a:srgbClr val="FF0000"/>
                </a:solidFill>
                <a:latin typeface="Times New Roman"/>
                <a:cs typeface="Times New Roman"/>
              </a:rPr>
              <a:t> positive </a:t>
            </a:r>
            <a:r>
              <a:rPr lang="en-US" altLang="ko-KR" spc="-5" dirty="0">
                <a:solidFill>
                  <a:srgbClr val="252525"/>
                </a:solidFill>
                <a:latin typeface="Times New Roman"/>
                <a:cs typeface="Times New Roman"/>
              </a:rPr>
              <a:t>reviews.</a:t>
            </a:r>
            <a:endParaRPr lang="en-US" altLang="ko-KR" dirty="0">
              <a:latin typeface="Times New Roman"/>
              <a:cs typeface="Times New Roman"/>
            </a:endParaRPr>
          </a:p>
          <a:p>
            <a:pPr marL="12700" marR="12700" indent="196850" algn="just">
              <a:lnSpc>
                <a:spcPct val="108300"/>
              </a:lnSpc>
            </a:pPr>
            <a:r>
              <a:rPr lang="en-US" altLang="ko-KR" sz="2800" dirty="0">
                <a:solidFill>
                  <a:srgbClr val="252525"/>
                </a:solidFill>
                <a:latin typeface="Times New Roman"/>
                <a:cs typeface="Times New Roman"/>
              </a:rPr>
              <a:t>IMDB </a:t>
            </a:r>
            <a:r>
              <a:rPr lang="en-US" altLang="ko-KR" sz="28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pc="35" dirty="0">
                <a:solidFill>
                  <a:srgbClr val="252525"/>
                </a:solidFill>
                <a:latin typeface="Times New Roman"/>
                <a:cs typeface="Times New Roman"/>
              </a:rPr>
              <a:t>dataset</a:t>
            </a:r>
            <a:r>
              <a:rPr lang="en-US" altLang="ko-KR" spc="20" dirty="0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r>
              <a:rPr lang="en-US" altLang="ko-KR" spc="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pc="6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altLang="ko-KR" spc="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pc="-5" dirty="0">
                <a:solidFill>
                  <a:srgbClr val="252525"/>
                </a:solidFill>
                <a:latin typeface="Times New Roman"/>
                <a:cs typeface="Times New Roman"/>
              </a:rPr>
              <a:t>reviews</a:t>
            </a:r>
            <a:r>
              <a:rPr lang="en-US" altLang="ko-KR" spc="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pc="35" dirty="0">
                <a:solidFill>
                  <a:srgbClr val="252525"/>
                </a:solidFill>
                <a:latin typeface="Times New Roman"/>
                <a:cs typeface="Times New Roman"/>
              </a:rPr>
              <a:t>(s</a:t>
            </a:r>
            <a:r>
              <a:rPr lang="en-US" altLang="ko-KR" spc="50" dirty="0">
                <a:solidFill>
                  <a:srgbClr val="252525"/>
                </a:solidFill>
                <a:latin typeface="Times New Roman"/>
                <a:cs typeface="Times New Roman"/>
              </a:rPr>
              <a:t>eq</a:t>
            </a:r>
            <a:r>
              <a:rPr lang="en-US" altLang="ko-KR" spc="40" dirty="0">
                <a:solidFill>
                  <a:srgbClr val="252525"/>
                </a:solidFill>
                <a:latin typeface="Times New Roman"/>
                <a:cs typeface="Times New Roman"/>
              </a:rPr>
              <a:t>uences</a:t>
            </a:r>
            <a:r>
              <a:rPr lang="en-US" altLang="ko-KR" spc="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pc="2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lang="en-US" altLang="ko-KR" spc="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pc="25" dirty="0">
                <a:solidFill>
                  <a:srgbClr val="252525"/>
                </a:solidFill>
                <a:latin typeface="Times New Roman"/>
                <a:cs typeface="Times New Roman"/>
              </a:rPr>
              <a:t>words)</a:t>
            </a:r>
            <a:r>
              <a:rPr lang="en-US" altLang="ko-KR" spc="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pc="3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pc="55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lang="en-US" altLang="ko-KR" spc="4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lang="en-US" altLang="ko-KR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pc="35" dirty="0">
                <a:solidFill>
                  <a:srgbClr val="FF0000"/>
                </a:solidFill>
                <a:latin typeface="Times New Roman"/>
                <a:cs typeface="Times New Roman"/>
              </a:rPr>
              <a:t>sequences</a:t>
            </a:r>
            <a:r>
              <a:rPr lang="en-US" altLang="ko-KR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pc="6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altLang="ko-KR" spc="-2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lang="en-US" altLang="ko-KR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pc="40" dirty="0">
                <a:solidFill>
                  <a:srgbClr val="FF0000"/>
                </a:solidFill>
                <a:latin typeface="Times New Roman"/>
                <a:cs typeface="Times New Roman"/>
              </a:rPr>
              <a:t>int</a:t>
            </a:r>
            <a:r>
              <a:rPr lang="en-US" altLang="ko-KR" spc="5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altLang="ko-KR" spc="20" dirty="0">
                <a:solidFill>
                  <a:srgbClr val="FF0000"/>
                </a:solidFill>
                <a:latin typeface="Times New Roman"/>
                <a:cs typeface="Times New Roman"/>
              </a:rPr>
              <a:t>gers</a:t>
            </a:r>
            <a:endParaRPr lang="en-US" altLang="ko-KR" spc="20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12700" marR="12700" indent="0">
              <a:lnSpc>
                <a:spcPct val="108500"/>
              </a:lnSpc>
              <a:spcBef>
                <a:spcPts val="355"/>
              </a:spcBef>
            </a:pPr>
            <a:endParaRPr lang="en-US" altLang="ko-KR" sz="3100" spc="35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12700" marR="12700" indent="0">
              <a:lnSpc>
                <a:spcPct val="108500"/>
              </a:lnSpc>
              <a:spcBef>
                <a:spcPts val="355"/>
              </a:spcBef>
            </a:pPr>
            <a:endParaRPr lang="en-US" altLang="ko-KR" sz="3100" spc="35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12700" marR="12700" indent="0">
              <a:lnSpc>
                <a:spcPct val="108500"/>
              </a:lnSpc>
              <a:spcBef>
                <a:spcPts val="355"/>
              </a:spcBef>
            </a:pPr>
            <a:endParaRPr lang="en-US" altLang="ko-KR" sz="3100" dirty="0">
              <a:latin typeface="Times New Roman"/>
              <a:cs typeface="Times New Roman"/>
            </a:endParaRPr>
          </a:p>
          <a:p>
            <a:pPr marL="203835" indent="0">
              <a:lnSpc>
                <a:spcPct val="100000"/>
              </a:lnSpc>
              <a:spcBef>
                <a:spcPts val="195"/>
              </a:spcBef>
              <a:buClr>
                <a:srgbClr val="CCA658"/>
              </a:buClr>
              <a:buSzPct val="70000"/>
              <a:buNone/>
              <a:tabLst>
                <a:tab pos="363220" algn="l"/>
              </a:tabLst>
            </a:pPr>
            <a:endParaRPr lang="en-US" altLang="ko-KR" dirty="0">
              <a:latin typeface="Times New Roman"/>
              <a:cs typeface="Times New Roman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99592" y="109728"/>
            <a:ext cx="7128792" cy="1143000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lang="en-US" altLang="ko-KR" sz="2400" b="1" i="1" spc="-135" dirty="0">
                <a:solidFill>
                  <a:srgbClr val="466A85"/>
                </a:solidFill>
                <a:latin typeface="Arial"/>
                <a:cs typeface="Arial"/>
              </a:rPr>
              <a:t>C</a:t>
            </a:r>
            <a:r>
              <a:rPr lang="en-US" altLang="ko-KR" sz="2400" b="1" i="1" spc="-70" dirty="0">
                <a:solidFill>
                  <a:srgbClr val="466A85"/>
                </a:solidFill>
                <a:latin typeface="Arial"/>
                <a:cs typeface="Arial"/>
              </a:rPr>
              <a:t>lassifying</a:t>
            </a:r>
            <a:r>
              <a:rPr lang="en-US" altLang="ko-KR" sz="2400" b="1" i="1" spc="10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400" b="1" i="1" spc="-80" dirty="0">
                <a:solidFill>
                  <a:srgbClr val="466A85"/>
                </a:solidFill>
                <a:latin typeface="Arial"/>
                <a:cs typeface="Arial"/>
              </a:rPr>
              <a:t>movie</a:t>
            </a:r>
            <a:r>
              <a:rPr lang="en-US" altLang="ko-KR" sz="2400" b="1" i="1" spc="-70" dirty="0">
                <a:solidFill>
                  <a:srgbClr val="466A85"/>
                </a:solidFill>
                <a:latin typeface="Arial"/>
                <a:cs typeface="Arial"/>
              </a:rPr>
              <a:t>:</a:t>
            </a:r>
            <a:br>
              <a:rPr lang="en-US" altLang="ko-KR" sz="2400" dirty="0">
                <a:latin typeface="Arial"/>
                <a:cs typeface="Arial"/>
              </a:rPr>
            </a:br>
            <a:r>
              <a:rPr lang="en-US" altLang="ko-KR" sz="2400" b="1" i="1" spc="-25" dirty="0">
                <a:solidFill>
                  <a:srgbClr val="466A85"/>
                </a:solidFill>
                <a:latin typeface="Arial"/>
                <a:cs typeface="Arial"/>
              </a:rPr>
              <a:t>a</a:t>
            </a:r>
            <a:r>
              <a:rPr lang="en-US" altLang="ko-KR" sz="2400" b="1" i="1" spc="10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400" b="1" i="1" spc="-70" dirty="0">
                <a:solidFill>
                  <a:srgbClr val="466A85"/>
                </a:solidFill>
                <a:latin typeface="Arial"/>
                <a:cs typeface="Arial"/>
              </a:rPr>
              <a:t>binary</a:t>
            </a:r>
            <a:r>
              <a:rPr lang="en-US" altLang="ko-KR" sz="24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400" b="1" i="1" spc="-35" dirty="0">
                <a:solidFill>
                  <a:srgbClr val="466A85"/>
                </a:solidFill>
                <a:latin typeface="Arial"/>
                <a:cs typeface="Arial"/>
              </a:rPr>
              <a:t>cl</a:t>
            </a:r>
            <a:r>
              <a:rPr lang="en-US" altLang="ko-KR" sz="2400" b="1" i="1" spc="-50" dirty="0">
                <a:solidFill>
                  <a:srgbClr val="466A85"/>
                </a:solidFill>
                <a:latin typeface="Arial"/>
                <a:cs typeface="Arial"/>
              </a:rPr>
              <a:t>a</a:t>
            </a:r>
            <a:r>
              <a:rPr lang="en-US" altLang="ko-KR" sz="2400" b="1" i="1" spc="-45" dirty="0">
                <a:solidFill>
                  <a:srgbClr val="466A85"/>
                </a:solidFill>
                <a:latin typeface="Arial"/>
                <a:cs typeface="Arial"/>
              </a:rPr>
              <a:t>ssifica</a:t>
            </a:r>
            <a:r>
              <a:rPr lang="en-US" altLang="ko-KR" sz="2400" b="1" i="1" spc="-40" dirty="0">
                <a:solidFill>
                  <a:srgbClr val="466A85"/>
                </a:solidFill>
                <a:latin typeface="Arial"/>
                <a:cs typeface="Arial"/>
              </a:rPr>
              <a:t>t</a:t>
            </a:r>
            <a:r>
              <a:rPr lang="en-US" altLang="ko-KR" sz="2400" b="1" i="1" spc="-15" dirty="0">
                <a:solidFill>
                  <a:srgbClr val="466A85"/>
                </a:solidFill>
                <a:latin typeface="Arial"/>
                <a:cs typeface="Arial"/>
              </a:rPr>
              <a:t>i</a:t>
            </a:r>
            <a:r>
              <a:rPr lang="en-US" altLang="ko-KR" sz="2400" b="1" i="1" spc="-95" dirty="0">
                <a:solidFill>
                  <a:srgbClr val="466A85"/>
                </a:solidFill>
                <a:latin typeface="Arial"/>
                <a:cs typeface="Arial"/>
              </a:rPr>
              <a:t>on</a:t>
            </a:r>
            <a:r>
              <a:rPr lang="en-US" altLang="ko-KR" sz="24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400" b="1" i="1" spc="-50" dirty="0">
                <a:solidFill>
                  <a:srgbClr val="466A85"/>
                </a:solidFill>
                <a:latin typeface="Arial"/>
                <a:cs typeface="Arial"/>
              </a:rPr>
              <a:t>e</a:t>
            </a:r>
            <a:r>
              <a:rPr lang="en-US" altLang="ko-KR" sz="2400" b="1" i="1" spc="-105" dirty="0">
                <a:solidFill>
                  <a:srgbClr val="466A85"/>
                </a:solidFill>
                <a:latin typeface="Arial"/>
                <a:cs typeface="Arial"/>
              </a:rPr>
              <a:t>x</a:t>
            </a:r>
            <a:r>
              <a:rPr lang="en-US" altLang="ko-KR" sz="2400" b="1" i="1" spc="-60" dirty="0">
                <a:solidFill>
                  <a:srgbClr val="466A85"/>
                </a:solidFill>
                <a:latin typeface="Arial"/>
                <a:cs typeface="Arial"/>
              </a:rPr>
              <a:t>ample</a:t>
            </a:r>
            <a:endParaRPr lang="en-US" altLang="ko-KR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691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4DE6-1247-4793-92EB-DB727468149E}" type="slidenum">
              <a:rPr lang="he-IL" smtClean="0"/>
              <a:t>2</a:t>
            </a:fld>
            <a:endParaRPr lang="he-IL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07504" y="1242216"/>
            <a:ext cx="8856984" cy="4923088"/>
          </a:xfrm>
        </p:spPr>
        <p:txBody>
          <a:bodyPr>
            <a:normAutofit fontScale="70000" lnSpcReduction="20000"/>
          </a:bodyPr>
          <a:lstStyle/>
          <a:p>
            <a:pPr marL="12700" marR="1369060" algn="just">
              <a:lnSpc>
                <a:spcPct val="100000"/>
              </a:lnSpc>
            </a:pPr>
            <a:endParaRPr lang="en-US" altLang="ko-KR" sz="800" dirty="0"/>
          </a:p>
          <a:p>
            <a:pPr marL="12700" marR="12700" indent="0" algn="just">
              <a:lnSpc>
                <a:spcPct val="108300"/>
              </a:lnSpc>
              <a:buNone/>
            </a:pPr>
            <a:r>
              <a:rPr lang="ko-KR" altLang="en-US" dirty="0">
                <a:latin typeface="Times New Roman"/>
                <a:cs typeface="Times New Roman"/>
              </a:rPr>
              <a:t>주어진 </a:t>
            </a:r>
            <a:r>
              <a:rPr lang="en-US" altLang="ko-KR" dirty="0">
                <a:latin typeface="Times New Roman"/>
                <a:cs typeface="Times New Roman"/>
              </a:rPr>
              <a:t>Train data 25,000 </a:t>
            </a:r>
            <a:r>
              <a:rPr lang="ko-KR" altLang="en-US" dirty="0">
                <a:latin typeface="Times New Roman"/>
                <a:cs typeface="Times New Roman"/>
              </a:rPr>
              <a:t>개를 </a:t>
            </a:r>
            <a:r>
              <a:rPr lang="en-US" altLang="ko-KR" dirty="0">
                <a:solidFill>
                  <a:srgbClr val="FF0000"/>
                </a:solidFill>
                <a:latin typeface="Times New Roman"/>
                <a:cs typeface="Times New Roman"/>
              </a:rPr>
              <a:t>15,000</a:t>
            </a:r>
            <a:r>
              <a:rPr lang="ko-KR" altLang="en-US" dirty="0">
                <a:solidFill>
                  <a:srgbClr val="FF0000"/>
                </a:solidFill>
                <a:latin typeface="Times New Roman"/>
                <a:cs typeface="Times New Roman"/>
              </a:rPr>
              <a:t>개의 </a:t>
            </a:r>
            <a:r>
              <a:rPr lang="en-US" altLang="ko-KR" dirty="0">
                <a:solidFill>
                  <a:srgbClr val="FF0000"/>
                </a:solidFill>
                <a:latin typeface="Times New Roman"/>
                <a:cs typeface="Times New Roman"/>
              </a:rPr>
              <a:t>partial train data</a:t>
            </a:r>
            <a:r>
              <a:rPr lang="ko-KR" altLang="en-US" dirty="0">
                <a:latin typeface="Times New Roman"/>
                <a:cs typeface="Times New Roman"/>
              </a:rPr>
              <a:t>와 </a:t>
            </a:r>
            <a:r>
              <a:rPr lang="en-US" altLang="ko-KR" dirty="0">
                <a:solidFill>
                  <a:srgbClr val="FF0000"/>
                </a:solidFill>
                <a:latin typeface="Times New Roman"/>
                <a:cs typeface="Times New Roman"/>
              </a:rPr>
              <a:t>10,000</a:t>
            </a:r>
            <a:r>
              <a:rPr lang="ko-KR" altLang="en-US" dirty="0">
                <a:solidFill>
                  <a:srgbClr val="FF0000"/>
                </a:solidFill>
                <a:latin typeface="Times New Roman"/>
                <a:cs typeface="Times New Roman"/>
              </a:rPr>
              <a:t>개의</a:t>
            </a:r>
            <a:r>
              <a:rPr lang="ko-KR" altLang="en-US" dirty="0">
                <a:latin typeface="Times New Roman"/>
                <a:cs typeface="Times New Roman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Times New Roman"/>
                <a:cs typeface="Times New Roman"/>
              </a:rPr>
              <a:t>partial test data</a:t>
            </a:r>
            <a:r>
              <a:rPr lang="ko-KR" altLang="en-US" dirty="0">
                <a:latin typeface="Times New Roman"/>
                <a:cs typeface="Times New Roman"/>
              </a:rPr>
              <a:t>로 나누어 새로 만드시오</a:t>
            </a:r>
            <a:r>
              <a:rPr lang="en-US" altLang="ko-KR" dirty="0">
                <a:latin typeface="Times New Roman"/>
                <a:cs typeface="Times New Roman"/>
              </a:rPr>
              <a:t>.</a:t>
            </a:r>
          </a:p>
          <a:p>
            <a:pPr marL="12700" marR="12700" indent="0" algn="just">
              <a:lnSpc>
                <a:spcPct val="1083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  <a:p>
            <a:pPr marL="527050" marR="12700" indent="-514350" algn="just">
              <a:lnSpc>
                <a:spcPct val="108300"/>
              </a:lnSpc>
              <a:buAutoNum type="arabicPeriod"/>
            </a:pPr>
            <a:r>
              <a:rPr lang="en-US" altLang="ko-KR" dirty="0">
                <a:solidFill>
                  <a:srgbClr val="FF0000"/>
                </a:solidFill>
                <a:latin typeface="Times New Roman"/>
                <a:cs typeface="Times New Roman"/>
              </a:rPr>
              <a:t>15,000</a:t>
            </a:r>
            <a:r>
              <a:rPr lang="ko-KR" altLang="en-US" dirty="0">
                <a:solidFill>
                  <a:srgbClr val="FF0000"/>
                </a:solidFill>
                <a:latin typeface="Times New Roman"/>
                <a:cs typeface="Times New Roman"/>
              </a:rPr>
              <a:t>개의 </a:t>
            </a:r>
            <a:r>
              <a:rPr lang="en-US" altLang="ko-KR" dirty="0">
                <a:solidFill>
                  <a:srgbClr val="FF0000"/>
                </a:solidFill>
                <a:latin typeface="Times New Roman"/>
                <a:cs typeface="Times New Roman"/>
              </a:rPr>
              <a:t>partial train data</a:t>
            </a:r>
            <a:r>
              <a:rPr lang="ko-KR" altLang="en-US" dirty="0">
                <a:latin typeface="Times New Roman"/>
                <a:cs typeface="Times New Roman"/>
              </a:rPr>
              <a:t>를 사용하여 </a:t>
            </a:r>
            <a:r>
              <a:rPr lang="en-US" altLang="ko-KR" dirty="0">
                <a:latin typeface="Times New Roman"/>
                <a:cs typeface="Times New Roman"/>
              </a:rPr>
              <a:t>3-fold cross validation </a:t>
            </a:r>
            <a:r>
              <a:rPr lang="ko-KR" altLang="en-US" dirty="0">
                <a:latin typeface="Times New Roman"/>
                <a:cs typeface="Times New Roman"/>
              </a:rPr>
              <a:t>결과를 보이시오</a:t>
            </a:r>
            <a:r>
              <a:rPr lang="en-US" altLang="ko-KR" dirty="0">
                <a:latin typeface="Times New Roman"/>
                <a:cs typeface="Times New Roman"/>
              </a:rPr>
              <a:t>.</a:t>
            </a:r>
          </a:p>
          <a:p>
            <a:pPr marL="527050" marR="12700" indent="-514350" algn="just">
              <a:lnSpc>
                <a:spcPct val="108300"/>
              </a:lnSpc>
              <a:buFont typeface="Wingdings 3" pitchFamily="18" charset="2"/>
              <a:buAutoNum type="arabicPeriod"/>
            </a:pPr>
            <a:r>
              <a:rPr lang="en-US" altLang="ko-KR" dirty="0">
                <a:solidFill>
                  <a:srgbClr val="FF0000"/>
                </a:solidFill>
                <a:latin typeface="Times New Roman"/>
                <a:cs typeface="Times New Roman"/>
              </a:rPr>
              <a:t>15,000</a:t>
            </a:r>
            <a:r>
              <a:rPr lang="ko-KR" altLang="en-US" dirty="0">
                <a:solidFill>
                  <a:srgbClr val="FF0000"/>
                </a:solidFill>
                <a:latin typeface="Times New Roman"/>
                <a:cs typeface="Times New Roman"/>
              </a:rPr>
              <a:t>개의 </a:t>
            </a:r>
            <a:r>
              <a:rPr lang="en-US" altLang="ko-KR" dirty="0">
                <a:solidFill>
                  <a:srgbClr val="FF0000"/>
                </a:solidFill>
                <a:latin typeface="Times New Roman"/>
                <a:cs typeface="Times New Roman"/>
              </a:rPr>
              <a:t>partial train data </a:t>
            </a:r>
            <a:r>
              <a:rPr lang="ko-KR" altLang="en-US" dirty="0">
                <a:latin typeface="Times New Roman"/>
                <a:cs typeface="Times New Roman"/>
              </a:rPr>
              <a:t>와 </a:t>
            </a:r>
            <a:r>
              <a:rPr lang="en-US" altLang="ko-KR" dirty="0">
                <a:solidFill>
                  <a:srgbClr val="FF0000"/>
                </a:solidFill>
                <a:latin typeface="Times New Roman"/>
                <a:cs typeface="Times New Roman"/>
              </a:rPr>
              <a:t>10,000</a:t>
            </a:r>
            <a:r>
              <a:rPr lang="ko-KR" altLang="en-US" dirty="0">
                <a:solidFill>
                  <a:srgbClr val="FF0000"/>
                </a:solidFill>
                <a:latin typeface="Times New Roman"/>
                <a:cs typeface="Times New Roman"/>
              </a:rPr>
              <a:t>개의</a:t>
            </a:r>
            <a:r>
              <a:rPr lang="ko-KR" altLang="en-US" dirty="0">
                <a:latin typeface="Times New Roman"/>
                <a:cs typeface="Times New Roman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Times New Roman"/>
                <a:cs typeface="Times New Roman"/>
              </a:rPr>
              <a:t>partial test data</a:t>
            </a:r>
            <a:r>
              <a:rPr lang="ko-KR" altLang="en-US" dirty="0">
                <a:latin typeface="Times New Roman"/>
                <a:cs typeface="Times New Roman"/>
              </a:rPr>
              <a:t>를 사용하여  </a:t>
            </a:r>
            <a:r>
              <a:rPr lang="en-US" altLang="ko-KR" dirty="0">
                <a:latin typeface="Times New Roman"/>
                <a:cs typeface="Times New Roman"/>
              </a:rPr>
              <a:t>overfitting</a:t>
            </a:r>
            <a:r>
              <a:rPr lang="ko-KR" altLang="en-US" dirty="0">
                <a:latin typeface="Times New Roman"/>
                <a:cs typeface="Times New Roman"/>
              </a:rPr>
              <a:t>을 최소로 하는 신경망 모델을 </a:t>
            </a:r>
            <a:r>
              <a:rPr lang="ko-KR" altLang="en-US" dirty="0" err="1">
                <a:latin typeface="Times New Roman"/>
                <a:cs typeface="Times New Roman"/>
              </a:rPr>
              <a:t>케라스로</a:t>
            </a:r>
            <a:r>
              <a:rPr lang="ko-KR" altLang="en-US" dirty="0">
                <a:latin typeface="Times New Roman"/>
                <a:cs typeface="Times New Roman"/>
              </a:rPr>
              <a:t> 프로그램하고 그래프 등을 사용하여 결과를 보여주고 그에 대해 분석 설명 하시오</a:t>
            </a:r>
            <a:r>
              <a:rPr lang="en-US" altLang="ko-KR" dirty="0">
                <a:latin typeface="Times New Roman"/>
                <a:cs typeface="Times New Roman"/>
              </a:rPr>
              <a:t>(</a:t>
            </a:r>
            <a:r>
              <a:rPr lang="ko-KR" altLang="en-US" dirty="0">
                <a:latin typeface="Times New Roman"/>
                <a:cs typeface="Times New Roman"/>
              </a:rPr>
              <a:t>강의 내용 범주 안에서 </a:t>
            </a:r>
            <a:r>
              <a:rPr lang="ko-KR" altLang="en-US" dirty="0" err="1">
                <a:latin typeface="Times New Roman"/>
                <a:cs typeface="Times New Roman"/>
              </a:rPr>
              <a:t>구현하시오</a:t>
            </a:r>
            <a:r>
              <a:rPr lang="en-US" altLang="ko-KR" dirty="0">
                <a:latin typeface="Times New Roman"/>
                <a:cs typeface="Times New Roman"/>
              </a:rPr>
              <a:t>).</a:t>
            </a:r>
          </a:p>
          <a:p>
            <a:pPr marL="12700" marR="12700" indent="0" algn="just">
              <a:lnSpc>
                <a:spcPct val="108300"/>
              </a:lnSpc>
              <a:buNone/>
            </a:pPr>
            <a:r>
              <a:rPr lang="en-US" altLang="ko-KR" dirty="0">
                <a:latin typeface="Times New Roman"/>
                <a:cs typeface="Times New Roman"/>
              </a:rPr>
              <a:t>  </a:t>
            </a:r>
            <a:r>
              <a:rPr lang="ko-KR" altLang="en-US" dirty="0">
                <a:latin typeface="Times New Roman"/>
                <a:cs typeface="Times New Roman"/>
              </a:rPr>
              <a:t>여기서 사용되는 </a:t>
            </a:r>
            <a:r>
              <a:rPr lang="en-US" altLang="ko-KR" dirty="0">
                <a:latin typeface="Times New Roman"/>
                <a:cs typeface="Times New Roman"/>
              </a:rPr>
              <a:t>test</a:t>
            </a:r>
            <a:r>
              <a:rPr lang="ko-KR" altLang="en-US" dirty="0">
                <a:latin typeface="Times New Roman"/>
                <a:cs typeface="Times New Roman"/>
              </a:rPr>
              <a:t> </a:t>
            </a:r>
            <a:r>
              <a:rPr lang="en-US" altLang="ko-KR" dirty="0">
                <a:latin typeface="Times New Roman"/>
                <a:cs typeface="Times New Roman"/>
              </a:rPr>
              <a:t>dataset</a:t>
            </a:r>
            <a:r>
              <a:rPr lang="ko-KR" altLang="en-US" dirty="0">
                <a:latin typeface="Times New Roman"/>
                <a:cs typeface="Times New Roman"/>
              </a:rPr>
              <a:t>은 원본 </a:t>
            </a:r>
            <a:r>
              <a:rPr lang="en-US" altLang="ko-KR" dirty="0">
                <a:latin typeface="Times New Roman"/>
                <a:cs typeface="Times New Roman"/>
              </a:rPr>
              <a:t>25,000 Test</a:t>
            </a:r>
            <a:r>
              <a:rPr lang="ko-KR" altLang="en-US" dirty="0">
                <a:latin typeface="Times New Roman"/>
                <a:cs typeface="Times New Roman"/>
              </a:rPr>
              <a:t> </a:t>
            </a:r>
            <a:r>
              <a:rPr lang="en-US" altLang="ko-KR" dirty="0">
                <a:latin typeface="Times New Roman"/>
                <a:cs typeface="Times New Roman"/>
              </a:rPr>
              <a:t>dataset</a:t>
            </a:r>
            <a:r>
              <a:rPr lang="ko-KR" altLang="en-US" dirty="0">
                <a:latin typeface="Times New Roman"/>
                <a:cs typeface="Times New Roman"/>
              </a:rPr>
              <a:t>으로 </a:t>
            </a:r>
            <a:r>
              <a:rPr lang="en-US" altLang="ko-KR" dirty="0">
                <a:latin typeface="Times New Roman"/>
                <a:cs typeface="Times New Roman"/>
              </a:rPr>
              <a:t>test </a:t>
            </a:r>
            <a:r>
              <a:rPr lang="ko-KR" altLang="en-US" dirty="0" err="1">
                <a:latin typeface="Times New Roman"/>
                <a:cs typeface="Times New Roman"/>
              </a:rPr>
              <a:t>하시오</a:t>
            </a:r>
            <a:r>
              <a:rPr lang="en-US" altLang="ko-KR">
                <a:latin typeface="Times New Roman"/>
                <a:cs typeface="Times New Roman"/>
              </a:rPr>
              <a:t>.</a:t>
            </a:r>
          </a:p>
          <a:p>
            <a:pPr marL="12700" marR="12700" indent="0" algn="just">
              <a:lnSpc>
                <a:spcPct val="1083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  <a:p>
            <a:pPr marL="469900" marR="12700" indent="-457200" algn="just">
              <a:lnSpc>
                <a:spcPct val="108300"/>
              </a:lnSpc>
              <a:buFontTx/>
              <a:buChar char="-"/>
            </a:pPr>
            <a:r>
              <a:rPr lang="ko-KR" altLang="en-US" dirty="0">
                <a:latin typeface="Times New Roman"/>
                <a:cs typeface="Times New Roman"/>
              </a:rPr>
              <a:t>제출 기한 </a:t>
            </a:r>
            <a:r>
              <a:rPr lang="en-US" altLang="ko-KR" dirty="0">
                <a:latin typeface="Times New Roman"/>
                <a:cs typeface="Times New Roman"/>
              </a:rPr>
              <a:t>: 2020. 6.1(</a:t>
            </a:r>
            <a:r>
              <a:rPr lang="ko-KR" altLang="en-US" dirty="0">
                <a:latin typeface="Times New Roman"/>
                <a:cs typeface="Times New Roman"/>
              </a:rPr>
              <a:t>월</a:t>
            </a:r>
            <a:r>
              <a:rPr lang="en-US" altLang="ko-KR" dirty="0">
                <a:latin typeface="Times New Roman"/>
                <a:cs typeface="Times New Roman"/>
              </a:rPr>
              <a:t>) </a:t>
            </a:r>
          </a:p>
          <a:p>
            <a:pPr marL="469900" marR="12700" indent="-457200" algn="just">
              <a:lnSpc>
                <a:spcPct val="108300"/>
              </a:lnSpc>
              <a:buFontTx/>
              <a:buChar char="-"/>
            </a:pPr>
            <a:r>
              <a:rPr lang="ko-KR" altLang="en-US" dirty="0">
                <a:latin typeface="Times New Roman"/>
                <a:cs typeface="Times New Roman"/>
              </a:rPr>
              <a:t>제출 방법 </a:t>
            </a:r>
            <a:r>
              <a:rPr lang="en-US" altLang="ko-KR" dirty="0">
                <a:latin typeface="Times New Roman"/>
                <a:cs typeface="Times New Roman"/>
              </a:rPr>
              <a:t>: </a:t>
            </a:r>
            <a:r>
              <a:rPr lang="ko-KR" altLang="en-US" dirty="0">
                <a:latin typeface="Times New Roman"/>
                <a:cs typeface="Times New Roman"/>
              </a:rPr>
              <a:t>사이버 캠퍼스 </a:t>
            </a:r>
            <a:r>
              <a:rPr lang="en-US" altLang="ko-KR" b="1" dirty="0">
                <a:solidFill>
                  <a:srgbClr val="FF0000"/>
                </a:solidFill>
              </a:rPr>
              <a:t>9</a:t>
            </a:r>
            <a:r>
              <a:rPr lang="ko-KR" altLang="en-US" b="1" dirty="0">
                <a:solidFill>
                  <a:srgbClr val="FF0000"/>
                </a:solidFill>
              </a:rPr>
              <a:t>주차 </a:t>
            </a:r>
            <a:r>
              <a:rPr lang="ko-KR" altLang="en-US" dirty="0">
                <a:solidFill>
                  <a:srgbClr val="FF0000"/>
                </a:solidFill>
                <a:latin typeface="Times New Roman"/>
                <a:cs typeface="Times New Roman"/>
              </a:rPr>
              <a:t>중간고사 </a:t>
            </a:r>
            <a:r>
              <a:rPr lang="ko-KR" altLang="en-US" dirty="0" err="1">
                <a:solidFill>
                  <a:srgbClr val="FF0000"/>
                </a:solidFill>
                <a:latin typeface="Times New Roman"/>
                <a:cs typeface="Times New Roman"/>
              </a:rPr>
              <a:t>레포트</a:t>
            </a:r>
            <a:r>
              <a:rPr lang="ko-KR" altLang="en-US" dirty="0">
                <a:solidFill>
                  <a:srgbClr val="FF0000"/>
                </a:solidFill>
                <a:latin typeface="Times New Roman"/>
                <a:cs typeface="Times New Roman"/>
              </a:rPr>
              <a:t> 제출</a:t>
            </a:r>
            <a:r>
              <a:rPr lang="ko-KR" altLang="en-US" dirty="0">
                <a:latin typeface="Times New Roman"/>
                <a:cs typeface="Times New Roman"/>
              </a:rPr>
              <a:t>로 제출</a:t>
            </a:r>
            <a:endParaRPr lang="en-US" altLang="ko-KR" dirty="0">
              <a:latin typeface="Times New Roman"/>
              <a:cs typeface="Times New Roman"/>
            </a:endParaRPr>
          </a:p>
          <a:p>
            <a:pPr marL="469900" marR="12700" indent="-457200" algn="just">
              <a:lnSpc>
                <a:spcPct val="108300"/>
              </a:lnSpc>
              <a:buFontTx/>
              <a:buChar char="-"/>
            </a:pPr>
            <a:r>
              <a:rPr lang="ko-KR" altLang="en-US" dirty="0">
                <a:latin typeface="Times New Roman"/>
                <a:cs typeface="Times New Roman"/>
              </a:rPr>
              <a:t>제출 양식</a:t>
            </a:r>
            <a:r>
              <a:rPr lang="en-US" altLang="ko-KR" dirty="0">
                <a:latin typeface="Times New Roman"/>
                <a:cs typeface="Times New Roman"/>
              </a:rPr>
              <a:t>: </a:t>
            </a:r>
            <a:r>
              <a:rPr lang="ko-KR" altLang="en-US" dirty="0" err="1">
                <a:latin typeface="Times New Roman"/>
                <a:cs typeface="Times New Roman"/>
              </a:rPr>
              <a:t>레포트</a:t>
            </a:r>
            <a:r>
              <a:rPr lang="ko-KR" altLang="en-US" dirty="0">
                <a:latin typeface="Times New Roman"/>
                <a:cs typeface="Times New Roman"/>
              </a:rPr>
              <a:t> 제출 양식을 사용하나 자율적으로 작성해도 무방 </a:t>
            </a:r>
            <a:endParaRPr lang="en-US" altLang="ko-KR" dirty="0">
              <a:latin typeface="Times New Roman"/>
              <a:cs typeface="Times New Roman"/>
            </a:endParaRPr>
          </a:p>
          <a:p>
            <a:pPr marL="469900" marR="12700" indent="-457200" algn="just">
              <a:lnSpc>
                <a:spcPct val="108300"/>
              </a:lnSpc>
              <a:buFontTx/>
              <a:buChar char="-"/>
            </a:pPr>
            <a:endParaRPr lang="en-US" altLang="ko-KR" dirty="0">
              <a:latin typeface="Times New Roman"/>
              <a:cs typeface="Times New Roman"/>
            </a:endParaRPr>
          </a:p>
          <a:p>
            <a:pPr marL="527050" marR="12700" indent="-514350" algn="just">
              <a:lnSpc>
                <a:spcPct val="108300"/>
              </a:lnSpc>
              <a:buAutoNum type="arabicPeriod"/>
            </a:pPr>
            <a:endParaRPr lang="en-US" altLang="ko-KR" dirty="0">
              <a:latin typeface="Times New Roman"/>
              <a:cs typeface="Times New Roman"/>
            </a:endParaRPr>
          </a:p>
          <a:p>
            <a:pPr marL="527050" marR="12700" indent="-514350" algn="just">
              <a:lnSpc>
                <a:spcPct val="108300"/>
              </a:lnSpc>
              <a:buAutoNum type="arabicPeriod"/>
            </a:pPr>
            <a:endParaRPr lang="en-US" altLang="ko-KR" dirty="0">
              <a:latin typeface="Times New Roman"/>
              <a:cs typeface="Times New Roman"/>
            </a:endParaRPr>
          </a:p>
          <a:p>
            <a:pPr marL="12700" marR="12700" indent="0">
              <a:lnSpc>
                <a:spcPct val="108500"/>
              </a:lnSpc>
              <a:spcBef>
                <a:spcPts val="355"/>
              </a:spcBef>
            </a:pPr>
            <a:endParaRPr lang="en-US" altLang="ko-KR" sz="3100" dirty="0">
              <a:latin typeface="Times New Roman"/>
              <a:cs typeface="Times New Roman"/>
            </a:endParaRPr>
          </a:p>
          <a:p>
            <a:pPr marL="203835" indent="0">
              <a:lnSpc>
                <a:spcPct val="100000"/>
              </a:lnSpc>
              <a:spcBef>
                <a:spcPts val="195"/>
              </a:spcBef>
              <a:buClr>
                <a:srgbClr val="CCA658"/>
              </a:buClr>
              <a:buSzPct val="70000"/>
              <a:buNone/>
              <a:tabLst>
                <a:tab pos="363220" algn="l"/>
              </a:tabLst>
            </a:pPr>
            <a:endParaRPr lang="en-US" altLang="ko-KR" dirty="0">
              <a:latin typeface="Times New Roman"/>
              <a:cs typeface="Times New Roman"/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899592" y="109728"/>
            <a:ext cx="7128792" cy="1143000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lang="en-US" altLang="ko-KR" sz="2400" b="1" i="1" spc="-135" dirty="0">
                <a:solidFill>
                  <a:srgbClr val="466A85"/>
                </a:solidFill>
                <a:latin typeface="Arial"/>
                <a:cs typeface="Arial"/>
              </a:rPr>
              <a:t>C</a:t>
            </a:r>
            <a:r>
              <a:rPr lang="en-US" altLang="ko-KR" sz="2400" b="1" i="1" spc="-70" dirty="0">
                <a:solidFill>
                  <a:srgbClr val="466A85"/>
                </a:solidFill>
                <a:latin typeface="Arial"/>
                <a:cs typeface="Arial"/>
              </a:rPr>
              <a:t>lassifying</a:t>
            </a:r>
            <a:r>
              <a:rPr lang="en-US" altLang="ko-KR" sz="2400" b="1" i="1" spc="10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400" b="1" i="1" spc="-80" dirty="0">
                <a:solidFill>
                  <a:srgbClr val="466A85"/>
                </a:solidFill>
                <a:latin typeface="Arial"/>
                <a:cs typeface="Arial"/>
              </a:rPr>
              <a:t>movie</a:t>
            </a:r>
            <a:r>
              <a:rPr lang="en-US" altLang="ko-KR" sz="2400" b="1" i="1" spc="10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400" b="1" i="1" spc="-70" dirty="0">
                <a:solidFill>
                  <a:srgbClr val="466A85"/>
                </a:solidFill>
                <a:latin typeface="Arial"/>
                <a:cs typeface="Arial"/>
              </a:rPr>
              <a:t>reviews:</a:t>
            </a:r>
            <a:br>
              <a:rPr lang="en-US" altLang="ko-KR" sz="2400" dirty="0">
                <a:latin typeface="Arial"/>
                <a:cs typeface="Arial"/>
              </a:rPr>
            </a:br>
            <a:r>
              <a:rPr lang="en-US" altLang="ko-KR" sz="2400" b="1" i="1" spc="-25" dirty="0">
                <a:solidFill>
                  <a:srgbClr val="466A85"/>
                </a:solidFill>
                <a:latin typeface="Arial"/>
                <a:cs typeface="Arial"/>
              </a:rPr>
              <a:t>a</a:t>
            </a:r>
            <a:r>
              <a:rPr lang="en-US" altLang="ko-KR" sz="2400" b="1" i="1" spc="10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400" b="1" i="1" spc="-70" dirty="0">
                <a:solidFill>
                  <a:srgbClr val="466A85"/>
                </a:solidFill>
                <a:latin typeface="Arial"/>
                <a:cs typeface="Arial"/>
              </a:rPr>
              <a:t>binary</a:t>
            </a:r>
            <a:r>
              <a:rPr lang="en-US" altLang="ko-KR" sz="24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400" b="1" i="1" spc="-35" dirty="0">
                <a:solidFill>
                  <a:srgbClr val="466A85"/>
                </a:solidFill>
                <a:latin typeface="Arial"/>
                <a:cs typeface="Arial"/>
              </a:rPr>
              <a:t>cl</a:t>
            </a:r>
            <a:r>
              <a:rPr lang="en-US" altLang="ko-KR" sz="2400" b="1" i="1" spc="-50" dirty="0">
                <a:solidFill>
                  <a:srgbClr val="466A85"/>
                </a:solidFill>
                <a:latin typeface="Arial"/>
                <a:cs typeface="Arial"/>
              </a:rPr>
              <a:t>a</a:t>
            </a:r>
            <a:r>
              <a:rPr lang="en-US" altLang="ko-KR" sz="2400" b="1" i="1" spc="-45" dirty="0">
                <a:solidFill>
                  <a:srgbClr val="466A85"/>
                </a:solidFill>
                <a:latin typeface="Arial"/>
                <a:cs typeface="Arial"/>
              </a:rPr>
              <a:t>ssifica</a:t>
            </a:r>
            <a:r>
              <a:rPr lang="en-US" altLang="ko-KR" sz="2400" b="1" i="1" spc="-40" dirty="0">
                <a:solidFill>
                  <a:srgbClr val="466A85"/>
                </a:solidFill>
                <a:latin typeface="Arial"/>
                <a:cs typeface="Arial"/>
              </a:rPr>
              <a:t>t</a:t>
            </a:r>
            <a:r>
              <a:rPr lang="en-US" altLang="ko-KR" sz="2400" b="1" i="1" spc="-15" dirty="0">
                <a:solidFill>
                  <a:srgbClr val="466A85"/>
                </a:solidFill>
                <a:latin typeface="Arial"/>
                <a:cs typeface="Arial"/>
              </a:rPr>
              <a:t>i</a:t>
            </a:r>
            <a:r>
              <a:rPr lang="en-US" altLang="ko-KR" sz="2400" b="1" i="1" spc="-95" dirty="0">
                <a:solidFill>
                  <a:srgbClr val="466A85"/>
                </a:solidFill>
                <a:latin typeface="Arial"/>
                <a:cs typeface="Arial"/>
              </a:rPr>
              <a:t>on</a:t>
            </a:r>
            <a:r>
              <a:rPr lang="en-US" altLang="ko-KR" sz="24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400" b="1" i="1" spc="-50" dirty="0">
                <a:solidFill>
                  <a:srgbClr val="466A85"/>
                </a:solidFill>
                <a:latin typeface="Arial"/>
                <a:cs typeface="Arial"/>
              </a:rPr>
              <a:t>e</a:t>
            </a:r>
            <a:r>
              <a:rPr lang="en-US" altLang="ko-KR" sz="2400" b="1" i="1" spc="-105" dirty="0">
                <a:solidFill>
                  <a:srgbClr val="466A85"/>
                </a:solidFill>
                <a:latin typeface="Arial"/>
                <a:cs typeface="Arial"/>
              </a:rPr>
              <a:t>x</a:t>
            </a:r>
            <a:r>
              <a:rPr lang="en-US" altLang="ko-KR" sz="2400" b="1" i="1" spc="-60" dirty="0">
                <a:solidFill>
                  <a:srgbClr val="466A85"/>
                </a:solidFill>
                <a:latin typeface="Arial"/>
                <a:cs typeface="Arial"/>
              </a:rPr>
              <a:t>ample</a:t>
            </a:r>
            <a:endParaRPr lang="en-US" altLang="ko-KR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8898047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12096</TotalTime>
  <Words>195</Words>
  <Application>Microsoft Office PowerPoint</Application>
  <PresentationFormat>화면 슬라이드 쇼(4:3)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Arial</vt:lpstr>
      <vt:lpstr>Calibri</vt:lpstr>
      <vt:lpstr>Candara</vt:lpstr>
      <vt:lpstr>Corbel</vt:lpstr>
      <vt:lpstr>Times New Roman</vt:lpstr>
      <vt:lpstr>Wingdings 3</vt:lpstr>
      <vt:lpstr>New_Education02</vt:lpstr>
      <vt:lpstr>Classifying movie: a binary classification example</vt:lpstr>
      <vt:lpstr>Classifying movie reviews: a binary classification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Rose</dc:creator>
  <cp:lastModifiedBy>Kim DongJoo</cp:lastModifiedBy>
  <cp:revision>649</cp:revision>
  <dcterms:created xsi:type="dcterms:W3CDTF">2016-11-18T15:53:56Z</dcterms:created>
  <dcterms:modified xsi:type="dcterms:W3CDTF">2020-05-26T06:22:42Z</dcterms:modified>
</cp:coreProperties>
</file>