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4931-0F2C-435E-9946-49314356190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5595-C6B6-48C5-B664-69F99ED0B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3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2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8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F5595-C6B6-48C5-B664-69F99ED0B7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0AB2-E92A-4532-815B-0EE2A335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8B259-4341-402B-9CBF-E7AC9C9D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84E91-4574-4B6C-B1DC-1EB478B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4CC97-CF6B-4B75-977F-0A03B6E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FF766-C9F1-4F79-9022-A800569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D6AB-0852-49D7-8F87-1AD58D36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C8CB7-97DA-439D-9EF9-9B77CD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E2794-8CFD-4AD2-9CD8-D51A4277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5E9B5-8F1D-4816-8EEE-9223E16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B970F-CD50-4E24-BC21-9A66A26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6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C52B6-247B-4744-BECB-A5CA08A72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555BC9-79A6-4181-97E5-963492B9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FCF9E-A686-4557-B6BF-89AF116F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4051C-FDBC-4B36-BC10-E140661C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D1198-8D91-4E68-AE33-44C8A4F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AFE0A-1AE2-431D-A792-4A3010CE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8CA32-A4E2-4DA9-AA4B-C501A4CE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F4810-93FF-4E3B-B5D6-397888AD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FABA-A8CE-4B86-A1EF-7F652FE7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D1910-A351-4144-88A2-DEF26DF1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977C-AE9F-4C1A-ABD3-11EAB281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9B701-7AD6-44FE-8A90-E619019F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54C37-2409-42DE-A1BF-B61E1C48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53848-E3C6-4DF8-A141-74A96F5E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357A8-A549-4382-AFE0-08B024C7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6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7285-91C7-422D-AF43-230C0D0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1F102-0221-4DD7-B4AE-D6AD80D0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FCE4A-ED66-4977-9971-782063A7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7E419-1938-4DB9-931B-F085546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E8C81-5B81-45BF-A792-6771314D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D4CB9-7669-411D-B12F-132C25B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9EB24-A77B-46EF-BBBD-C03779B4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96E77-D07F-47A6-8620-2A45277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BB008-6DDD-433A-A5B8-A2A0942B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F8D877-351F-4DF8-9AD8-183C5DDC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0129C-8364-4394-B784-61C145AE5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1F592-45D0-472F-AB43-D3E225F0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F3C2A-9B97-4BFF-A3C8-AA020118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4422BE-C8C8-4C64-AEC1-CE2C749B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92C5-6910-45F2-B7F1-CE7D2815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90032-263E-42F9-BB09-DBE75D5B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11C70E-FF8A-4851-BC33-54187F95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2201F-3C21-4556-A8C3-DD537FF8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6B996-3EEE-491A-B9F8-5BAC7EE9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B3E42-3DE4-400C-91CB-DDAFF45E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F64A0-16B8-4E99-92BD-95BCDFB5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0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7F760-E1FD-4338-962E-770552D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775F1-8C14-470A-A240-9572C781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CE60C-BD0C-4B98-88C7-9C82D23C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43F6-0CCE-4595-9765-80B00F19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5C5F-FC08-4E22-A969-8BFD20A8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35341-3398-4042-9EAA-D6B2B7F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2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9417-9587-4D7E-9146-4777AF95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5BBCEF-2D08-4C25-87A4-663F089E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BFB03-EBAF-4606-BC5C-145885B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D6E34-6541-4DC9-8A57-DF5EDA26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6433C-3795-46F9-BA66-88C4B1E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EFA07-C230-445D-8609-CBB565D7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07C76B-7E69-4A81-922F-4276E34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AF1-B7D4-4EF5-A810-C0092B30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0A000-C665-4453-B6DF-D4E29D20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9E60-263D-40E8-9D61-51D138072D7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7ABF7-43D2-4EA9-BFD2-0BEA884A9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24BF8-696D-4C49-A0BE-845E7AB4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E0B5-51AF-4ACF-9E03-E393197D4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4242"/>
            <a:ext cx="9144000" cy="1422400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모바일 프로그래밍</a:t>
            </a:r>
            <a:br>
              <a:rPr lang="en-US" altLang="ko-KR" sz="4800" b="1" dirty="0"/>
            </a:br>
            <a:r>
              <a:rPr lang="en-US" altLang="ko-KR" sz="4800" b="1" dirty="0"/>
              <a:t>(</a:t>
            </a:r>
            <a:r>
              <a:rPr lang="ko-KR" altLang="en-US" sz="4800" b="1" dirty="0"/>
              <a:t>나의 앱 만들기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496D-3F89-40DE-9A6F-5CB62551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516" y="5257800"/>
            <a:ext cx="4977063" cy="745958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/>
              <a:t>컴퓨터공학과 </a:t>
            </a:r>
            <a:r>
              <a:rPr lang="en-US" altLang="ko-KR" sz="1600" dirty="0"/>
              <a:t>201635922 </a:t>
            </a:r>
            <a:r>
              <a:rPr lang="ko-KR" altLang="en-US" sz="1600" dirty="0"/>
              <a:t>김동주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30C5B61-BB0D-424A-8576-8E27268D6757}"/>
              </a:ext>
            </a:extLst>
          </p:cNvPr>
          <p:cNvSpPr txBox="1">
            <a:spLocks/>
          </p:cNvSpPr>
          <p:nvPr/>
        </p:nvSpPr>
        <p:spPr>
          <a:xfrm>
            <a:off x="3607468" y="3918284"/>
            <a:ext cx="4977063" cy="74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2020. 7. 6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52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405468" y="180830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CCC33-87F7-43B5-9D8F-EB3000DC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248768"/>
            <a:ext cx="1744133" cy="3082359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1405466" y="534582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0" dirty="0">
                <a:solidFill>
                  <a:schemeClr val="tx1"/>
                </a:solidFill>
                <a:effectLst/>
                <a:latin typeface="u2400"/>
              </a:rPr>
              <a:t>Splash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00BEAE2-2769-4945-AE51-56A4BBE3F737}"/>
              </a:ext>
            </a:extLst>
          </p:cNvPr>
          <p:cNvSpPr txBox="1">
            <a:spLocks/>
          </p:cNvSpPr>
          <p:nvPr/>
        </p:nvSpPr>
        <p:spPr>
          <a:xfrm>
            <a:off x="3649133" y="1807607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latin typeface="u2400"/>
              </a:rPr>
              <a:t>설명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F22C18D-5CF8-47E4-BECD-E4857631B27E}"/>
              </a:ext>
            </a:extLst>
          </p:cNvPr>
          <p:cNvSpPr txBox="1">
            <a:spLocks/>
          </p:cNvSpPr>
          <p:nvPr/>
        </p:nvSpPr>
        <p:spPr>
          <a:xfrm>
            <a:off x="3649134" y="2248767"/>
            <a:ext cx="5063065" cy="309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u2400"/>
              </a:rPr>
              <a:t>Splash </a:t>
            </a:r>
            <a:r>
              <a:rPr lang="ko-KR" altLang="en-US" sz="1800" dirty="0">
                <a:latin typeface="u2400"/>
              </a:rPr>
              <a:t>화면은 </a:t>
            </a:r>
            <a:r>
              <a:rPr lang="en-US" altLang="ko-KR" sz="1800" dirty="0">
                <a:latin typeface="u2400"/>
              </a:rPr>
              <a:t>3</a:t>
            </a:r>
            <a:r>
              <a:rPr lang="ko-KR" altLang="en-US" sz="1800" dirty="0">
                <a:latin typeface="u2400"/>
              </a:rPr>
              <a:t>초 동안 실행되게 구현하였다</a:t>
            </a:r>
            <a:r>
              <a:rPr lang="en-US" altLang="ko-KR" sz="1800" dirty="0">
                <a:latin typeface="u2400"/>
              </a:rPr>
              <a:t>. 3</a:t>
            </a:r>
            <a:r>
              <a:rPr lang="ko-KR" altLang="en-US" sz="1800" dirty="0">
                <a:latin typeface="u2400"/>
              </a:rPr>
              <a:t>초가 지나면 메인 화면으로 이동하게 된다</a:t>
            </a:r>
            <a:r>
              <a:rPr lang="en-US" altLang="ko-KR" sz="1800" dirty="0">
                <a:latin typeface="u2400"/>
              </a:rPr>
              <a:t>.</a:t>
            </a:r>
            <a:r>
              <a:rPr lang="ko-KR" altLang="en-US" sz="1800" dirty="0">
                <a:latin typeface="u2400"/>
              </a:rPr>
              <a:t>  </a:t>
            </a:r>
            <a:endParaRPr lang="en-US" altLang="ko-KR" sz="1800" i="0" dirty="0">
              <a:solidFill>
                <a:schemeClr val="tx1"/>
              </a:solidFill>
              <a:effectLst/>
              <a:latin typeface="u2400"/>
            </a:endParaRPr>
          </a:p>
        </p:txBody>
      </p:sp>
    </p:spTree>
    <p:extLst>
      <p:ext uri="{BB962C8B-B14F-4D97-AF65-F5344CB8AC3E}">
        <p14:creationId xmlns:p14="http://schemas.microsoft.com/office/powerpoint/2010/main" val="119584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405468" y="180830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1405466" y="534582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검색 화면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00BEAE2-2769-4945-AE51-56A4BBE3F737}"/>
              </a:ext>
            </a:extLst>
          </p:cNvPr>
          <p:cNvSpPr txBox="1">
            <a:spLocks/>
          </p:cNvSpPr>
          <p:nvPr/>
        </p:nvSpPr>
        <p:spPr>
          <a:xfrm>
            <a:off x="5290389" y="1813202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latin typeface="u2400"/>
              </a:rPr>
              <a:t>설명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F22C18D-5CF8-47E4-BECD-E4857631B27E}"/>
              </a:ext>
            </a:extLst>
          </p:cNvPr>
          <p:cNvSpPr txBox="1">
            <a:spLocks/>
          </p:cNvSpPr>
          <p:nvPr/>
        </p:nvSpPr>
        <p:spPr>
          <a:xfrm>
            <a:off x="5290390" y="2254362"/>
            <a:ext cx="5063065" cy="309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검색 화면은 지하철역과 날짜를 선택하고 검색 버튼을 조건에 따라 결과 화면에 값을 출력한다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.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또한 저장된 정보들의 목록이 아래 나열되어 있다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776BD-285C-4DCB-8556-6A7DDADD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65" y="2248766"/>
            <a:ext cx="1749267" cy="30970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5FAAA4-4211-4EF3-ABEE-7826D06E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527" y="2248034"/>
            <a:ext cx="1749267" cy="30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405468" y="180830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1405466" y="534582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검색 결과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00BEAE2-2769-4945-AE51-56A4BBE3F737}"/>
              </a:ext>
            </a:extLst>
          </p:cNvPr>
          <p:cNvSpPr txBox="1">
            <a:spLocks/>
          </p:cNvSpPr>
          <p:nvPr/>
        </p:nvSpPr>
        <p:spPr>
          <a:xfrm>
            <a:off x="3649133" y="1807607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latin typeface="u2400"/>
              </a:rPr>
              <a:t>설명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F22C18D-5CF8-47E4-BECD-E4857631B27E}"/>
              </a:ext>
            </a:extLst>
          </p:cNvPr>
          <p:cNvSpPr txBox="1">
            <a:spLocks/>
          </p:cNvSpPr>
          <p:nvPr/>
        </p:nvSpPr>
        <p:spPr>
          <a:xfrm>
            <a:off x="3649134" y="2248767"/>
            <a:ext cx="5063065" cy="309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검색 결과는 검색 화면에서 조건에 따라 검색한 결과를 보여준다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.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역 이름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실시간 도착 정보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저장 기능이 있다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A0456-0923-452D-99B3-0603294E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20" y="2249459"/>
            <a:ext cx="1740713" cy="30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405468" y="180830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1405466" y="534582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역 정보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00BEAE2-2769-4945-AE51-56A4BBE3F737}"/>
              </a:ext>
            </a:extLst>
          </p:cNvPr>
          <p:cNvSpPr txBox="1">
            <a:spLocks/>
          </p:cNvSpPr>
          <p:nvPr/>
        </p:nvSpPr>
        <p:spPr>
          <a:xfrm>
            <a:off x="3649133" y="1807607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latin typeface="u2400"/>
              </a:rPr>
              <a:t>설명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F22C18D-5CF8-47E4-BECD-E4857631B27E}"/>
              </a:ext>
            </a:extLst>
          </p:cNvPr>
          <p:cNvSpPr txBox="1">
            <a:spLocks/>
          </p:cNvSpPr>
          <p:nvPr/>
        </p:nvSpPr>
        <p:spPr>
          <a:xfrm>
            <a:off x="3649134" y="2248767"/>
            <a:ext cx="5063065" cy="309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역 정보는 역 이름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실시간 도착 정보가 있고</a:t>
            </a:r>
            <a:endParaRPr lang="en-US" altLang="ko-KR" sz="1800" i="0" dirty="0">
              <a:solidFill>
                <a:schemeClr val="tx1"/>
              </a:solidFill>
              <a:effectLst/>
              <a:latin typeface="u2400"/>
            </a:endParaRPr>
          </a:p>
          <a:p>
            <a:pPr algn="l"/>
            <a:r>
              <a:rPr lang="ko-KR" altLang="en-US" sz="1800" dirty="0">
                <a:latin typeface="u2400"/>
              </a:rPr>
              <a:t>역 근처 버스 정류장 확인 기능</a:t>
            </a:r>
            <a:r>
              <a:rPr lang="en-US" altLang="ko-KR" sz="1800" dirty="0">
                <a:latin typeface="u2400"/>
              </a:rPr>
              <a:t>, </a:t>
            </a:r>
            <a:r>
              <a:rPr lang="ko-KR" altLang="en-US" sz="1800" dirty="0">
                <a:latin typeface="u2400"/>
              </a:rPr>
              <a:t>역 시간표 확인 기능</a:t>
            </a:r>
            <a:r>
              <a:rPr lang="en-US" altLang="ko-KR" sz="1800" dirty="0">
                <a:latin typeface="u2400"/>
              </a:rPr>
              <a:t>, </a:t>
            </a:r>
            <a:r>
              <a:rPr lang="ko-KR" altLang="en-US" sz="1800" dirty="0">
                <a:latin typeface="u2400"/>
              </a:rPr>
              <a:t>역 출구 정보 확인 기능</a:t>
            </a:r>
            <a:r>
              <a:rPr lang="en-US" altLang="ko-KR" sz="1800" dirty="0">
                <a:latin typeface="u2400"/>
              </a:rPr>
              <a:t>, </a:t>
            </a:r>
            <a:r>
              <a:rPr lang="ko-KR" altLang="en-US" sz="1800" dirty="0">
                <a:latin typeface="u2400"/>
              </a:rPr>
              <a:t>그리고</a:t>
            </a:r>
            <a:r>
              <a:rPr lang="en-US" altLang="ko-KR" sz="1800" dirty="0">
                <a:latin typeface="u2400"/>
              </a:rPr>
              <a:t> </a:t>
            </a:r>
            <a:r>
              <a:rPr lang="ko-KR" altLang="en-US" sz="1800" dirty="0">
                <a:latin typeface="u2400"/>
              </a:rPr>
              <a:t>실시간으로 지하철이 언제 들어오는지 확인할 수 있는 버튼이 우 하단에 있다</a:t>
            </a:r>
            <a:r>
              <a:rPr lang="en-US" altLang="ko-KR" sz="1800" dirty="0">
                <a:latin typeface="u2400"/>
              </a:rPr>
              <a:t>.</a:t>
            </a:r>
            <a:endParaRPr lang="en-US" altLang="ko-KR" sz="180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A74001-1F3C-4C14-A7F0-DCFB7138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01" y="2248767"/>
            <a:ext cx="1721195" cy="30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5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88839" y="1658326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88839" y="5262054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역 시간표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00BEAE2-2769-4945-AE51-56A4BBE3F737}"/>
              </a:ext>
            </a:extLst>
          </p:cNvPr>
          <p:cNvSpPr txBox="1">
            <a:spLocks/>
          </p:cNvSpPr>
          <p:nvPr/>
        </p:nvSpPr>
        <p:spPr>
          <a:xfrm>
            <a:off x="9836634" y="1658326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latin typeface="u2400"/>
              </a:rPr>
              <a:t>설명 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F22C18D-5CF8-47E4-BECD-E4857631B27E}"/>
              </a:ext>
            </a:extLst>
          </p:cNvPr>
          <p:cNvSpPr txBox="1">
            <a:spLocks/>
          </p:cNvSpPr>
          <p:nvPr/>
        </p:nvSpPr>
        <p:spPr>
          <a:xfrm>
            <a:off x="9836634" y="2328678"/>
            <a:ext cx="2266527" cy="309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i="0" dirty="0">
                <a:solidFill>
                  <a:schemeClr val="tx1"/>
                </a:solidFill>
                <a:effectLst/>
                <a:latin typeface="u2400"/>
              </a:rPr>
              <a:t>첫 화면에 전체 시간표가 있다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u2400"/>
              </a:rPr>
              <a:t>.</a:t>
            </a:r>
          </a:p>
          <a:p>
            <a:pPr algn="l"/>
            <a:r>
              <a:rPr lang="ko-KR" altLang="en-US" sz="1800" dirty="0">
                <a:latin typeface="u2400"/>
              </a:rPr>
              <a:t>그리고 </a:t>
            </a:r>
            <a:r>
              <a:rPr lang="en-US" altLang="ko-KR" sz="1800" dirty="0">
                <a:latin typeface="u2400"/>
              </a:rPr>
              <a:t>radio</a:t>
            </a:r>
            <a:r>
              <a:rPr lang="ko-KR" altLang="en-US" sz="1800" dirty="0">
                <a:latin typeface="u2400"/>
              </a:rPr>
              <a:t>버튼을 클릭함에 따라 첫차</a:t>
            </a:r>
            <a:r>
              <a:rPr lang="en-US" altLang="ko-KR" sz="1800" dirty="0">
                <a:latin typeface="u2400"/>
              </a:rPr>
              <a:t>, </a:t>
            </a:r>
            <a:r>
              <a:rPr lang="ko-KR" altLang="en-US" sz="1800" dirty="0">
                <a:latin typeface="u2400"/>
              </a:rPr>
              <a:t>실시간으로 곧 도착하는 열차</a:t>
            </a:r>
            <a:r>
              <a:rPr lang="en-US" altLang="ko-KR" sz="1800" dirty="0">
                <a:latin typeface="u2400"/>
              </a:rPr>
              <a:t>, </a:t>
            </a:r>
            <a:r>
              <a:rPr lang="ko-KR" altLang="en-US" sz="1800" dirty="0">
                <a:latin typeface="u2400"/>
              </a:rPr>
              <a:t>막차 정보를 알 수 있다</a:t>
            </a:r>
            <a:r>
              <a:rPr lang="en-US" altLang="ko-KR" sz="1800" dirty="0">
                <a:latin typeface="u2400"/>
              </a:rPr>
              <a:t>.</a:t>
            </a:r>
            <a:endParaRPr lang="en-US" altLang="ko-KR" sz="180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79C224-5693-47A7-B93E-9630ABD9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9" y="2139591"/>
            <a:ext cx="1731057" cy="30823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740AEB-DEC1-47C6-BF01-217EE9687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65" y="2149683"/>
            <a:ext cx="1748462" cy="3096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041AD1-7F7F-4AE8-A240-40DA4088A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92" y="2149683"/>
            <a:ext cx="1750862" cy="3105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6CD3B5-71D6-4473-917E-E1DD87CAF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015" y="2139591"/>
            <a:ext cx="1748735" cy="3115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CF35E6-D0AB-4EB4-A928-FEDFB09CE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6342" y="2139591"/>
            <a:ext cx="1743171" cy="30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나의 앱 만들기 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A4A4-7667-439C-8A56-DAE1425DB3E6}"/>
              </a:ext>
            </a:extLst>
          </p:cNvPr>
          <p:cNvSpPr txBox="1"/>
          <p:nvPr/>
        </p:nvSpPr>
        <p:spPr>
          <a:xfrm>
            <a:off x="1524000" y="1410368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: </a:t>
            </a:r>
            <a:r>
              <a:rPr lang="ko-KR" altLang="en-US" b="1" dirty="0"/>
              <a:t>김동주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95D22-6DDE-4BCA-8717-2FA9F00B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9250"/>
            <a:ext cx="2412121" cy="22791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4211BA-0579-42B8-A5FF-0BF33B7CA2C8}"/>
              </a:ext>
            </a:extLst>
          </p:cNvPr>
          <p:cNvSpPr/>
          <p:nvPr/>
        </p:nvSpPr>
        <p:spPr>
          <a:xfrm>
            <a:off x="3936122" y="1959250"/>
            <a:ext cx="6814241" cy="229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나의 소감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일단 익숙하던 자바가 아니고 </a:t>
            </a:r>
            <a:r>
              <a:rPr lang="ko-KR" altLang="en-US" sz="1400" dirty="0" err="1">
                <a:solidFill>
                  <a:schemeClr val="tx1"/>
                </a:solidFill>
              </a:rPr>
              <a:t>코틀린이라</a:t>
            </a:r>
            <a:r>
              <a:rPr lang="ko-KR" altLang="en-US" sz="1400" dirty="0">
                <a:solidFill>
                  <a:schemeClr val="tx1"/>
                </a:solidFill>
              </a:rPr>
              <a:t> 앱을 제작하는 데 많은 어려움을 겪었다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강의 자료에서 찾을 수 없는 부분들은 역시 구글에서도 찾기가 어려웠다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같은 주제를 검색하면 </a:t>
            </a:r>
            <a:r>
              <a:rPr lang="en-US" altLang="ko-KR" sz="1400" dirty="0">
                <a:solidFill>
                  <a:schemeClr val="tx1"/>
                </a:solidFill>
              </a:rPr>
              <a:t>90%</a:t>
            </a:r>
            <a:r>
              <a:rPr lang="ko-KR" altLang="en-US" sz="1400" dirty="0">
                <a:solidFill>
                  <a:schemeClr val="tx1"/>
                </a:solidFill>
              </a:rPr>
              <a:t>이상이 자바에서 나왔다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하지만 </a:t>
            </a:r>
            <a:r>
              <a:rPr lang="ko-KR" altLang="en-US" sz="1400" dirty="0" err="1">
                <a:solidFill>
                  <a:schemeClr val="tx1"/>
                </a:solidFill>
              </a:rPr>
              <a:t>코틀린으로</a:t>
            </a:r>
            <a:r>
              <a:rPr lang="ko-KR" altLang="en-US" sz="1400" dirty="0">
                <a:solidFill>
                  <a:schemeClr val="tx1"/>
                </a:solidFill>
              </a:rPr>
              <a:t> 앱을 완성함으로써 성취감을 느꼈고 동시에 </a:t>
            </a:r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r>
              <a:rPr lang="ko-KR" altLang="en-US" sz="1400" dirty="0">
                <a:solidFill>
                  <a:schemeClr val="tx1"/>
                </a:solidFill>
              </a:rPr>
              <a:t>를 직접 제작하면서 나의 </a:t>
            </a:r>
            <a:r>
              <a:rPr lang="en-US" altLang="ko-KR" sz="1400" dirty="0">
                <a:solidFill>
                  <a:schemeClr val="tx1"/>
                </a:solidFill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</a:rPr>
              <a:t>제작 실력에 대한 부족함을 다시 한번 느끼게 되었다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실제 어플 제작 기간은 공공데이터를 </a:t>
            </a:r>
            <a:r>
              <a:rPr lang="ko-KR" altLang="en-US" sz="1400" dirty="0" err="1">
                <a:solidFill>
                  <a:schemeClr val="tx1"/>
                </a:solidFill>
              </a:rPr>
              <a:t>파싱하는</a:t>
            </a:r>
            <a:r>
              <a:rPr lang="ko-KR" altLang="en-US" sz="1400" dirty="0">
                <a:solidFill>
                  <a:schemeClr val="tx1"/>
                </a:solidFill>
              </a:rPr>
              <a:t> 방법을 배운 뒤로부터 약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일 정도 걸렸다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촉박한 시간동안 어플을 만들어야 하고 다른 과목 시험공부를 해야 한다는 심적 부담감도 있었다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하지만 역시 앱을 완성했을 때 기분이 매우 좋았다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EE5D2-55FA-4F2A-8417-8CF93580F2BD}"/>
              </a:ext>
            </a:extLst>
          </p:cNvPr>
          <p:cNvSpPr/>
          <p:nvPr/>
        </p:nvSpPr>
        <p:spPr>
          <a:xfrm>
            <a:off x="1524000" y="4238419"/>
            <a:ext cx="9226363" cy="227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모바일 프로그래밍 강의를 통해 얻은 것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모바일 프로그래밍 강의를 하면서 새로운 언어를 배웠고 그동안 했던 콘솔 화면 코딩에서 벗어나 </a:t>
            </a:r>
            <a:r>
              <a:rPr lang="en-US" altLang="ko-KR" sz="1400" dirty="0">
                <a:solidFill>
                  <a:schemeClr val="tx1"/>
                </a:solidFill>
              </a:rPr>
              <a:t>GUI</a:t>
            </a:r>
            <a:r>
              <a:rPr lang="ko-KR" altLang="en-US" sz="1400" dirty="0">
                <a:solidFill>
                  <a:schemeClr val="tx1"/>
                </a:solidFill>
              </a:rPr>
              <a:t>가 결과로 나오는 코딩을 하면서 나름의 성취감을 얻었다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그리고 이번 프로젝트를 할 때 교수님 코드를 참고하면서 하였는데 직접 처음부터 만드는 것 보다 다른 사람의 코드를 나의 입맛대로 바꾸는 일이 얼마나 어려운 일인지 알게 되었다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그리고 한 가지 뼈저린 교훈을 얻었다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나는 원래 조별과제를 좋아하지 않았는데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이런 프로젝트는 절대 혼자 하면 안되겠다는 것을 배웠다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64620-36CE-45CA-896A-B455AE39E86C}"/>
              </a:ext>
            </a:extLst>
          </p:cNvPr>
          <p:cNvSpPr txBox="1"/>
          <p:nvPr/>
        </p:nvSpPr>
        <p:spPr>
          <a:xfrm>
            <a:off x="3953933" y="2090172"/>
            <a:ext cx="4284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어플리케이션 개요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어플리케이션 구성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어플리케이션 실행 화면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DB </a:t>
            </a:r>
            <a:r>
              <a:rPr lang="ko-KR" altLang="en-US" sz="2800" dirty="0"/>
              <a:t>정보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어플리케이션 구현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나의 앱 만들기 후기</a:t>
            </a:r>
          </a:p>
        </p:txBody>
      </p:sp>
    </p:spTree>
    <p:extLst>
      <p:ext uri="{BB962C8B-B14F-4D97-AF65-F5344CB8AC3E}">
        <p14:creationId xmlns:p14="http://schemas.microsoft.com/office/powerpoint/2010/main" val="20761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383631" y="2073440"/>
            <a:ext cx="9889958" cy="34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altLang="ko-KR" b="1" dirty="0"/>
              <a:t>App </a:t>
            </a:r>
            <a:r>
              <a:rPr lang="ko-KR" altLang="en-US" b="1" dirty="0"/>
              <a:t>이름</a:t>
            </a:r>
            <a:endParaRPr lang="en-US" altLang="ko-KR" b="1" dirty="0"/>
          </a:p>
          <a:p>
            <a:pPr marL="914400" lvl="1" indent="-457200" algn="l">
              <a:buAutoNum type="arabicPeriod"/>
            </a:pPr>
            <a:r>
              <a:rPr lang="ko-KR" altLang="en-US" dirty="0" err="1"/>
              <a:t>가즈아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u2400"/>
              </a:rPr>
              <a:t> ☞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  <a:p>
            <a:pPr marL="457200" indent="-457200" algn="l">
              <a:buAutoNum type="arabicPeriod"/>
            </a:pPr>
            <a:endParaRPr lang="en-US" altLang="ko-KR" dirty="0">
              <a:latin typeface="u2400"/>
            </a:endParaRPr>
          </a:p>
          <a:p>
            <a:pPr marL="457200" indent="-457200" algn="l">
              <a:buAutoNum type="arabicPeriod"/>
            </a:pPr>
            <a:r>
              <a:rPr lang="en-US" altLang="ko-KR" b="1" dirty="0">
                <a:latin typeface="u2400"/>
              </a:rPr>
              <a:t>App </a:t>
            </a:r>
            <a:r>
              <a:rPr lang="ko-KR" altLang="en-US" b="1" dirty="0">
                <a:latin typeface="u2400"/>
              </a:rPr>
              <a:t>개요</a:t>
            </a:r>
            <a:endParaRPr lang="en-US" altLang="ko-KR" b="1" dirty="0">
              <a:latin typeface="u2400"/>
            </a:endParaRPr>
          </a:p>
          <a:p>
            <a:pPr marL="914400" lvl="1" indent="-457200" algn="l">
              <a:buAutoNum type="arabicPeriod"/>
            </a:pPr>
            <a:r>
              <a:rPr lang="ko-KR" altLang="en-US" dirty="0">
                <a:latin typeface="u2400"/>
              </a:rPr>
              <a:t>자주 이용하는 역을 등록하여 역에 대한 실시간 도착 정보와 시간</a:t>
            </a:r>
            <a:r>
              <a:rPr lang="en-US" altLang="ko-KR" dirty="0">
                <a:latin typeface="u2400"/>
              </a:rPr>
              <a:t>	</a:t>
            </a:r>
            <a:r>
              <a:rPr lang="ko-KR" altLang="en-US" dirty="0">
                <a:latin typeface="u2400"/>
              </a:rPr>
              <a:t>표</a:t>
            </a:r>
            <a:r>
              <a:rPr lang="en-US" altLang="ko-KR" dirty="0">
                <a:latin typeface="u2400"/>
              </a:rPr>
              <a:t>, </a:t>
            </a:r>
            <a:r>
              <a:rPr lang="ko-KR" altLang="en-US" dirty="0">
                <a:latin typeface="u2400"/>
              </a:rPr>
              <a:t>근처 버스 정류장</a:t>
            </a:r>
            <a:r>
              <a:rPr lang="en-US" altLang="ko-KR" dirty="0">
                <a:latin typeface="u2400"/>
              </a:rPr>
              <a:t>, </a:t>
            </a:r>
            <a:r>
              <a:rPr lang="ko-KR" altLang="en-US" dirty="0">
                <a:latin typeface="u2400"/>
              </a:rPr>
              <a:t>출구 정보 등을 빠르게 이용할 수 있는 어플리케이션이다</a:t>
            </a:r>
            <a:r>
              <a:rPr lang="en-US" altLang="ko-KR" dirty="0">
                <a:latin typeface="u240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6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524000" y="1582151"/>
            <a:ext cx="294773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1. </a:t>
            </a:r>
            <a:r>
              <a:rPr lang="ko-KR" altLang="en-US" b="1" dirty="0"/>
              <a:t>프로젝트 구성도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346677-CE4E-4FCF-A382-C2BF8B5A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83" y="2195095"/>
            <a:ext cx="2615777" cy="374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9105C9-B226-4774-9C71-82F1F5BC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60" y="2195095"/>
            <a:ext cx="2439640" cy="2178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E55B1-52A4-499E-902C-9D5FCC9A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5095"/>
            <a:ext cx="2658888" cy="426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2A88D-B605-4CEE-BA7F-49BBF8241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88" y="2195095"/>
            <a:ext cx="2907968" cy="17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2734732" y="1513412"/>
            <a:ext cx="294773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i="0" dirty="0">
                <a:solidFill>
                  <a:schemeClr val="tx1"/>
                </a:solidFill>
                <a:effectLst/>
                <a:latin typeface="u2400"/>
              </a:rPr>
              <a:t>2.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 메인 화면 구성도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60529-30BB-4D9E-8C49-E073507C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65" y="2068095"/>
            <a:ext cx="2558072" cy="4529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399E5-FABF-4A32-B678-39B80965DBE4}"/>
              </a:ext>
            </a:extLst>
          </p:cNvPr>
          <p:cNvSpPr txBox="1"/>
          <p:nvPr/>
        </p:nvSpPr>
        <p:spPr>
          <a:xfrm>
            <a:off x="6027697" y="2675467"/>
            <a:ext cx="25580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지하철역 및 날짜 선택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6FD404-E778-4814-A215-E3ABFA05641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87637" y="2865967"/>
            <a:ext cx="540060" cy="80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C345F-FCF2-4239-AD97-B77B51CAA013}"/>
              </a:ext>
            </a:extLst>
          </p:cNvPr>
          <p:cNvSpPr txBox="1"/>
          <p:nvPr/>
        </p:nvSpPr>
        <p:spPr>
          <a:xfrm>
            <a:off x="6027697" y="4500836"/>
            <a:ext cx="25580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지하철역 리스트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0FE2C5-5299-4B81-A2CD-9BA59A93174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487637" y="4528999"/>
            <a:ext cx="540060" cy="16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35372-159F-4B2F-A7A6-26EB00CB49A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87637" y="4691336"/>
            <a:ext cx="540060" cy="36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8215F-9C64-4444-A498-560204BD08A8}"/>
              </a:ext>
            </a:extLst>
          </p:cNvPr>
          <p:cNvSpPr txBox="1"/>
          <p:nvPr/>
        </p:nvSpPr>
        <p:spPr>
          <a:xfrm>
            <a:off x="6027697" y="5066517"/>
            <a:ext cx="41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호선 정보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방향</a:t>
            </a:r>
            <a:r>
              <a:rPr lang="en-US" altLang="ko-KR" dirty="0"/>
              <a:t>/</a:t>
            </a:r>
            <a:r>
              <a:rPr lang="ko-KR" altLang="en-US" dirty="0"/>
              <a:t>삭제기능</a:t>
            </a:r>
            <a:r>
              <a:rPr lang="en-US" altLang="ko-KR" dirty="0"/>
              <a:t>(</a:t>
            </a:r>
            <a:r>
              <a:rPr lang="ko-KR" altLang="en-US" dirty="0"/>
              <a:t>휴지통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B5AF4-DA74-4D75-8922-12AB45BDF146}"/>
              </a:ext>
            </a:extLst>
          </p:cNvPr>
          <p:cNvSpPr txBox="1"/>
          <p:nvPr/>
        </p:nvSpPr>
        <p:spPr>
          <a:xfrm>
            <a:off x="6027697" y="3224653"/>
            <a:ext cx="44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지하철역 선택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(</a:t>
            </a:r>
            <a:r>
              <a:rPr lang="ko-KR" altLang="en-US" dirty="0"/>
              <a:t>평일</a:t>
            </a:r>
            <a:r>
              <a:rPr lang="en-US" altLang="ko-KR" dirty="0"/>
              <a:t>, </a:t>
            </a:r>
            <a:r>
              <a:rPr lang="ko-KR" altLang="en-US" dirty="0"/>
              <a:t>토요일</a:t>
            </a:r>
            <a:r>
              <a:rPr lang="en-US" altLang="ko-KR" dirty="0"/>
              <a:t>,</a:t>
            </a:r>
            <a:r>
              <a:rPr lang="ko-KR" altLang="en-US" dirty="0"/>
              <a:t>일요일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(</a:t>
            </a:r>
            <a:r>
              <a:rPr lang="ko-KR" altLang="en-US" dirty="0"/>
              <a:t>상행</a:t>
            </a:r>
            <a:r>
              <a:rPr lang="en-US" altLang="ko-KR" dirty="0"/>
              <a:t>, </a:t>
            </a:r>
            <a:r>
              <a:rPr lang="ko-KR" altLang="en-US" dirty="0"/>
              <a:t>하행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10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1524000" y="2199104"/>
            <a:ext cx="2810933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latin typeface="u2400"/>
              </a:rPr>
              <a:t>3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2400"/>
              </a:rPr>
              <a:t>.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 실행 기능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CCD76C4-087B-4181-B12A-307F238BF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06192"/>
              </p:ext>
            </p:extLst>
          </p:nvPr>
        </p:nvGraphicFramePr>
        <p:xfrm>
          <a:off x="1278466" y="3429000"/>
          <a:ext cx="96350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689">
                  <a:extLst>
                    <a:ext uri="{9D8B030D-6E8A-4147-A177-3AD203B41FA5}">
                      <a16:colId xmlns:a16="http://schemas.microsoft.com/office/drawing/2014/main" val="2684854067"/>
                    </a:ext>
                  </a:extLst>
                </a:gridCol>
                <a:gridCol w="5606848">
                  <a:extLst>
                    <a:ext uri="{9D8B030D-6E8A-4147-A177-3AD203B41FA5}">
                      <a16:colId xmlns:a16="http://schemas.microsoft.com/office/drawing/2014/main" val="832756710"/>
                    </a:ext>
                  </a:extLst>
                </a:gridCol>
                <a:gridCol w="816530">
                  <a:extLst>
                    <a:ext uri="{9D8B030D-6E8A-4147-A177-3AD203B41FA5}">
                      <a16:colId xmlns:a16="http://schemas.microsoft.com/office/drawing/2014/main" val="1409096950"/>
                    </a:ext>
                  </a:extLst>
                </a:gridCol>
              </a:tblGrid>
              <a:tr h="332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7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지하철역 정보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역 기반으로 지하철역 정보 검색 및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7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지하철 도착정보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리셋 모양 버튼으로 실시간 지하철 도착정보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버스 정보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 근처 버스 정류장 위치 및 정보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5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시간표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 시간표 및 첫차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막차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곧 도착 열차 시간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8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출구 정보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 근처 출구 정보 및 문화 시설 조회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6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실행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370752" y="1883934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1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CCC33-87F7-43B5-9D8F-EB3000DC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4" y="2324401"/>
            <a:ext cx="1744133" cy="3082359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66735BF-3C25-446B-A5F1-F51F4FDC138C}"/>
              </a:ext>
            </a:extLst>
          </p:cNvPr>
          <p:cNvSpPr txBox="1">
            <a:spLocks/>
          </p:cNvSpPr>
          <p:nvPr/>
        </p:nvSpPr>
        <p:spPr>
          <a:xfrm>
            <a:off x="370750" y="5421462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0" dirty="0">
                <a:solidFill>
                  <a:schemeClr val="tx1"/>
                </a:solidFill>
                <a:effectLst/>
                <a:latin typeface="u2400"/>
              </a:rPr>
              <a:t>Splash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A49F75-A71E-41B5-8DF5-03AB23E2D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16" y="2324401"/>
            <a:ext cx="1749267" cy="3097061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595366B-BA80-44A8-BB63-DA2D07672790}"/>
              </a:ext>
            </a:extLst>
          </p:cNvPr>
          <p:cNvSpPr txBox="1">
            <a:spLocks/>
          </p:cNvSpPr>
          <p:nvPr/>
        </p:nvSpPr>
        <p:spPr>
          <a:xfrm>
            <a:off x="2309715" y="188324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2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E43ED5D-277B-47CF-9B9B-63C6B0CA250D}"/>
              </a:ext>
            </a:extLst>
          </p:cNvPr>
          <p:cNvSpPr txBox="1">
            <a:spLocks/>
          </p:cNvSpPr>
          <p:nvPr/>
        </p:nvSpPr>
        <p:spPr>
          <a:xfrm>
            <a:off x="2309714" y="54207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메인 화면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87CC9-DFC5-4F3F-9582-2929A7050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678" y="2324400"/>
            <a:ext cx="1749267" cy="3097793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77AE80EF-B14C-435A-A290-ADAB187398BB}"/>
              </a:ext>
            </a:extLst>
          </p:cNvPr>
          <p:cNvSpPr txBox="1">
            <a:spLocks/>
          </p:cNvSpPr>
          <p:nvPr/>
        </p:nvSpPr>
        <p:spPr>
          <a:xfrm>
            <a:off x="4255478" y="1883240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3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1EEC36C5-64FF-4905-8A03-E4775AB061D8}"/>
              </a:ext>
            </a:extLst>
          </p:cNvPr>
          <p:cNvSpPr txBox="1">
            <a:spLocks/>
          </p:cNvSpPr>
          <p:nvPr/>
        </p:nvSpPr>
        <p:spPr>
          <a:xfrm>
            <a:off x="4255478" y="54207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메인 화면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D0D912-330F-47DD-8876-31B8F01F1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440" y="2324399"/>
            <a:ext cx="1740713" cy="3096369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BBD1FC10-17B0-404E-83E9-B8C8686C0D9E}"/>
              </a:ext>
            </a:extLst>
          </p:cNvPr>
          <p:cNvSpPr txBox="1">
            <a:spLocks/>
          </p:cNvSpPr>
          <p:nvPr/>
        </p:nvSpPr>
        <p:spPr>
          <a:xfrm>
            <a:off x="6187639" y="1883240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4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0AF7FA-05B9-449E-B9B5-4CE553D43448}"/>
              </a:ext>
            </a:extLst>
          </p:cNvPr>
          <p:cNvSpPr txBox="1">
            <a:spLocks/>
          </p:cNvSpPr>
          <p:nvPr/>
        </p:nvSpPr>
        <p:spPr>
          <a:xfrm>
            <a:off x="6187639" y="54207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검색 결과</a:t>
            </a:r>
            <a:endParaRPr lang="en-US" altLang="ko-KR" b="1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06130A-8ECB-48C6-B325-66F1ED2CA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005" y="2324399"/>
            <a:ext cx="1721195" cy="3082361"/>
          </a:xfrm>
          <a:prstGeom prst="rect">
            <a:avLst/>
          </a:prstGeom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4A60F77A-CAD6-41AC-B063-BE9740DD6F06}"/>
              </a:ext>
            </a:extLst>
          </p:cNvPr>
          <p:cNvSpPr txBox="1">
            <a:spLocks/>
          </p:cNvSpPr>
          <p:nvPr/>
        </p:nvSpPr>
        <p:spPr>
          <a:xfrm>
            <a:off x="8112999" y="1883239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5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42DA0E4C-8ECD-4046-A27E-A1F3C8DD782C}"/>
              </a:ext>
            </a:extLst>
          </p:cNvPr>
          <p:cNvSpPr txBox="1">
            <a:spLocks/>
          </p:cNvSpPr>
          <p:nvPr/>
        </p:nvSpPr>
        <p:spPr>
          <a:xfrm>
            <a:off x="8112999" y="5420768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역 정보</a:t>
            </a:r>
            <a:endParaRPr lang="en-US" altLang="ko-KR" b="1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2079D7-ECCD-46F6-BE3C-0079720E4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0052" y="2324400"/>
            <a:ext cx="1752060" cy="3096368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05C16841-A8B3-443E-9792-A41AD50207CA}"/>
              </a:ext>
            </a:extLst>
          </p:cNvPr>
          <p:cNvSpPr txBox="1">
            <a:spLocks/>
          </p:cNvSpPr>
          <p:nvPr/>
        </p:nvSpPr>
        <p:spPr>
          <a:xfrm>
            <a:off x="10083481" y="1883240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6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6FD40128-FF04-436D-AF6E-92D9326504E1}"/>
              </a:ext>
            </a:extLst>
          </p:cNvPr>
          <p:cNvSpPr txBox="1">
            <a:spLocks/>
          </p:cNvSpPr>
          <p:nvPr/>
        </p:nvSpPr>
        <p:spPr>
          <a:xfrm>
            <a:off x="10083480" y="5420768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버스 정보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</p:spTree>
    <p:extLst>
      <p:ext uri="{BB962C8B-B14F-4D97-AF65-F5344CB8AC3E}">
        <p14:creationId xmlns:p14="http://schemas.microsoft.com/office/powerpoint/2010/main" val="109937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어플리케이션 실행 화면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BFB8394D-A7C9-4B06-AAFF-83E52713C5F9}"/>
              </a:ext>
            </a:extLst>
          </p:cNvPr>
          <p:cNvSpPr txBox="1">
            <a:spLocks/>
          </p:cNvSpPr>
          <p:nvPr/>
        </p:nvSpPr>
        <p:spPr>
          <a:xfrm>
            <a:off x="377391" y="194074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7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190943A5-0ECC-477C-8B0B-94E31546DA74}"/>
              </a:ext>
            </a:extLst>
          </p:cNvPr>
          <p:cNvSpPr txBox="1">
            <a:spLocks/>
          </p:cNvSpPr>
          <p:nvPr/>
        </p:nvSpPr>
        <p:spPr>
          <a:xfrm>
            <a:off x="377390" y="54782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시간표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 정보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75E3BC-1A97-469D-B059-E025642E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88" y="2373748"/>
            <a:ext cx="1752060" cy="3116553"/>
          </a:xfrm>
          <a:prstGeom prst="rect">
            <a:avLst/>
          </a:prstGeom>
        </p:spPr>
      </p:pic>
      <p:sp>
        <p:nvSpPr>
          <p:cNvPr id="29" name="부제목 2">
            <a:extLst>
              <a:ext uri="{FF2B5EF4-FFF2-40B4-BE49-F238E27FC236}">
                <a16:creationId xmlns:a16="http://schemas.microsoft.com/office/drawing/2014/main" id="{2533DE12-D100-4611-BEF4-4A4782440481}"/>
              </a:ext>
            </a:extLst>
          </p:cNvPr>
          <p:cNvSpPr txBox="1">
            <a:spLocks/>
          </p:cNvSpPr>
          <p:nvPr/>
        </p:nvSpPr>
        <p:spPr>
          <a:xfrm>
            <a:off x="2344878" y="194074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8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ACCE3847-A6E1-4629-9694-1E74790BE1E3}"/>
              </a:ext>
            </a:extLst>
          </p:cNvPr>
          <p:cNvSpPr txBox="1">
            <a:spLocks/>
          </p:cNvSpPr>
          <p:nvPr/>
        </p:nvSpPr>
        <p:spPr>
          <a:xfrm>
            <a:off x="2344877" y="54782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첫차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D1E4D9D9-4FAF-4DD3-B2C5-F1E7B4178C58}"/>
              </a:ext>
            </a:extLst>
          </p:cNvPr>
          <p:cNvSpPr txBox="1">
            <a:spLocks/>
          </p:cNvSpPr>
          <p:nvPr/>
        </p:nvSpPr>
        <p:spPr>
          <a:xfrm>
            <a:off x="4319205" y="194074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9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394C6CCA-8FCD-47F8-9302-9466FCF554BC}"/>
              </a:ext>
            </a:extLst>
          </p:cNvPr>
          <p:cNvSpPr txBox="1">
            <a:spLocks/>
          </p:cNvSpPr>
          <p:nvPr/>
        </p:nvSpPr>
        <p:spPr>
          <a:xfrm>
            <a:off x="4319204" y="54782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곧 도착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D2BBD9BF-DC5E-4FD8-AD9F-1D0974564915}"/>
              </a:ext>
            </a:extLst>
          </p:cNvPr>
          <p:cNvSpPr txBox="1">
            <a:spLocks/>
          </p:cNvSpPr>
          <p:nvPr/>
        </p:nvSpPr>
        <p:spPr>
          <a:xfrm>
            <a:off x="6259756" y="1940741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10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9DCF28DB-2A64-470F-AE70-BF7677A6A42E}"/>
              </a:ext>
            </a:extLst>
          </p:cNvPr>
          <p:cNvSpPr txBox="1">
            <a:spLocks/>
          </p:cNvSpPr>
          <p:nvPr/>
        </p:nvSpPr>
        <p:spPr>
          <a:xfrm>
            <a:off x="6259755" y="5478269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막차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2BA65F06-82E4-4C63-B3DF-5B7F19A472DC}"/>
              </a:ext>
            </a:extLst>
          </p:cNvPr>
          <p:cNvSpPr txBox="1">
            <a:spLocks/>
          </p:cNvSpPr>
          <p:nvPr/>
        </p:nvSpPr>
        <p:spPr>
          <a:xfrm>
            <a:off x="10226990" y="1950832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12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D0F3C38A-5976-4A36-908B-8E4908B3F79E}"/>
              </a:ext>
            </a:extLst>
          </p:cNvPr>
          <p:cNvSpPr txBox="1">
            <a:spLocks/>
          </p:cNvSpPr>
          <p:nvPr/>
        </p:nvSpPr>
        <p:spPr>
          <a:xfrm>
            <a:off x="10226989" y="5497536"/>
            <a:ext cx="1735667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출구 정보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47A685-F63E-4E5E-972B-587B2735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6" y="2381900"/>
            <a:ext cx="1731057" cy="30823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A4CB46-30D4-4179-9348-884C7C0A6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82" y="2391992"/>
            <a:ext cx="1748462" cy="3096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24AF03-AAF4-49AE-ABA7-4710DCB82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009" y="2391992"/>
            <a:ext cx="1750862" cy="3105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CC42DD-22CA-49DE-A25F-649111E2B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532" y="2381900"/>
            <a:ext cx="1748735" cy="3115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46E929-58BA-4C3D-B321-14474C9AC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859" y="2381900"/>
            <a:ext cx="1743171" cy="3082358"/>
          </a:xfrm>
          <a:prstGeom prst="rect">
            <a:avLst/>
          </a:prstGeom>
        </p:spPr>
      </p:pic>
      <p:sp>
        <p:nvSpPr>
          <p:cNvPr id="28" name="부제목 2">
            <a:extLst>
              <a:ext uri="{FF2B5EF4-FFF2-40B4-BE49-F238E27FC236}">
                <a16:creationId xmlns:a16="http://schemas.microsoft.com/office/drawing/2014/main" id="{A934FD48-7388-4C4B-A0BC-04FF2D805C3B}"/>
              </a:ext>
            </a:extLst>
          </p:cNvPr>
          <p:cNvSpPr txBox="1">
            <a:spLocks/>
          </p:cNvSpPr>
          <p:nvPr/>
        </p:nvSpPr>
        <p:spPr>
          <a:xfrm>
            <a:off x="8266796" y="1932588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화면 </a:t>
            </a:r>
            <a:r>
              <a:rPr lang="en-US" altLang="ko-KR" b="1" dirty="0">
                <a:latin typeface="u2400"/>
              </a:rPr>
              <a:t>11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5FBDCABD-6D5E-4C84-B2AF-F40B523A24F0}"/>
              </a:ext>
            </a:extLst>
          </p:cNvPr>
          <p:cNvSpPr txBox="1">
            <a:spLocks/>
          </p:cNvSpPr>
          <p:nvPr/>
        </p:nvSpPr>
        <p:spPr>
          <a:xfrm>
            <a:off x="8280928" y="5449262"/>
            <a:ext cx="1735666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u2400"/>
              </a:rPr>
              <a:t>전체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</p:spTree>
    <p:extLst>
      <p:ext uri="{BB962C8B-B14F-4D97-AF65-F5344CB8AC3E}">
        <p14:creationId xmlns:p14="http://schemas.microsoft.com/office/powerpoint/2010/main" val="145473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F49B-55F1-463D-96D6-22DB857E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409"/>
            <a:ext cx="9144000" cy="745959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/>
              <a:t>DB </a:t>
            </a:r>
            <a:r>
              <a:rPr lang="ko-KR" altLang="en-US" sz="4800" b="1" dirty="0"/>
              <a:t>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CC3E9-CC8A-4CE8-B739-4BF4ED2B54BB}"/>
              </a:ext>
            </a:extLst>
          </p:cNvPr>
          <p:cNvSpPr txBox="1">
            <a:spLocks/>
          </p:cNvSpPr>
          <p:nvPr/>
        </p:nvSpPr>
        <p:spPr>
          <a:xfrm>
            <a:off x="2963333" y="1816768"/>
            <a:ext cx="6265334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i="0" dirty="0">
                <a:solidFill>
                  <a:schemeClr val="tx1"/>
                </a:solidFill>
                <a:effectLst/>
                <a:latin typeface="u2400"/>
              </a:rPr>
              <a:t>데이터베이스 명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u2400"/>
              </a:rPr>
              <a:t>: </a:t>
            </a:r>
            <a:r>
              <a:rPr lang="en-US" altLang="ko-KR" b="1" i="0" dirty="0" err="1">
                <a:solidFill>
                  <a:schemeClr val="tx1"/>
                </a:solidFill>
                <a:effectLst/>
                <a:latin typeface="u2400"/>
              </a:rPr>
              <a:t>subway.db</a:t>
            </a:r>
            <a:endParaRPr lang="en-US" altLang="ko-KR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AA0F09F-77EF-453A-B570-E0077156DC5A}"/>
              </a:ext>
            </a:extLst>
          </p:cNvPr>
          <p:cNvSpPr txBox="1">
            <a:spLocks/>
          </p:cNvSpPr>
          <p:nvPr/>
        </p:nvSpPr>
        <p:spPr>
          <a:xfrm>
            <a:off x="2963333" y="2342147"/>
            <a:ext cx="2565401" cy="44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latin typeface="u2400"/>
              </a:rPr>
              <a:t>테이블명</a:t>
            </a:r>
            <a:r>
              <a:rPr lang="en-US" altLang="ko-KR" sz="1400" b="1" dirty="0">
                <a:latin typeface="u2400"/>
              </a:rPr>
              <a:t>: Subway </a:t>
            </a:r>
            <a:endParaRPr lang="en-US" altLang="ko-KR" sz="1400" b="0" i="0" dirty="0">
              <a:solidFill>
                <a:schemeClr val="tx1"/>
              </a:solidFill>
              <a:effectLst/>
              <a:latin typeface="u2400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4206D446-A62F-4EBA-BA74-22C4D42BC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46287"/>
              </p:ext>
            </p:extLst>
          </p:nvPr>
        </p:nvGraphicFramePr>
        <p:xfrm>
          <a:off x="2963333" y="2814947"/>
          <a:ext cx="6265334" cy="314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563">
                  <a:extLst>
                    <a:ext uri="{9D8B030D-6E8A-4147-A177-3AD203B41FA5}">
                      <a16:colId xmlns:a16="http://schemas.microsoft.com/office/drawing/2014/main" val="23019262"/>
                    </a:ext>
                  </a:extLst>
                </a:gridCol>
                <a:gridCol w="1067063">
                  <a:extLst>
                    <a:ext uri="{9D8B030D-6E8A-4147-A177-3AD203B41FA5}">
                      <a16:colId xmlns:a16="http://schemas.microsoft.com/office/drawing/2014/main" val="326298088"/>
                    </a:ext>
                  </a:extLst>
                </a:gridCol>
                <a:gridCol w="930011">
                  <a:extLst>
                    <a:ext uri="{9D8B030D-6E8A-4147-A177-3AD203B41FA5}">
                      <a16:colId xmlns:a16="http://schemas.microsoft.com/office/drawing/2014/main" val="402451635"/>
                    </a:ext>
                  </a:extLst>
                </a:gridCol>
                <a:gridCol w="1223697">
                  <a:extLst>
                    <a:ext uri="{9D8B030D-6E8A-4147-A177-3AD203B41FA5}">
                      <a16:colId xmlns:a16="http://schemas.microsoft.com/office/drawing/2014/main" val="2742400637"/>
                    </a:ext>
                  </a:extLst>
                </a:gridCol>
              </a:tblGrid>
              <a:tr h="36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Name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Type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Key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Etc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3409831152"/>
                  </a:ext>
                </a:extLst>
              </a:tr>
              <a:tr h="35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Id</a:t>
                      </a:r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Long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pk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Not null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3894425375"/>
                  </a:ext>
                </a:extLst>
              </a:tr>
              <a:tr h="612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saveId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Long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pk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Not null</a:t>
                      </a:r>
                      <a:endParaRPr lang="ko-KR" altLang="en-US" sz="1300" dirty="0"/>
                    </a:p>
                    <a:p>
                      <a:pPr latinLnBrk="1"/>
                      <a:endParaRPr lang="ko-KR" altLang="en-US" sz="1300" dirty="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4135914387"/>
                  </a:ext>
                </a:extLst>
              </a:tr>
              <a:tr h="359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saveTitle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String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2709533861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saveSubwayDirection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String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2413051943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saveSubwayDays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String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2113296506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saveSubwayLineNum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String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1697363479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saveSubwayStationName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String</a:t>
                      </a:r>
                      <a:endParaRPr lang="ko-KR" altLang="en-US" sz="1300" dirty="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8109" marR="68109" marT="34054" marB="3405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109" marR="68109" marT="34054" marB="34054"/>
                </a:tc>
                <a:extLst>
                  <a:ext uri="{0D108BD9-81ED-4DB2-BD59-A6C34878D82A}">
                    <a16:rowId xmlns:a16="http://schemas.microsoft.com/office/drawing/2014/main" val="389775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608</Words>
  <Application>Microsoft Office PowerPoint</Application>
  <PresentationFormat>와이드스크린</PresentationFormat>
  <Paragraphs>130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u2400</vt:lpstr>
      <vt:lpstr>맑은 고딕</vt:lpstr>
      <vt:lpstr>Arial</vt:lpstr>
      <vt:lpstr>Office 테마</vt:lpstr>
      <vt:lpstr>모바일 프로그래밍 (나의 앱 만들기)</vt:lpstr>
      <vt:lpstr>목 차</vt:lpstr>
      <vt:lpstr>어플리케이션 개요</vt:lpstr>
      <vt:lpstr>어플리케이션 구성</vt:lpstr>
      <vt:lpstr>어플리케이션 구성</vt:lpstr>
      <vt:lpstr>어플리케이션 구성</vt:lpstr>
      <vt:lpstr>어플리케이션 실행 화면</vt:lpstr>
      <vt:lpstr>어플리케이션 실행 화면</vt:lpstr>
      <vt:lpstr>DB 정보</vt:lpstr>
      <vt:lpstr>어플리케이션 구현</vt:lpstr>
      <vt:lpstr>어플리케이션 구현</vt:lpstr>
      <vt:lpstr>어플리케이션 구현</vt:lpstr>
      <vt:lpstr>어플리케이션 구현</vt:lpstr>
      <vt:lpstr>어플리케이션 구현</vt:lpstr>
      <vt:lpstr>나의 앱 만들기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 (나의 앱 만들기)</dc:title>
  <dc:creator>Kim DongJoo</dc:creator>
  <cp:lastModifiedBy>Kim DongJoo</cp:lastModifiedBy>
  <cp:revision>71</cp:revision>
  <dcterms:created xsi:type="dcterms:W3CDTF">2020-07-03T06:51:21Z</dcterms:created>
  <dcterms:modified xsi:type="dcterms:W3CDTF">2020-07-03T10:42:57Z</dcterms:modified>
</cp:coreProperties>
</file>