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2" r:id="rId3"/>
    <p:sldId id="440" r:id="rId4"/>
    <p:sldId id="441" r:id="rId5"/>
    <p:sldId id="430" r:id="rId6"/>
    <p:sldId id="455" r:id="rId7"/>
    <p:sldId id="443" r:id="rId8"/>
    <p:sldId id="444" r:id="rId9"/>
    <p:sldId id="44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E8E2"/>
    <a:srgbClr val="565455"/>
    <a:srgbClr val="3D3D3D"/>
    <a:srgbClr val="84A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5D8A-C572-4ED6-9BF4-8BF12D39998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56FA7A-5B85-98EA-6459-A8F4A50C5427}"/>
              </a:ext>
            </a:extLst>
          </p:cNvPr>
          <p:cNvSpPr/>
          <p:nvPr/>
        </p:nvSpPr>
        <p:spPr>
          <a:xfrm>
            <a:off x="2440932" y="2623674"/>
            <a:ext cx="7306962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b="1" dirty="0">
                <a:solidFill>
                  <a:srgbClr val="5B6176"/>
                </a:solidFill>
              </a:rPr>
              <a:t>LOTTO</a:t>
            </a:r>
            <a:endParaRPr lang="ko-KR" altLang="en-US" sz="6000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019FF3-A9B0-B7DB-BB6D-F70AFA0E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57" y="1554344"/>
            <a:ext cx="7592485" cy="43059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21A011E-53E1-00BB-1C86-776AF4792CC3}"/>
              </a:ext>
            </a:extLst>
          </p:cNvPr>
          <p:cNvSpPr/>
          <p:nvPr/>
        </p:nvSpPr>
        <p:spPr>
          <a:xfrm>
            <a:off x="1022221" y="695225"/>
            <a:ext cx="4168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+mj-lt"/>
                <a:ea typeface="+mj-ea"/>
              </a:rPr>
              <a:t>Display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275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EDB0410-A416-B355-4248-42CF758A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929" y="2647613"/>
            <a:ext cx="3667637" cy="185763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F532005-5DE3-7533-B973-177405635E60}"/>
              </a:ext>
            </a:extLst>
          </p:cNvPr>
          <p:cNvSpPr/>
          <p:nvPr/>
        </p:nvSpPr>
        <p:spPr>
          <a:xfrm>
            <a:off x="1022221" y="695225"/>
            <a:ext cx="4168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noProof="0" dirty="0" err="1">
                <a:solidFill>
                  <a:prstClr val="black"/>
                </a:solidFill>
                <a:latin typeface="+mj-lt"/>
                <a:ea typeface="+mj-ea"/>
              </a:rPr>
              <a:t>회차별</a:t>
            </a:r>
            <a:r>
              <a:rPr lang="ko-KR" altLang="en-US" sz="2400" b="1" noProof="0" dirty="0">
                <a:solidFill>
                  <a:prstClr val="black"/>
                </a:solidFill>
                <a:latin typeface="+mj-lt"/>
                <a:ea typeface="+mj-ea"/>
              </a:rPr>
              <a:t> 당첨 결과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6482E1-FCD7-EBE5-91FB-FC613C4DE8BC}"/>
              </a:ext>
            </a:extLst>
          </p:cNvPr>
          <p:cNvSpPr/>
          <p:nvPr/>
        </p:nvSpPr>
        <p:spPr>
          <a:xfrm>
            <a:off x="5247861" y="3362740"/>
            <a:ext cx="1444487" cy="321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7D5518-A8BA-653E-427F-DB9436A7DEDB}"/>
              </a:ext>
            </a:extLst>
          </p:cNvPr>
          <p:cNvSpPr/>
          <p:nvPr/>
        </p:nvSpPr>
        <p:spPr>
          <a:xfrm>
            <a:off x="6745356" y="3362740"/>
            <a:ext cx="662609" cy="321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29F41-C640-9A7D-C557-40B161C9C102}"/>
              </a:ext>
            </a:extLst>
          </p:cNvPr>
          <p:cNvSpPr txBox="1"/>
          <p:nvPr/>
        </p:nvSpPr>
        <p:spPr>
          <a:xfrm>
            <a:off x="1139686" y="2122546"/>
            <a:ext cx="282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조회를 원하는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회차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8CF842A-F992-2238-F58B-62225197F187}"/>
              </a:ext>
            </a:extLst>
          </p:cNvPr>
          <p:cNvCxnSpPr>
            <a:cxnSpLocks/>
          </p:cNvCxnSpPr>
          <p:nvPr/>
        </p:nvCxnSpPr>
        <p:spPr>
          <a:xfrm>
            <a:off x="3697357" y="2307212"/>
            <a:ext cx="1493480" cy="1121788"/>
          </a:xfrm>
          <a:prstGeom prst="bentConnector3">
            <a:avLst>
              <a:gd name="adj1" fmla="val 3669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457139-5D62-5754-DE96-D95E6E03A185}"/>
              </a:ext>
            </a:extLst>
          </p:cNvPr>
          <p:cNvSpPr txBox="1"/>
          <p:nvPr/>
        </p:nvSpPr>
        <p:spPr>
          <a:xfrm>
            <a:off x="7785250" y="2122546"/>
            <a:ext cx="247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실행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EF3F5CC-E5FB-A1D8-6B0E-E8547B5443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60977" y="2307212"/>
            <a:ext cx="1139685" cy="11052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92D4D6-DCC6-6BDC-E808-B6E42B46004A}"/>
              </a:ext>
            </a:extLst>
          </p:cNvPr>
          <p:cNvSpPr/>
          <p:nvPr/>
        </p:nvSpPr>
        <p:spPr>
          <a:xfrm>
            <a:off x="4444097" y="3933993"/>
            <a:ext cx="3321677" cy="321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3CDC77-B09A-43B6-2A90-0E980B21B5A3}"/>
              </a:ext>
            </a:extLst>
          </p:cNvPr>
          <p:cNvSpPr txBox="1"/>
          <p:nvPr/>
        </p:nvSpPr>
        <p:spPr>
          <a:xfrm>
            <a:off x="4711700" y="4851042"/>
            <a:ext cx="282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회차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추첨 결과 출력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3903BDD-19A5-6297-B36F-44261B733596}"/>
              </a:ext>
            </a:extLst>
          </p:cNvPr>
          <p:cNvCxnSpPr>
            <a:cxnSpLocks/>
          </p:cNvCxnSpPr>
          <p:nvPr/>
        </p:nvCxnSpPr>
        <p:spPr>
          <a:xfrm>
            <a:off x="6096000" y="4359965"/>
            <a:ext cx="0" cy="515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91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AFD6FEC-AF90-090D-A7D6-7AAABD9AF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8" y="2509709"/>
            <a:ext cx="3677163" cy="183858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D4C23E9-FCD1-0A9C-41F2-690324DBA09A}"/>
              </a:ext>
            </a:extLst>
          </p:cNvPr>
          <p:cNvSpPr/>
          <p:nvPr/>
        </p:nvSpPr>
        <p:spPr>
          <a:xfrm>
            <a:off x="4532242" y="3819945"/>
            <a:ext cx="3114262" cy="321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250F9-D69D-DD24-808F-AED563D526CB}"/>
              </a:ext>
            </a:extLst>
          </p:cNvPr>
          <p:cNvSpPr txBox="1"/>
          <p:nvPr/>
        </p:nvSpPr>
        <p:spPr>
          <a:xfrm>
            <a:off x="1867451" y="4348291"/>
            <a:ext cx="2478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무작위 번호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오름차순 생성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F3E305-4713-4FF2-7223-8B30BEED8372}"/>
              </a:ext>
            </a:extLst>
          </p:cNvPr>
          <p:cNvSpPr/>
          <p:nvPr/>
        </p:nvSpPr>
        <p:spPr>
          <a:xfrm>
            <a:off x="1022221" y="695225"/>
            <a:ext cx="4168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noProof="0" dirty="0">
                <a:solidFill>
                  <a:prstClr val="black"/>
                </a:solidFill>
                <a:latin typeface="+mj-lt"/>
                <a:ea typeface="+mj-ea"/>
              </a:rPr>
              <a:t>번호 생성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F1E17F-5F63-D963-D02E-0F004E530037}"/>
              </a:ext>
            </a:extLst>
          </p:cNvPr>
          <p:cNvSpPr txBox="1"/>
          <p:nvPr/>
        </p:nvSpPr>
        <p:spPr>
          <a:xfrm>
            <a:off x="7427847" y="3189199"/>
            <a:ext cx="247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실행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1F52EF6-1897-7944-FBE6-A651D262B318}"/>
              </a:ext>
            </a:extLst>
          </p:cNvPr>
          <p:cNvCxnSpPr>
            <a:cxnSpLocks/>
          </p:cNvCxnSpPr>
          <p:nvPr/>
        </p:nvCxnSpPr>
        <p:spPr>
          <a:xfrm flipV="1">
            <a:off x="3909391" y="4035013"/>
            <a:ext cx="526930" cy="4707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0E3914-CB3D-1EB9-D2F1-4E5895A8813C}"/>
              </a:ext>
            </a:extLst>
          </p:cNvPr>
          <p:cNvCxnSpPr/>
          <p:nvPr/>
        </p:nvCxnSpPr>
        <p:spPr>
          <a:xfrm flipH="1">
            <a:off x="6718852" y="3373865"/>
            <a:ext cx="14905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97DD75-9372-10D1-F903-51C270D6E021}"/>
              </a:ext>
            </a:extLst>
          </p:cNvPr>
          <p:cNvSpPr/>
          <p:nvPr/>
        </p:nvSpPr>
        <p:spPr>
          <a:xfrm>
            <a:off x="5817704" y="3246783"/>
            <a:ext cx="702366" cy="278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89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73801" y="2504931"/>
            <a:ext cx="6568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983998E-54FC-A58B-4050-E5AB1CB95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05" y="1588703"/>
            <a:ext cx="7468642" cy="15337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82BF9BB-2F01-0F42-07C7-63312D9D0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073" y="3541534"/>
            <a:ext cx="7563906" cy="152421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DC4D1D-F12E-1D08-9AAD-B253CEC363F2}"/>
              </a:ext>
            </a:extLst>
          </p:cNvPr>
          <p:cNvSpPr/>
          <p:nvPr/>
        </p:nvSpPr>
        <p:spPr>
          <a:xfrm>
            <a:off x="1022221" y="695225"/>
            <a:ext cx="4168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당첨 확인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17FEE8-F88F-8E6A-6ADA-29378D77164D}"/>
              </a:ext>
            </a:extLst>
          </p:cNvPr>
          <p:cNvSpPr txBox="1"/>
          <p:nvPr/>
        </p:nvSpPr>
        <p:spPr>
          <a:xfrm>
            <a:off x="3788465" y="5507086"/>
            <a:ext cx="493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당첨 결과와 생성번호 비교 하여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담첨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173419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73801" y="2504931"/>
            <a:ext cx="6568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093825-3F17-AF4F-BE47-16D3AD79E626}"/>
              </a:ext>
            </a:extLst>
          </p:cNvPr>
          <p:cNvSpPr/>
          <p:nvPr/>
        </p:nvSpPr>
        <p:spPr>
          <a:xfrm>
            <a:off x="1022220" y="695225"/>
            <a:ext cx="4331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사용 코드 </a:t>
            </a:r>
            <a:r>
              <a:rPr lang="en-US" altLang="ko-KR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– </a:t>
            </a:r>
            <a:r>
              <a:rPr lang="ko-KR" altLang="en-US" sz="2400" b="1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회차별</a:t>
            </a:r>
            <a:r>
              <a:rPr lang="ko-KR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 당첨 결과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B4AEE9-EAA1-5501-2576-B7B409531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28" y="1988456"/>
            <a:ext cx="4875295" cy="36372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4FA6697-D160-4743-2075-F39B9BCBD09F}"/>
              </a:ext>
            </a:extLst>
          </p:cNvPr>
          <p:cNvSpPr/>
          <p:nvPr/>
        </p:nvSpPr>
        <p:spPr>
          <a:xfrm>
            <a:off x="6502400" y="3334468"/>
            <a:ext cx="41804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 Gothic"/>
              </a:rPr>
              <a:t>- </a:t>
            </a:r>
            <a:r>
              <a:rPr lang="en-US" altLang="ko-KR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 Gothic"/>
              </a:rPr>
              <a:t>WebClient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 클래스 사용 로또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API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호출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Nanum Gothic"/>
            </a:endParaRPr>
          </a:p>
          <a:p>
            <a:pPr algn="ctr"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Nanum Gothic"/>
            </a:endParaRPr>
          </a:p>
          <a:p>
            <a:pPr algn="ctr"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-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Json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받아 당첨번호 추출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Nanum Gothic"/>
            </a:endParaRPr>
          </a:p>
          <a:p>
            <a:pPr algn="ctr">
              <a:defRPr/>
            </a:pPr>
            <a:endParaRPr lang="en-US" altLang="ko-KR" noProof="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88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E78399-2840-95CC-8CDC-063D012F8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1556654"/>
            <a:ext cx="2539999" cy="3744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301BB6-ED94-28C4-F668-39C305E01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25" y="1556654"/>
            <a:ext cx="2457745" cy="37482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379C7E-0D68-32E0-4CB8-2680DBD4B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26" y="5387926"/>
            <a:ext cx="5128373" cy="62528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F8BDF4-D890-2264-A6E5-5F51C5A35FEB}"/>
              </a:ext>
            </a:extLst>
          </p:cNvPr>
          <p:cNvSpPr/>
          <p:nvPr/>
        </p:nvSpPr>
        <p:spPr>
          <a:xfrm>
            <a:off x="6502400" y="3334468"/>
            <a:ext cx="41804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 Gothic"/>
              </a:rPr>
              <a:t>- </a:t>
            </a:r>
            <a:r>
              <a:rPr lang="ko-KR" alt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 Gothic"/>
              </a:rPr>
              <a:t>무작위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번호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6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개 오름 차순 출력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Nanum Gothic"/>
            </a:endParaRPr>
          </a:p>
          <a:p>
            <a:pPr algn="ctr"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Nanum Gothic"/>
            </a:endParaRPr>
          </a:p>
          <a:p>
            <a:pPr algn="ctr"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당첨 횟수가 높은 번호가 생성될 확률                                                                                          이 높음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Nanum Gothic"/>
            </a:endParaRPr>
          </a:p>
          <a:p>
            <a:pPr algn="ctr">
              <a:defRPr/>
            </a:pPr>
            <a:endParaRPr lang="en-US" altLang="ko-KR" noProof="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758F98-3F15-8651-3F23-48D5136B20DE}"/>
              </a:ext>
            </a:extLst>
          </p:cNvPr>
          <p:cNvSpPr/>
          <p:nvPr/>
        </p:nvSpPr>
        <p:spPr>
          <a:xfrm>
            <a:off x="1022220" y="695225"/>
            <a:ext cx="4331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사용 코드 </a:t>
            </a:r>
            <a:r>
              <a:rPr lang="en-US" altLang="ko-KR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– </a:t>
            </a:r>
            <a:r>
              <a:rPr lang="ko-KR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번호 생성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888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73801" y="2504931"/>
            <a:ext cx="6568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DE9CC-EC46-0485-8259-A705213AE352}"/>
              </a:ext>
            </a:extLst>
          </p:cNvPr>
          <p:cNvSpPr/>
          <p:nvPr/>
        </p:nvSpPr>
        <p:spPr>
          <a:xfrm>
            <a:off x="1022220" y="695225"/>
            <a:ext cx="4331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사용 코드 </a:t>
            </a:r>
            <a:r>
              <a:rPr lang="en-US" altLang="ko-KR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당</a:t>
            </a:r>
            <a:r>
              <a:rPr lang="ko-KR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첨 확인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607813-434D-892A-14E6-5B3B4F303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64" y="1574610"/>
            <a:ext cx="4075056" cy="440527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2D667C-4E28-E0C2-DB15-0F95C62C369B}"/>
              </a:ext>
            </a:extLst>
          </p:cNvPr>
          <p:cNvSpPr/>
          <p:nvPr/>
        </p:nvSpPr>
        <p:spPr>
          <a:xfrm>
            <a:off x="6502400" y="3334468"/>
            <a:ext cx="4180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</a:rPr>
              <a:t>입력</a:t>
            </a:r>
            <a:r>
              <a:rPr lang="ko-KR" alt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 Gothic"/>
              </a:rPr>
              <a:t>한 </a:t>
            </a:r>
            <a:r>
              <a:rPr lang="ko-KR" altLang="en-US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 Gothic"/>
              </a:rPr>
              <a:t>회차의</a:t>
            </a:r>
            <a:r>
              <a:rPr lang="ko-KR" alt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 Gothic"/>
              </a:rPr>
              <a:t> 당첨 번호와</a:t>
            </a:r>
            <a:endParaRPr lang="en-US" altLang="ko-KR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anum Gothic"/>
            </a:endParaRPr>
          </a:p>
          <a:p>
            <a:pPr algn="ctr">
              <a:defRPr/>
            </a:pPr>
            <a:r>
              <a:rPr lang="ko-KR" altLang="en-US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/>
                <a:ea typeface="Noto Sans CJK KR Bold" panose="020B0800000000000000" pitchFamily="34" charset="-127"/>
              </a:rPr>
              <a:t>      생성된 번호를 비교</a:t>
            </a:r>
            <a:endParaRPr lang="en-US" altLang="ko-KR" noProof="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81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73801" y="2504931"/>
            <a:ext cx="6568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9F4416-40AD-FDB2-E76D-E0EBEB85199E}"/>
              </a:ext>
            </a:extLst>
          </p:cNvPr>
          <p:cNvSpPr/>
          <p:nvPr/>
        </p:nvSpPr>
        <p:spPr>
          <a:xfrm>
            <a:off x="2440932" y="2623674"/>
            <a:ext cx="7306962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>
                <a:solidFill>
                  <a:srgbClr val="5B6176"/>
                </a:solidFill>
              </a:rPr>
              <a:t>감사합니다</a:t>
            </a:r>
            <a:r>
              <a:rPr lang="en-US" altLang="ko-KR" sz="7200" b="1" dirty="0">
                <a:solidFill>
                  <a:srgbClr val="5B6176"/>
                </a:solidFill>
              </a:rPr>
              <a:t>.</a:t>
            </a:r>
            <a:endParaRPr lang="ko-KR" altLang="en-US" sz="6000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6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89</Words>
  <Application>Microsoft Office PowerPoint</Application>
  <PresentationFormat>와이드스크린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Nanum Gothic</vt:lpstr>
      <vt:lpstr>Noto Sans CJK KR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왕별</dc:creator>
  <cp:lastModifiedBy>User</cp:lastModifiedBy>
  <cp:revision>180</cp:revision>
  <dcterms:created xsi:type="dcterms:W3CDTF">2021-05-30T08:06:49Z</dcterms:created>
  <dcterms:modified xsi:type="dcterms:W3CDTF">2022-06-17T07:34:37Z</dcterms:modified>
</cp:coreProperties>
</file>