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1" r:id="rId13"/>
    <p:sldId id="271" r:id="rId14"/>
    <p:sldId id="274" r:id="rId15"/>
    <p:sldId id="275" r:id="rId16"/>
    <p:sldId id="276" r:id="rId17"/>
    <p:sldId id="277" r:id="rId18"/>
    <p:sldId id="269" r:id="rId19"/>
    <p:sldId id="278" r:id="rId20"/>
    <p:sldId id="279" r:id="rId21"/>
    <p:sldId id="281" r:id="rId22"/>
    <p:sldId id="282" r:id="rId23"/>
    <p:sldId id="284" r:id="rId24"/>
    <p:sldId id="283" r:id="rId25"/>
    <p:sldId id="28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FCC"/>
    <a:srgbClr val="E13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&#51004;&#47196;&#48512;&#53552;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01. Let’s Start Java!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88" name="Rectangle 8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Rectangle 8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2" name="Straight Connector 9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4" name="Rectangle 9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Rectangle 9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[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그림 </a:t>
            </a: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01-21: Java.exe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의 실행 결과</a:t>
            </a: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A9299F-1E3D-4C23-89CD-B1338987F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1379859"/>
            <a:ext cx="68199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64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88" name="Rectangle 8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Rectangle 8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2" name="Straight Connector 9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4" name="Rectangle 9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Rectangle 9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[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그림 </a:t>
            </a: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01-22: javac.exe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의 실행 결과</a:t>
            </a: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]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F4712C-DD2F-4C17-BC8D-919746FFF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1416695"/>
            <a:ext cx="68484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7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2A0581-F885-47D1-A676-F6B693DB6F9E}"/>
              </a:ext>
            </a:extLst>
          </p:cNvPr>
          <p:cNvSpPr txBox="1"/>
          <p:nvPr/>
        </p:nvSpPr>
        <p:spPr>
          <a:xfrm>
            <a:off x="222636" y="308879"/>
            <a:ext cx="113836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■ 첫 번째 자바 프로그램의 작성과 실행 </a:t>
            </a:r>
            <a:endParaRPr lang="ko-KR" alt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139F66-C114-47AE-A3A3-A6624E5BA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36" y="1043920"/>
            <a:ext cx="8943975" cy="29718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65E23EE-EC71-47E7-94F5-43EA5A936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36" y="4098286"/>
            <a:ext cx="6848475" cy="15144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481CA14-DCD2-4428-85F1-D26F16229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763" y="4804453"/>
            <a:ext cx="67913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72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01-2. </a:t>
            </a:r>
            <a:br>
              <a:rPr lang="en-US" altLang="ko-KR" sz="4000" dirty="0">
                <a:solidFill>
                  <a:schemeClr val="tx2"/>
                </a:solidFill>
              </a:rPr>
            </a:br>
            <a:r>
              <a:rPr lang="ko-KR" altLang="en-US" sz="4000" dirty="0">
                <a:solidFill>
                  <a:schemeClr val="tx2"/>
                </a:solidFill>
              </a:rPr>
              <a:t>자바 프로그램과 </a:t>
            </a:r>
            <a:br>
              <a:rPr lang="en-US" altLang="ko-KR" sz="4000" dirty="0">
                <a:solidFill>
                  <a:schemeClr val="tx2"/>
                </a:solidFill>
              </a:rPr>
            </a:br>
            <a:r>
              <a:rPr lang="ko-KR" altLang="en-US" sz="4000" dirty="0">
                <a:solidFill>
                  <a:schemeClr val="tx2"/>
                </a:solidFill>
              </a:rPr>
              <a:t>실행의 원리에 대한 이해</a:t>
            </a:r>
          </a:p>
        </p:txBody>
      </p:sp>
    </p:spTree>
    <p:extLst>
      <p:ext uri="{BB962C8B-B14F-4D97-AF65-F5344CB8AC3E}">
        <p14:creationId xmlns:p14="http://schemas.microsoft.com/office/powerpoint/2010/main" val="231167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88" name="Rectangle 8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Rectangle 8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2" name="Straight Connector 9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4" name="Rectangle 9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Rectangle 9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일반적인 프로그램과 자바 프로그램의 차이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EB7D087-EAA0-4793-BE4B-53A50FB69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1925909"/>
            <a:ext cx="3547419" cy="243498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D73F9F4-C2E2-46D6-8EA0-E84C34CE8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631" y="1144708"/>
            <a:ext cx="3578857" cy="320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75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88" name="Rectangle 8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Rectangle 8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2" name="Straight Connector 9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4" name="Rectangle 9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Rectangle 9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운영체제에 따른 자바 가상머신의 차이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C1F0D9E-9CE4-4EED-845E-F9E9D4024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1189039"/>
            <a:ext cx="6614940" cy="312771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496EE2B-23B0-476C-85D5-B8ADF2996957}"/>
              </a:ext>
            </a:extLst>
          </p:cNvPr>
          <p:cNvSpPr/>
          <p:nvPr/>
        </p:nvSpPr>
        <p:spPr>
          <a:xfrm>
            <a:off x="5310531" y="2875610"/>
            <a:ext cx="1669774" cy="583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Linux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378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2A0581-F885-47D1-A676-F6B693DB6F9E}"/>
              </a:ext>
            </a:extLst>
          </p:cNvPr>
          <p:cNvSpPr txBox="1"/>
          <p:nvPr/>
        </p:nvSpPr>
        <p:spPr>
          <a:xfrm>
            <a:off x="222636" y="308879"/>
            <a:ext cx="113836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■ </a:t>
            </a:r>
            <a:r>
              <a:rPr lang="ko-KR" altLang="en-US" sz="3000" dirty="0">
                <a:solidFill>
                  <a:schemeClr val="accent2">
                    <a:lumMod val="75000"/>
                  </a:schemeClr>
                </a:solidFill>
              </a:rPr>
              <a:t>자바 컴파일러와 자바 바이트코드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050C6-D24B-4DE3-8D7F-7142CB5A4FC7}"/>
              </a:ext>
            </a:extLst>
          </p:cNvPr>
          <p:cNvSpPr txBox="1"/>
          <p:nvPr/>
        </p:nvSpPr>
        <p:spPr>
          <a:xfrm>
            <a:off x="384312" y="1156919"/>
            <a:ext cx="112219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 컴파일러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(javac.exe)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</a:rPr>
              <a:t>▶ </a:t>
            </a:r>
            <a:r>
              <a:rPr lang="ko-KR" altLang="en-US" sz="2400" dirty="0">
                <a:latin typeface="맑은 고딕" panose="020B0503020000020004" pitchFamily="50" charset="-127"/>
              </a:rPr>
              <a:t>자바</a:t>
            </a:r>
            <a:r>
              <a:rPr lang="en-US" altLang="ko-KR" sz="2400" dirty="0">
                <a:latin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</a:rPr>
              <a:t>런처</a:t>
            </a:r>
            <a:r>
              <a:rPr lang="en-US" altLang="ko-KR" sz="2400" dirty="0">
                <a:latin typeface="맑은 고딕" panose="020B0503020000020004" pitchFamily="50" charset="-127"/>
              </a:rPr>
              <a:t> (java.exe)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</a:rPr>
              <a:t>  - </a:t>
            </a:r>
            <a:r>
              <a:rPr lang="ko-KR" altLang="en-US" sz="2400" dirty="0">
                <a:latin typeface="맑은 고딕" panose="020B0503020000020004" pitchFamily="50" charset="-127"/>
              </a:rPr>
              <a:t>자바 프로그램과 자바 가상머신을 처음 구동하는 소프트웨어</a:t>
            </a:r>
            <a:endParaRPr lang="en-US" altLang="ko-KR" sz="2400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</a:rPr>
              <a:t>  - </a:t>
            </a:r>
            <a:r>
              <a:rPr lang="ko-KR" altLang="en-US" sz="2400" dirty="0">
                <a:latin typeface="맑은 고딕" panose="020B0503020000020004" pitchFamily="50" charset="-127"/>
              </a:rPr>
              <a:t>클래스 파일을 대상으로 구동을 시작한다</a:t>
            </a:r>
            <a:r>
              <a:rPr lang="en-US" altLang="ko-KR" sz="2400" dirty="0">
                <a:latin typeface="맑은 고딕" panose="020B0503020000020004" pitchFamily="50" charset="-127"/>
              </a:rPr>
              <a:t>.</a:t>
            </a:r>
            <a:endParaRPr lang="ko-KR" altLang="en-US" sz="24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9573F7D-54AD-4823-8EB3-3249D89C99E8}"/>
              </a:ext>
            </a:extLst>
          </p:cNvPr>
          <p:cNvSpPr/>
          <p:nvPr/>
        </p:nvSpPr>
        <p:spPr>
          <a:xfrm>
            <a:off x="979845" y="1994350"/>
            <a:ext cx="1563757" cy="636104"/>
          </a:xfrm>
          <a:prstGeom prst="roundRect">
            <a:avLst>
              <a:gd name="adj" fmla="val 6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소스파일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BCC5EED-4DFF-41A6-9DF2-4C70118A7496}"/>
              </a:ext>
            </a:extLst>
          </p:cNvPr>
          <p:cNvSpPr/>
          <p:nvPr/>
        </p:nvSpPr>
        <p:spPr>
          <a:xfrm>
            <a:off x="4935619" y="1994350"/>
            <a:ext cx="1563757" cy="636104"/>
          </a:xfrm>
          <a:prstGeom prst="roundRect">
            <a:avLst>
              <a:gd name="adj" fmla="val 6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클래스 파일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615D561-FF98-498E-AD2A-4181D8D7B01A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2543602" y="2312402"/>
            <a:ext cx="23920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455891-E8CC-423F-A069-C9FDB38B1645}"/>
              </a:ext>
            </a:extLst>
          </p:cNvPr>
          <p:cNvSpPr/>
          <p:nvPr/>
        </p:nvSpPr>
        <p:spPr>
          <a:xfrm>
            <a:off x="2782344" y="1852190"/>
            <a:ext cx="1914532" cy="46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컴파일러 역할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11ED80-A7D6-41C0-85C5-928ED0540DEC}"/>
              </a:ext>
            </a:extLst>
          </p:cNvPr>
          <p:cNvSpPr/>
          <p:nvPr/>
        </p:nvSpPr>
        <p:spPr>
          <a:xfrm>
            <a:off x="867812" y="2630454"/>
            <a:ext cx="1914532" cy="717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소스코드 존재하는 파일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4F89F3-9DEF-454F-A1CF-4F4D38670F04}"/>
              </a:ext>
            </a:extLst>
          </p:cNvPr>
          <p:cNvSpPr/>
          <p:nvPr/>
        </p:nvSpPr>
        <p:spPr>
          <a:xfrm>
            <a:off x="4760231" y="2608164"/>
            <a:ext cx="1914532" cy="717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바이트코드</a:t>
            </a:r>
            <a:endParaRPr lang="en-US" altLang="ko-KR" dirty="0"/>
          </a:p>
          <a:p>
            <a:pPr algn="ctr"/>
            <a:r>
              <a:rPr lang="ko-KR" altLang="en-US" dirty="0"/>
              <a:t>존재하는 파일</a:t>
            </a:r>
          </a:p>
        </p:txBody>
      </p:sp>
    </p:spTree>
    <p:extLst>
      <p:ext uri="{BB962C8B-B14F-4D97-AF65-F5344CB8AC3E}">
        <p14:creationId xmlns:p14="http://schemas.microsoft.com/office/powerpoint/2010/main" val="3263609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01-3. </a:t>
            </a:r>
            <a:br>
              <a:rPr lang="en-US" altLang="ko-KR" sz="4000" dirty="0">
                <a:solidFill>
                  <a:schemeClr val="tx2"/>
                </a:solidFill>
              </a:rPr>
            </a:br>
            <a:r>
              <a:rPr lang="ko-KR" altLang="en-US" sz="4000" dirty="0">
                <a:solidFill>
                  <a:schemeClr val="tx2"/>
                </a:solidFill>
              </a:rPr>
              <a:t>첫 번째 자바 프로그램의 </a:t>
            </a:r>
            <a:br>
              <a:rPr lang="en-US" altLang="ko-KR" sz="4000" dirty="0">
                <a:solidFill>
                  <a:schemeClr val="tx2"/>
                </a:solidFill>
              </a:rPr>
            </a:br>
            <a:r>
              <a:rPr lang="ko-KR" altLang="en-US" sz="4000" dirty="0">
                <a:solidFill>
                  <a:schemeClr val="tx2"/>
                </a:solidFill>
              </a:rPr>
              <a:t>관찰과 응용</a:t>
            </a:r>
          </a:p>
        </p:txBody>
      </p:sp>
    </p:spTree>
    <p:extLst>
      <p:ext uri="{BB962C8B-B14F-4D97-AF65-F5344CB8AC3E}">
        <p14:creationId xmlns:p14="http://schemas.microsoft.com/office/powerpoint/2010/main" val="4063367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88" name="Rectangle 8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Rectangle 8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2" name="Straight Connector 9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4" name="Rectangle 9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Rectangle 9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프로그램의 골격과 구성 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EB1977-E15B-48F0-A9DA-0ED02874D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24" y="462167"/>
            <a:ext cx="5853369" cy="31548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524980-6F64-4BC2-818B-48E8D3434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026" y="2365267"/>
            <a:ext cx="5034046" cy="108023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864267-CC2D-448D-8073-282D6EF189B7}"/>
              </a:ext>
            </a:extLst>
          </p:cNvPr>
          <p:cNvSpPr/>
          <p:nvPr/>
        </p:nvSpPr>
        <p:spPr>
          <a:xfrm>
            <a:off x="6410177" y="1176601"/>
            <a:ext cx="56880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• </a:t>
            </a:r>
            <a:r>
              <a:rPr lang="ko-KR" altLang="en-US" dirty="0">
                <a:latin typeface="+mj-ea"/>
                <a:ea typeface="+mj-ea"/>
              </a:rPr>
              <a:t>중괄호를 이용해서 클래스와 메소드의 영역을 구분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• </a:t>
            </a:r>
            <a:r>
              <a:rPr lang="ko-KR" altLang="en-US" dirty="0">
                <a:latin typeface="+mj-ea"/>
                <a:ea typeface="+mj-ea"/>
              </a:rPr>
              <a:t>문장의 끝에는 세미콜론을 붙여서 문장의 끝 표시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82D9797-19F5-4BB4-A789-C2BAA02B10DC}"/>
              </a:ext>
            </a:extLst>
          </p:cNvPr>
          <p:cNvSpPr/>
          <p:nvPr/>
        </p:nvSpPr>
        <p:spPr>
          <a:xfrm>
            <a:off x="4529796" y="3716896"/>
            <a:ext cx="7469569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• </a:t>
            </a:r>
            <a:r>
              <a:rPr lang="ko-KR" altLang="en-US" dirty="0">
                <a:latin typeface="+mj-ea"/>
                <a:ea typeface="+mj-ea"/>
              </a:rPr>
              <a:t>프로그램 실행 시 </a:t>
            </a:r>
            <a:r>
              <a:rPr lang="en-US" altLang="ko-KR" dirty="0">
                <a:latin typeface="+mj-ea"/>
                <a:ea typeface="+mj-ea"/>
              </a:rPr>
              <a:t>main </a:t>
            </a:r>
            <a:r>
              <a:rPr lang="ko-KR" altLang="en-US" dirty="0">
                <a:latin typeface="+mj-ea"/>
                <a:ea typeface="+mj-ea"/>
              </a:rPr>
              <a:t>메소드 안 문장들 순차적 실행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• System.out.println</a:t>
            </a:r>
            <a:r>
              <a:rPr lang="ko-KR" altLang="en-US" dirty="0">
                <a:latin typeface="+mj-ea"/>
                <a:ea typeface="+mj-ea"/>
              </a:rPr>
              <a:t>의 괄호 안에 출력 내용 큰따옴표로 묶어서 표시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</a:rPr>
              <a:t>• System.out.println </a:t>
            </a:r>
            <a:r>
              <a:rPr lang="ko-KR" altLang="en-US" dirty="0">
                <a:latin typeface="+mj-ea"/>
              </a:rPr>
              <a:t>실행 이후 자동 개 행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36118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2A0581-F885-47D1-A676-F6B693DB6F9E}"/>
              </a:ext>
            </a:extLst>
          </p:cNvPr>
          <p:cNvSpPr txBox="1"/>
          <p:nvPr/>
        </p:nvSpPr>
        <p:spPr>
          <a:xfrm>
            <a:off x="222636" y="308879"/>
            <a:ext cx="113836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■ </a:t>
            </a:r>
            <a:r>
              <a:rPr lang="en-US" altLang="ko-KR" sz="300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System.out.println</a:t>
            </a:r>
            <a:r>
              <a:rPr lang="ko-KR" altLang="en-US" sz="300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에 대한 다양한 활용</a:t>
            </a:r>
            <a:endParaRPr lang="ko-KR" alt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05B6E2-CC6A-4981-AD69-2046A0626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82" y="1099773"/>
            <a:ext cx="8303016" cy="38062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EE1A88B-BE6C-448B-9DFD-C33106A88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030" y="4013838"/>
            <a:ext cx="6205990" cy="200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9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01-1. </a:t>
            </a:r>
            <a:br>
              <a:rPr lang="en-US" altLang="ko-KR" sz="4000" dirty="0">
                <a:solidFill>
                  <a:schemeClr val="tx2"/>
                </a:solidFill>
              </a:rPr>
            </a:br>
            <a:r>
              <a:rPr lang="ko-KR" altLang="en-US" sz="4000" dirty="0">
                <a:solidFill>
                  <a:schemeClr val="tx2"/>
                </a:solidFill>
              </a:rPr>
              <a:t>자바의 세계로 오신 여러분을 환영합니다</a:t>
            </a:r>
            <a:r>
              <a:rPr lang="en-US" altLang="ko-KR" sz="4000" dirty="0">
                <a:solidFill>
                  <a:schemeClr val="tx2"/>
                </a:solidFill>
              </a:rPr>
              <a:t>.</a:t>
            </a:r>
            <a:endParaRPr lang="ko-KR" alt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963507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01-4. </a:t>
            </a:r>
            <a:br>
              <a:rPr lang="en-US" altLang="ko-KR" sz="4000" dirty="0">
                <a:solidFill>
                  <a:schemeClr val="tx2"/>
                </a:solidFill>
              </a:rPr>
            </a:br>
            <a:r>
              <a:rPr lang="ko-KR" altLang="en-US" sz="4000" dirty="0">
                <a:solidFill>
                  <a:schemeClr val="tx2"/>
                </a:solidFill>
              </a:rPr>
              <a:t>들여쓰기와 컴파일의 대상에서 제외되는 주석</a:t>
            </a:r>
            <a:r>
              <a:rPr lang="en-US" altLang="ko-KR" sz="4000" dirty="0">
                <a:solidFill>
                  <a:schemeClr val="tx2"/>
                </a:solidFill>
              </a:rPr>
              <a:t>!</a:t>
            </a:r>
            <a:r>
              <a:rPr lang="ko-KR" altLang="en-US" sz="4000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7909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3" name="Rectangle 1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Rectangle 1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7" name="Straight Connector 13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9" name="Rectangle 13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Rectangle 14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5" name="Straight Connector 14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8018586" y="639097"/>
            <a:ext cx="3608894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5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블록 단위 주석</a:t>
            </a:r>
            <a:endParaRPr lang="en-US" altLang="ko-KR" sz="25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E5E7EBF-D539-4008-9342-0A446D97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7934177" cy="624064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59CAE3-1AE9-458B-BE7F-838EA81B4410}"/>
              </a:ext>
            </a:extLst>
          </p:cNvPr>
          <p:cNvSpPr/>
          <p:nvPr/>
        </p:nvSpPr>
        <p:spPr>
          <a:xfrm>
            <a:off x="956605" y="787791"/>
            <a:ext cx="4501661" cy="998806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83D056-5623-4C0C-B8D3-0CBD06ABD721}"/>
              </a:ext>
            </a:extLst>
          </p:cNvPr>
          <p:cNvSpPr/>
          <p:nvPr/>
        </p:nvSpPr>
        <p:spPr>
          <a:xfrm>
            <a:off x="1868661" y="3190663"/>
            <a:ext cx="2084362" cy="284057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75691C-5E60-4597-A925-49EDA12A9C42}"/>
              </a:ext>
            </a:extLst>
          </p:cNvPr>
          <p:cNvSpPr/>
          <p:nvPr/>
        </p:nvSpPr>
        <p:spPr>
          <a:xfrm>
            <a:off x="1882729" y="5148775"/>
            <a:ext cx="1915548" cy="208671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B37017E-B634-4E6E-B8C8-E3A3D42EE86E}"/>
              </a:ext>
            </a:extLst>
          </p:cNvPr>
          <p:cNvSpPr/>
          <p:nvPr/>
        </p:nvSpPr>
        <p:spPr>
          <a:xfrm>
            <a:off x="5264942" y="1408526"/>
            <a:ext cx="1995800" cy="520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507FCC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주석 처리 영역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E7D2A1-98DA-4739-8701-04F4A863FB04}"/>
              </a:ext>
            </a:extLst>
          </p:cNvPr>
          <p:cNvSpPr/>
          <p:nvPr/>
        </p:nvSpPr>
        <p:spPr>
          <a:xfrm>
            <a:off x="2209535" y="2883709"/>
            <a:ext cx="1995800" cy="520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507FCC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주석 처리 영역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0E0008-FCA3-42EE-8CC2-C47F452817F9}"/>
              </a:ext>
            </a:extLst>
          </p:cNvPr>
          <p:cNvSpPr/>
          <p:nvPr/>
        </p:nvSpPr>
        <p:spPr>
          <a:xfrm>
            <a:off x="1971290" y="4808280"/>
            <a:ext cx="1995800" cy="520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507FCC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주석 처리 영역</a:t>
            </a:r>
          </a:p>
        </p:txBody>
      </p:sp>
    </p:spTree>
    <p:extLst>
      <p:ext uri="{BB962C8B-B14F-4D97-AF65-F5344CB8AC3E}">
        <p14:creationId xmlns:p14="http://schemas.microsoft.com/office/powerpoint/2010/main" val="1179251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88" name="Rectangle 8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Rectangle 8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2" name="Straight Connector 9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4" name="Rectangle 9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Rectangle 9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798C2A9-FEF2-4BD6-9228-A857D70B2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1161809"/>
            <a:ext cx="9155657" cy="31815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7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블록 단위 주석의 다른 사례</a:t>
            </a:r>
            <a:endParaRPr lang="en-US" altLang="ko-KR" sz="27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28FB3E-3DD6-42FF-9E33-4F999BD4000A}"/>
              </a:ext>
            </a:extLst>
          </p:cNvPr>
          <p:cNvSpPr/>
          <p:nvPr/>
        </p:nvSpPr>
        <p:spPr>
          <a:xfrm>
            <a:off x="1901822" y="2083352"/>
            <a:ext cx="196945" cy="1079189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26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7" name="Rectangle 15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" name="Rectangle 15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1" name="Straight Connector 16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3" name="Rectangle 16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" name="Rectangle 16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9" name="Straight Connector 16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DDB21F50-FD4B-475F-9BC0-53EB50361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639097"/>
            <a:ext cx="7243468" cy="4835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8141110" y="639097"/>
            <a:ext cx="3401961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행 단위 주석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80AD4B-28FE-435B-B133-92C2056687A9}"/>
              </a:ext>
            </a:extLst>
          </p:cNvPr>
          <p:cNvSpPr/>
          <p:nvPr/>
        </p:nvSpPr>
        <p:spPr>
          <a:xfrm>
            <a:off x="1505243" y="1092511"/>
            <a:ext cx="253219" cy="919169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69B902B-49F8-4022-9577-8DBA88C1E6E3}"/>
              </a:ext>
            </a:extLst>
          </p:cNvPr>
          <p:cNvSpPr/>
          <p:nvPr/>
        </p:nvSpPr>
        <p:spPr>
          <a:xfrm>
            <a:off x="4283869" y="3062478"/>
            <a:ext cx="2145066" cy="378513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FE1E160-F9DE-4A41-AF47-93A0CE802487}"/>
              </a:ext>
            </a:extLst>
          </p:cNvPr>
          <p:cNvSpPr/>
          <p:nvPr/>
        </p:nvSpPr>
        <p:spPr>
          <a:xfrm>
            <a:off x="4283869" y="4612459"/>
            <a:ext cx="1652697" cy="378513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732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88" name="Rectangle 8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Rectangle 8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2" name="Straight Connector 9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4" name="Rectangle 9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Rectangle 9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7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들여 쓰기</a:t>
            </a:r>
            <a:endParaRPr lang="en-US" altLang="ko-KR" sz="27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658F07-BA7A-4980-BC1D-CE21BD285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1205784"/>
            <a:ext cx="7431648" cy="312673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C32C20-3D2B-4CBD-B01B-C9FE1E8EAA32}"/>
              </a:ext>
            </a:extLst>
          </p:cNvPr>
          <p:cNvSpPr/>
          <p:nvPr/>
        </p:nvSpPr>
        <p:spPr>
          <a:xfrm>
            <a:off x="1263930" y="1872917"/>
            <a:ext cx="410127" cy="2153628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082FCE-24D9-48D2-B68A-67DC6A51914F}"/>
              </a:ext>
            </a:extLst>
          </p:cNvPr>
          <p:cNvSpPr/>
          <p:nvPr/>
        </p:nvSpPr>
        <p:spPr>
          <a:xfrm>
            <a:off x="1730329" y="2839846"/>
            <a:ext cx="410127" cy="804396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939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3" name="Rectangle 15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" name="Rectangle 15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6" name="Straight Connector 16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8" name="Rectangle 16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6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" name="Rectangle 16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D56C5C-F19C-4453-8C88-3AA5518E5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52" y="1296301"/>
            <a:ext cx="5131653" cy="1750799"/>
          </a:xfrm>
          <a:prstGeom prst="rect">
            <a:avLst/>
          </a:prstGeom>
        </p:spPr>
      </p:pic>
      <p:sp>
        <p:nvSpPr>
          <p:cNvPr id="164" name="Rectangle 16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5E965A-D963-4BFE-B580-BE25C6BB3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1306410"/>
            <a:ext cx="5118182" cy="2270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1065197" y="5120640"/>
            <a:ext cx="10058400" cy="822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4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중괄호를 열고 닫는 방식에 대하여</a:t>
            </a:r>
            <a:endParaRPr lang="en-US" altLang="ko-KR" sz="3400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6C7B21F-C85C-4ED9-A41E-0E5AF3BCBBAD}"/>
              </a:ext>
            </a:extLst>
          </p:cNvPr>
          <p:cNvSpPr/>
          <p:nvPr/>
        </p:nvSpPr>
        <p:spPr>
          <a:xfrm>
            <a:off x="1476612" y="3241902"/>
            <a:ext cx="3110772" cy="520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507FCC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자바에서 권고 및 추천되는 방식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0E500D8-74FD-43E2-B445-4BBD6912BDBC}"/>
              </a:ext>
            </a:extLst>
          </p:cNvPr>
          <p:cNvSpPr/>
          <p:nvPr/>
        </p:nvSpPr>
        <p:spPr>
          <a:xfrm>
            <a:off x="5402543" y="1629316"/>
            <a:ext cx="238601" cy="34016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62227DD-F76C-4DFD-A7A1-AB5E52888B4A}"/>
              </a:ext>
            </a:extLst>
          </p:cNvPr>
          <p:cNvSpPr/>
          <p:nvPr/>
        </p:nvSpPr>
        <p:spPr>
          <a:xfrm>
            <a:off x="3388518" y="1348612"/>
            <a:ext cx="238601" cy="34016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FA6BFB5-F7B8-4E0C-9661-84FD5B2A24CE}"/>
              </a:ext>
            </a:extLst>
          </p:cNvPr>
          <p:cNvSpPr/>
          <p:nvPr/>
        </p:nvSpPr>
        <p:spPr>
          <a:xfrm>
            <a:off x="7308042" y="2115543"/>
            <a:ext cx="238601" cy="34016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0887060-9EAD-4DB4-ABB5-8EBD75ACC85A}"/>
              </a:ext>
            </a:extLst>
          </p:cNvPr>
          <p:cNvSpPr/>
          <p:nvPr/>
        </p:nvSpPr>
        <p:spPr>
          <a:xfrm>
            <a:off x="6860893" y="1573883"/>
            <a:ext cx="238601" cy="34016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478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83" y="2438159"/>
            <a:ext cx="3546632" cy="19816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01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2A0581-F885-47D1-A676-F6B693DB6F9E}"/>
              </a:ext>
            </a:extLst>
          </p:cNvPr>
          <p:cNvSpPr txBox="1"/>
          <p:nvPr/>
        </p:nvSpPr>
        <p:spPr>
          <a:xfrm>
            <a:off x="222636" y="308879"/>
            <a:ext cx="113836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■ </a:t>
            </a:r>
            <a:r>
              <a:rPr lang="ko-KR" altLang="en-US" sz="3000" dirty="0">
                <a:solidFill>
                  <a:schemeClr val="accent2">
                    <a:lumMod val="75000"/>
                  </a:schemeClr>
                </a:solidFill>
              </a:rPr>
              <a:t>프로그래밍의 시작을 위한 최소한의 준비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050C6-D24B-4DE3-8D7F-7142CB5A4FC7}"/>
              </a:ext>
            </a:extLst>
          </p:cNvPr>
          <p:cNvSpPr txBox="1"/>
          <p:nvPr/>
        </p:nvSpPr>
        <p:spPr>
          <a:xfrm>
            <a:off x="384312" y="1128783"/>
            <a:ext cx="112219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JDK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다운로드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www.oracle.com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JDK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다운로드 한다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400" dirty="0">
                <a:latin typeface="맑은 고딕" panose="020B0503020000020004" pitchFamily="50" charset="-127"/>
              </a:rPr>
              <a:t>- [</a:t>
            </a:r>
            <a:r>
              <a:rPr lang="ko-KR" altLang="en-US" sz="2400" dirty="0">
                <a:latin typeface="맑은 고딕" panose="020B0503020000020004" pitchFamily="50" charset="-127"/>
              </a:rPr>
              <a:t>그림 </a:t>
            </a:r>
            <a:r>
              <a:rPr lang="en-US" altLang="ko-KR" sz="2400" dirty="0">
                <a:latin typeface="맑은 고딕" panose="020B0503020000020004" pitchFamily="50" charset="-127"/>
              </a:rPr>
              <a:t>01-1] ~ [</a:t>
            </a:r>
            <a:r>
              <a:rPr lang="ko-KR" altLang="en-US" sz="2400" dirty="0">
                <a:latin typeface="맑은 고딕" panose="020B0503020000020004" pitchFamily="50" charset="-127"/>
              </a:rPr>
              <a:t>그림 </a:t>
            </a:r>
            <a:r>
              <a:rPr lang="en-US" altLang="ko-KR" sz="2400" dirty="0">
                <a:latin typeface="맑은 고딕" panose="020B0503020000020004" pitchFamily="50" charset="-127"/>
              </a:rPr>
              <a:t>01-4]</a:t>
            </a:r>
            <a:r>
              <a:rPr lang="ko-KR" altLang="en-US" sz="2400" dirty="0">
                <a:latin typeface="맑은 고딕" panose="020B0503020000020004" pitchFamily="50" charset="-127"/>
              </a:rPr>
              <a:t>의 과정</a:t>
            </a:r>
            <a:r>
              <a:rPr lang="en-US" altLang="ko-KR" sz="2400" dirty="0">
                <a:latin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</a:rPr>
              <a:t>참조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</a:rPr>
              <a:t>▶ JDK</a:t>
            </a:r>
            <a:r>
              <a:rPr lang="ko-KR" altLang="en-US" sz="2400" dirty="0">
                <a:latin typeface="맑은 고딕" panose="020B0503020000020004" pitchFamily="50" charset="-127"/>
              </a:rPr>
              <a:t>의 설치</a:t>
            </a:r>
            <a:endParaRPr lang="en-US" altLang="ko-KR" sz="2400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JDK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다운로드 이후 설치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400" dirty="0">
                <a:latin typeface="맑은 고딕" panose="020B0503020000020004" pitchFamily="50" charset="-127"/>
              </a:rPr>
              <a:t>[</a:t>
            </a:r>
            <a:r>
              <a:rPr lang="ko-KR" altLang="en-US" sz="2400" dirty="0">
                <a:latin typeface="맑은 고딕" panose="020B0503020000020004" pitchFamily="50" charset="-127"/>
              </a:rPr>
              <a:t>그림 </a:t>
            </a:r>
            <a:r>
              <a:rPr lang="en-US" altLang="ko-KR" sz="2400" dirty="0">
                <a:latin typeface="맑은 고딕" panose="020B0503020000020004" pitchFamily="50" charset="-127"/>
              </a:rPr>
              <a:t>01-5] ~ [</a:t>
            </a:r>
            <a:r>
              <a:rPr lang="ko-KR" altLang="en-US" sz="2400" dirty="0">
                <a:latin typeface="맑은 고딕" panose="020B0503020000020004" pitchFamily="50" charset="-127"/>
              </a:rPr>
              <a:t>그림 </a:t>
            </a:r>
            <a:r>
              <a:rPr lang="en-US" altLang="ko-KR" sz="2400" dirty="0">
                <a:latin typeface="맑은 고딕" panose="020B0503020000020004" pitchFamily="50" charset="-127"/>
              </a:rPr>
              <a:t>01-7]</a:t>
            </a:r>
            <a:r>
              <a:rPr lang="ko-KR" altLang="en-US" sz="2400" dirty="0">
                <a:latin typeface="맑은 고딕" panose="020B0503020000020004" pitchFamily="50" charset="-127"/>
              </a:rPr>
              <a:t>의 과정 참조</a:t>
            </a:r>
            <a:endParaRPr lang="en-US" altLang="ko-KR" sz="2400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 문서 확인 및 다운로드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[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01-8] </a:t>
            </a:r>
            <a:r>
              <a:rPr lang="en-US" altLang="ko-KR" sz="2400" dirty="0">
                <a:latin typeface="맑은 고딕" panose="020B0503020000020004" pitchFamily="50" charset="-127"/>
              </a:rPr>
              <a:t>~ [</a:t>
            </a:r>
            <a:r>
              <a:rPr lang="ko-KR" altLang="en-US" sz="2400" dirty="0">
                <a:latin typeface="맑은 고딕" panose="020B0503020000020004" pitchFamily="50" charset="-127"/>
              </a:rPr>
              <a:t>그림 </a:t>
            </a:r>
            <a:r>
              <a:rPr lang="en-US" altLang="ko-KR" sz="2400" dirty="0">
                <a:latin typeface="맑은 고딕" panose="020B0503020000020004" pitchFamily="50" charset="-127"/>
              </a:rPr>
              <a:t>01-13]</a:t>
            </a:r>
            <a:r>
              <a:rPr lang="ko-KR" altLang="en-US" sz="2400" dirty="0">
                <a:latin typeface="맑은 고딕" panose="020B0503020000020004" pitchFamily="50" charset="-127"/>
              </a:rPr>
              <a:t>의 과정 참조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517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2A0581-F885-47D1-A676-F6B693DB6F9E}"/>
              </a:ext>
            </a:extLst>
          </p:cNvPr>
          <p:cNvSpPr txBox="1"/>
          <p:nvPr/>
        </p:nvSpPr>
        <p:spPr>
          <a:xfrm>
            <a:off x="222636" y="308879"/>
            <a:ext cx="113836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■ </a:t>
            </a:r>
            <a:r>
              <a:rPr lang="ko-KR" altLang="en-US" sz="3000" dirty="0">
                <a:solidFill>
                  <a:schemeClr val="accent2">
                    <a:lumMod val="75000"/>
                  </a:schemeClr>
                </a:solidFill>
              </a:rPr>
              <a:t>설치 이후에 해야 할 추가적인 설정</a:t>
            </a:r>
            <a:r>
              <a:rPr lang="en-US" altLang="ko-KR" sz="30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ko-KR" altLang="en-US" sz="3000" dirty="0">
                <a:solidFill>
                  <a:schemeClr val="accent2">
                    <a:lumMod val="75000"/>
                  </a:schemeClr>
                </a:solidFill>
              </a:rPr>
              <a:t>환경 변수의 설정</a:t>
            </a:r>
            <a:r>
              <a:rPr lang="en-US" altLang="ko-KR" sz="3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ko-KR" alt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050C6-D24B-4DE3-8D7F-7142CB5A4FC7}"/>
              </a:ext>
            </a:extLst>
          </p:cNvPr>
          <p:cNvSpPr txBox="1"/>
          <p:nvPr/>
        </p:nvSpPr>
        <p:spPr>
          <a:xfrm>
            <a:off x="384313" y="1297592"/>
            <a:ext cx="112219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 변수 설정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</a:rPr>
              <a:t>  - [</a:t>
            </a:r>
            <a:r>
              <a:rPr lang="ko-KR" altLang="en-US" sz="2400" dirty="0">
                <a:latin typeface="맑은 고딕" panose="020B0503020000020004" pitchFamily="50" charset="-127"/>
              </a:rPr>
              <a:t>그림 </a:t>
            </a:r>
            <a:r>
              <a:rPr lang="en-US" altLang="ko-KR" sz="2400" dirty="0">
                <a:latin typeface="맑은 고딕" panose="020B0503020000020004" pitchFamily="50" charset="-127"/>
              </a:rPr>
              <a:t>01-14] ~ [</a:t>
            </a:r>
            <a:r>
              <a:rPr lang="ko-KR" altLang="en-US" sz="2400" dirty="0">
                <a:latin typeface="맑은 고딕" panose="020B0503020000020004" pitchFamily="50" charset="-127"/>
              </a:rPr>
              <a:t>그림 </a:t>
            </a:r>
            <a:r>
              <a:rPr lang="en-US" altLang="ko-KR" sz="2400" dirty="0">
                <a:latin typeface="맑은 고딕" panose="020B0503020000020004" pitchFamily="50" charset="-127"/>
              </a:rPr>
              <a:t>01-22]</a:t>
            </a:r>
            <a:r>
              <a:rPr lang="ko-KR" altLang="en-US" sz="2400" dirty="0">
                <a:latin typeface="맑은 고딕" panose="020B0503020000020004" pitchFamily="50" charset="-127"/>
              </a:rPr>
              <a:t>의 과정</a:t>
            </a:r>
            <a:r>
              <a:rPr lang="en-US" altLang="ko-KR" sz="2400" dirty="0">
                <a:latin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</a:rPr>
              <a:t>참조</a:t>
            </a:r>
            <a:endParaRPr lang="en-US" altLang="ko-KR" sz="2400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 변수란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 변수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Path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</a:rPr>
              <a:t>▶ </a:t>
            </a:r>
            <a:r>
              <a:rPr lang="ko-KR" altLang="en-US" sz="2400" dirty="0">
                <a:latin typeface="맑은 고딕" panose="020B0503020000020004" pitchFamily="50" charset="-127"/>
              </a:rPr>
              <a:t>자바의 기본 도구</a:t>
            </a:r>
            <a:endParaRPr lang="en-US" altLang="ko-KR" sz="2400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</a:rPr>
              <a:t>  - javac.exe    </a:t>
            </a:r>
            <a:r>
              <a:rPr lang="ko-KR" altLang="en-US" sz="2400" dirty="0">
                <a:latin typeface="맑은 고딕" panose="020B0503020000020004" pitchFamily="50" charset="-127"/>
              </a:rPr>
              <a:t>자바</a:t>
            </a:r>
            <a:r>
              <a:rPr lang="en-US" altLang="ko-KR" sz="2400" dirty="0">
                <a:latin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</a:rPr>
              <a:t>컴파일러 </a:t>
            </a:r>
            <a:r>
              <a:rPr lang="en-US" altLang="ko-KR" sz="2400" dirty="0">
                <a:latin typeface="맑은 고딕" panose="020B0503020000020004" pitchFamily="50" charset="-127"/>
              </a:rPr>
              <a:t>(Java Compiler)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</a:rPr>
              <a:t>  </a:t>
            </a:r>
            <a:r>
              <a:rPr lang="en-US" altLang="ko-KR" sz="2400">
                <a:latin typeface="맑은 고딕" panose="020B0503020000020004" pitchFamily="50" charset="-127"/>
              </a:rPr>
              <a:t>- java.</a:t>
            </a:r>
            <a:r>
              <a:rPr lang="en-US" altLang="ko-KR" sz="2400" dirty="0">
                <a:latin typeface="맑은 고딕" panose="020B0503020000020004" pitchFamily="50" charset="-127"/>
              </a:rPr>
              <a:t>exe     </a:t>
            </a:r>
            <a:r>
              <a:rPr lang="ko-KR" altLang="en-US" sz="2400" dirty="0">
                <a:latin typeface="맑은 고딕" panose="020B0503020000020004" pitchFamily="50" charset="-127"/>
              </a:rPr>
              <a:t>자바 런처 </a:t>
            </a:r>
            <a:r>
              <a:rPr lang="en-US" altLang="ko-KR" sz="2400" dirty="0">
                <a:latin typeface="맑은 고딕" panose="020B0503020000020004" pitchFamily="50" charset="-127"/>
              </a:rPr>
              <a:t>(Java Launcher)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479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49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1" name="Straight Connector 2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3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CD69D1F-C0E3-446E-82D5-E51A26959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35457" y="640080"/>
            <a:ext cx="8378454" cy="36027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[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그림 </a:t>
            </a: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01-14: 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자바 설치 경로</a:t>
            </a: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6153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DEAC55A7-10F5-4A49-891F-798A21F3A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640080"/>
            <a:ext cx="6702764" cy="36027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[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그림 </a:t>
            </a: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01-15: 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자바 개발에 필요한 여러가지 도구들</a:t>
            </a: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56628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9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0" name="Rectangle 9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Rectangle 10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2" name="Straight Connector 10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3" name="Rectangle 10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0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Rectangle 10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6" name="Straight Connector 1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AD5172C-15BF-4D6D-98CE-9E2FBAAB1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24" y="396355"/>
            <a:ext cx="4872849" cy="54142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730000" y="2992564"/>
            <a:ext cx="5241606" cy="13325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7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[</a:t>
            </a:r>
            <a:r>
              <a:rPr lang="ko-KR" altLang="en-US" sz="27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그림 </a:t>
            </a:r>
            <a:r>
              <a:rPr lang="en-US" altLang="ko-KR" sz="27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01-16: </a:t>
            </a:r>
            <a:r>
              <a:rPr lang="ko-KR" altLang="en-US" sz="27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시스템 속성 창</a:t>
            </a:r>
            <a:r>
              <a:rPr lang="en-US" altLang="ko-KR" sz="27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5833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3" name="Rectangle 1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Rectangle 1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7" name="Straight Connector 13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9" name="Rectangle 13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Rectangle 14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5" name="Straight Connector 14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1F85F18-5064-4441-88E3-FD1D13B56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68" y="410626"/>
            <a:ext cx="4860005" cy="54000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730000" y="639097"/>
            <a:ext cx="4813072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5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[</a:t>
            </a:r>
            <a:r>
              <a:rPr lang="ko-KR" altLang="en-US" sz="25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그림 </a:t>
            </a:r>
            <a:r>
              <a:rPr lang="en-US" altLang="ko-KR" sz="25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01-18: </a:t>
            </a:r>
            <a:r>
              <a:rPr lang="ko-KR" altLang="en-US" sz="25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환경 변수 설정 창</a:t>
            </a:r>
            <a:r>
              <a:rPr lang="en-US" altLang="ko-KR" sz="25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2460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88" name="Rectangle 8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Rectangle 8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2" name="Straight Connector 9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4" name="Rectangle 9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Rectangle 9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5C9AD08-110F-4113-967F-CC269807A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517198"/>
            <a:ext cx="8614560" cy="23690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[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그림 </a:t>
            </a: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01-19: 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환경 변수의 등록</a:t>
            </a: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4802101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519</TotalTime>
  <Words>376</Words>
  <Application>Microsoft Office PowerPoint</Application>
  <PresentationFormat>와이드스크린</PresentationFormat>
  <Paragraphs>65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휴먼편지체</vt:lpstr>
      <vt:lpstr>Calibri</vt:lpstr>
      <vt:lpstr>Calibri Light</vt:lpstr>
      <vt:lpstr>추억</vt:lpstr>
      <vt:lpstr> 열혈 Java 프로그래밍</vt:lpstr>
      <vt:lpstr>01-1.  자바의 세계로 오신 여러분을 환영합니다.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01-2.  자바 프로그램과  실행의 원리에 대한 이해</vt:lpstr>
      <vt:lpstr>PowerPoint 프레젠테이션</vt:lpstr>
      <vt:lpstr>PowerPoint 프레젠테이션</vt:lpstr>
      <vt:lpstr>PowerPoint 프레젠테이션</vt:lpstr>
      <vt:lpstr>01-3.  첫 번째 자바 프로그램의  관찰과 응용</vt:lpstr>
      <vt:lpstr>PowerPoint 프레젠테이션</vt:lpstr>
      <vt:lpstr>PowerPoint 프레젠테이션</vt:lpstr>
      <vt:lpstr>01-4.  들여쓰기와 컴파일의 대상에서 제외되는 주석!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윤성우</cp:lastModifiedBy>
  <cp:revision>51</cp:revision>
  <dcterms:created xsi:type="dcterms:W3CDTF">2017-07-09T08:11:09Z</dcterms:created>
  <dcterms:modified xsi:type="dcterms:W3CDTF">2017-07-12T07:26:02Z</dcterms:modified>
</cp:coreProperties>
</file>