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09" r:id="rId4"/>
    <p:sldId id="259" r:id="rId5"/>
    <p:sldId id="310" r:id="rId6"/>
    <p:sldId id="288" r:id="rId7"/>
    <p:sldId id="299" r:id="rId8"/>
    <p:sldId id="311" r:id="rId9"/>
    <p:sldId id="312" r:id="rId10"/>
    <p:sldId id="289" r:id="rId11"/>
    <p:sldId id="313" r:id="rId12"/>
    <p:sldId id="314" r:id="rId13"/>
    <p:sldId id="315" r:id="rId14"/>
    <p:sldId id="316" r:id="rId15"/>
    <p:sldId id="300" r:id="rId16"/>
    <p:sldId id="317" r:id="rId17"/>
    <p:sldId id="318" r:id="rId18"/>
    <p:sldId id="301" r:id="rId19"/>
    <p:sldId id="319" r:id="rId20"/>
    <p:sldId id="320" r:id="rId21"/>
    <p:sldId id="321" r:id="rId22"/>
    <p:sldId id="322" r:id="rId23"/>
    <p:sldId id="323" r:id="rId24"/>
    <p:sldId id="303" r:id="rId25"/>
    <p:sldId id="324" r:id="rId26"/>
    <p:sldId id="325" r:id="rId27"/>
    <p:sldId id="326" r:id="rId28"/>
    <p:sldId id="327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000"/>
    <a:srgbClr val="E1300D"/>
    <a:srgbClr val="D17611"/>
    <a:srgbClr val="507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04. </a:t>
            </a:r>
            <a:r>
              <a:rPr lang="ko-KR" altLang="en-US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연산자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복합 대입 연산자 예제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14F344-FCA5-4C4E-A131-C3A12291B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8" y="179995"/>
            <a:ext cx="7961362" cy="48464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A681A3-0CB4-43F4-BCCE-0988B5102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443" y="3990729"/>
            <a:ext cx="5821736" cy="154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0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1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2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3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8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관계 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00E6E2-C834-4731-9185-2ED5843D2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771306"/>
            <a:ext cx="8183763" cy="377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5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관계 연산자 예제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C31A49-F559-4C89-A6ED-A83E84D8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857441"/>
            <a:ext cx="8963025" cy="2962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114711-1F2E-485B-8213-7EE90647C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853" y="3389920"/>
            <a:ext cx="67913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90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1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2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3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8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논리 연산자</a:t>
            </a:r>
            <a:endParaRPr lang="ko-KR" altLang="en-US" sz="38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007DAE-50F8-43A1-8763-D8E3CAC4E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327998"/>
            <a:ext cx="8197831" cy="213021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9DE4B15-BED1-4B85-986D-BBC91B765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04" y="2864561"/>
            <a:ext cx="4619654" cy="14808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9FE1216-F52B-4704-AC65-1B483079A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669" y="2864562"/>
            <a:ext cx="4716085" cy="15002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1EF4CB-877E-47DB-A057-DD2E38D07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3669" y="4516944"/>
            <a:ext cx="3194759" cy="99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9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논리 연산자 예제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7CAF65-A846-4565-B9CD-524C796F9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193778"/>
            <a:ext cx="6992815" cy="47094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A1629A-BA7D-474A-9EE5-128E89C97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692" y="3671887"/>
            <a:ext cx="56959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7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논리 연산자 사용시 주의점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altLang="ko-KR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SCE</a:t>
            </a:r>
            <a:endParaRPr lang="ko-KR" altLang="en-US" sz="40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054883-BB9C-4977-B148-6365D7F07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2" y="3791357"/>
            <a:ext cx="4410075" cy="21336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43A24EE-20FB-4D39-9369-EE117110CD06}"/>
              </a:ext>
            </a:extLst>
          </p:cNvPr>
          <p:cNvSpPr/>
          <p:nvPr/>
        </p:nvSpPr>
        <p:spPr>
          <a:xfrm>
            <a:off x="1193532" y="2141834"/>
            <a:ext cx="6630326" cy="1324996"/>
          </a:xfrm>
          <a:prstGeom prst="roundRect">
            <a:avLst>
              <a:gd name="adj" fmla="val 1380"/>
            </a:avLst>
          </a:prstGeom>
          <a:solidFill>
            <a:schemeClr val="tx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2C0FEB-4294-43C3-A5F1-A0D41EAD84B7}"/>
              </a:ext>
            </a:extLst>
          </p:cNvPr>
          <p:cNvSpPr/>
          <p:nvPr/>
        </p:nvSpPr>
        <p:spPr>
          <a:xfrm>
            <a:off x="1254245" y="2186670"/>
            <a:ext cx="6527409" cy="1237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pt-BR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result = ((num1 += 10) &lt; 0) &amp;&amp; ((num2 += 10) &gt; 0);</a:t>
            </a:r>
          </a:p>
          <a:p>
            <a:pPr>
              <a:lnSpc>
                <a:spcPct val="200000"/>
              </a:lnSpc>
            </a:pPr>
            <a:r>
              <a:rPr lang="pt-BR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result = ((num1 += 10) &gt; 0) || ((num2 += 10) &gt; 0);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CF9A4D-77BC-4624-A426-62C8BEA332DC}"/>
              </a:ext>
            </a:extLst>
          </p:cNvPr>
          <p:cNvSpPr/>
          <p:nvPr/>
        </p:nvSpPr>
        <p:spPr>
          <a:xfrm>
            <a:off x="6278880" y="3391891"/>
            <a:ext cx="4716126" cy="607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C4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num1</a:t>
            </a:r>
            <a:r>
              <a:rPr lang="ko-KR" altLang="en-US" dirty="0">
                <a:solidFill>
                  <a:srgbClr val="C4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과 </a:t>
            </a:r>
            <a:r>
              <a:rPr lang="en-US" altLang="ko-KR" dirty="0">
                <a:solidFill>
                  <a:srgbClr val="C4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num2</a:t>
            </a:r>
            <a:r>
              <a:rPr lang="ko-KR" altLang="en-US" dirty="0">
                <a:solidFill>
                  <a:srgbClr val="C4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의 값이 모두 증가할 수 있을까</a:t>
            </a:r>
            <a:r>
              <a:rPr lang="en-US" altLang="ko-KR" dirty="0">
                <a:solidFill>
                  <a:srgbClr val="C4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?</a:t>
            </a:r>
            <a:endParaRPr lang="ko-KR" altLang="en-US" dirty="0">
              <a:solidFill>
                <a:srgbClr val="C400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455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SCE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동작을 확인하는 예제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0FF3C5-23C6-467A-B513-430B0877E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86" y="189425"/>
            <a:ext cx="7429500" cy="4524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10C294-920A-4BC7-B77C-46ED52EB8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420" y="3507432"/>
            <a:ext cx="57054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77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04-2. </a:t>
            </a:r>
            <a:br>
              <a:rPr lang="en-US" altLang="ko-KR" sz="4000" dirty="0">
                <a:solidFill>
                  <a:schemeClr val="tx2"/>
                </a:solidFill>
              </a:rPr>
            </a:br>
            <a:r>
              <a:rPr lang="ko-KR" altLang="en-US" sz="3600" dirty="0">
                <a:solidFill>
                  <a:schemeClr val="tx2"/>
                </a:solidFill>
              </a:rPr>
              <a:t>자바에서 제공하는 </a:t>
            </a:r>
            <a:r>
              <a:rPr lang="ko-KR" altLang="en-US" sz="3600" dirty="0" err="1">
                <a:solidFill>
                  <a:schemeClr val="tx2"/>
                </a:solidFill>
              </a:rPr>
              <a:t>단항</a:t>
            </a:r>
            <a:r>
              <a:rPr lang="ko-KR" altLang="en-US" sz="3600" dirty="0">
                <a:solidFill>
                  <a:schemeClr val="tx2"/>
                </a:solidFill>
              </a:rPr>
              <a:t> 연산자들</a:t>
            </a:r>
          </a:p>
        </p:txBody>
      </p:sp>
    </p:spTree>
    <p:extLst>
      <p:ext uri="{BB962C8B-B14F-4D97-AF65-F5344CB8AC3E}">
        <p14:creationId xmlns:p14="http://schemas.microsoft.com/office/powerpoint/2010/main" val="3813217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부호 연산자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62C5FD-0E35-4EBC-ADDA-0EE6BB3B9AA1}"/>
              </a:ext>
            </a:extLst>
          </p:cNvPr>
          <p:cNvSpPr/>
          <p:nvPr/>
        </p:nvSpPr>
        <p:spPr>
          <a:xfrm>
            <a:off x="1193532" y="2291475"/>
            <a:ext cx="683911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200" dirty="0"/>
              <a:t>double e1 = 3.5;</a:t>
            </a:r>
          </a:p>
          <a:p>
            <a:pPr>
              <a:lnSpc>
                <a:spcPct val="200000"/>
              </a:lnSpc>
            </a:pPr>
            <a:r>
              <a:rPr lang="en-US" altLang="ko-KR" sz="2200" dirty="0"/>
              <a:t>double e2 = -e1;        // e1</a:t>
            </a:r>
            <a:r>
              <a:rPr lang="ko-KR" altLang="en-US" sz="1900" dirty="0"/>
              <a:t>에 저장되는 값은</a:t>
            </a:r>
            <a:r>
              <a:rPr lang="ko-KR" altLang="en-US" sz="2200" dirty="0"/>
              <a:t> </a:t>
            </a:r>
            <a:r>
              <a:rPr lang="en-US" altLang="ko-KR" sz="2200" dirty="0"/>
              <a:t>-3.5</a:t>
            </a:r>
            <a:endParaRPr lang="ko-KR" altLang="en-US" sz="2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190AFE-A29C-4938-8ED7-A4273C408992}"/>
              </a:ext>
            </a:extLst>
          </p:cNvPr>
          <p:cNvSpPr/>
          <p:nvPr/>
        </p:nvSpPr>
        <p:spPr>
          <a:xfrm>
            <a:off x="1193532" y="4428605"/>
            <a:ext cx="6367975" cy="607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4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부호 연산자 </a:t>
            </a:r>
            <a:r>
              <a:rPr lang="en-US" altLang="ko-KR" dirty="0">
                <a:solidFill>
                  <a:srgbClr val="C4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–</a:t>
            </a:r>
            <a:r>
              <a:rPr lang="ko-KR" altLang="en-US" dirty="0">
                <a:solidFill>
                  <a:srgbClr val="C4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는 변수에 저장된 값의 부호를 바꾸어 반환한다</a:t>
            </a:r>
            <a:r>
              <a:rPr lang="en-US" altLang="ko-KR" dirty="0">
                <a:solidFill>
                  <a:srgbClr val="C4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solidFill>
                <a:srgbClr val="C400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351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부호 연산자 예제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CD1900-DCB8-45DF-A36B-48E60B744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609791"/>
            <a:ext cx="7467600" cy="3667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27A4DA-7568-4744-A370-4215108ED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63" y="3436181"/>
            <a:ext cx="56864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04-1. </a:t>
            </a:r>
            <a:br>
              <a:rPr lang="en-US" altLang="ko-KR" sz="4000" dirty="0">
                <a:solidFill>
                  <a:schemeClr val="tx2"/>
                </a:solidFill>
              </a:rPr>
            </a:br>
            <a:r>
              <a:rPr lang="ko-KR" altLang="en-US" sz="3600" dirty="0">
                <a:solidFill>
                  <a:schemeClr val="tx2"/>
                </a:solidFill>
              </a:rPr>
              <a:t>자바에서 제공하는 이항 연산자들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1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2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3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8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증가 감소 연산자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2FE157-E922-4CED-8A92-FDFDF6749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84762"/>
            <a:ext cx="7486650" cy="14668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93F11C6-9111-44EB-B20F-1ACEEF6EF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24" y="2700337"/>
            <a:ext cx="74390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72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Prefix 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증가 감소 연산자 예제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EE3DB1-586A-4AC9-AED5-9E9963BE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766376"/>
            <a:ext cx="8934450" cy="29432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44A3A87-795F-4BF9-96BA-12571A19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836" y="3123379"/>
            <a:ext cx="68008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01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Postfix 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증가 감소 연산자 예제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57D11D-291A-442C-9AAA-B53F433AD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515711"/>
            <a:ext cx="8924925" cy="4029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C931DF-9E73-4ACC-8CB3-6914512EF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686" y="3655450"/>
            <a:ext cx="68008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77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04-3. </a:t>
            </a:r>
            <a:br>
              <a:rPr lang="en-US" altLang="ko-KR" sz="4000" dirty="0">
                <a:solidFill>
                  <a:schemeClr val="tx2"/>
                </a:solidFill>
              </a:rPr>
            </a:br>
            <a:r>
              <a:rPr lang="ko-KR" altLang="en-US" sz="3600" dirty="0">
                <a:solidFill>
                  <a:schemeClr val="tx2"/>
                </a:solidFill>
              </a:rPr>
              <a:t>비트를 대상으로 하는 연산자들</a:t>
            </a:r>
          </a:p>
        </p:txBody>
      </p:sp>
    </p:spTree>
    <p:extLst>
      <p:ext uri="{BB962C8B-B14F-4D97-AF65-F5344CB8AC3E}">
        <p14:creationId xmlns:p14="http://schemas.microsoft.com/office/powerpoint/2010/main" val="318988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비트 연산자의 이해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EAC8BD-E5F0-4A0B-A3A1-BF477E6E6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770" y="3309882"/>
            <a:ext cx="4436910" cy="24383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C14846-EC55-4731-9BD7-DFC54830D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314" y="1924921"/>
            <a:ext cx="4449366" cy="9272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8C7F373-584D-4E82-976C-959F40121B86}"/>
              </a:ext>
            </a:extLst>
          </p:cNvPr>
          <p:cNvSpPr/>
          <p:nvPr/>
        </p:nvSpPr>
        <p:spPr>
          <a:xfrm>
            <a:off x="1574276" y="3094893"/>
            <a:ext cx="3039927" cy="397365"/>
          </a:xfrm>
          <a:prstGeom prst="rect">
            <a:avLst/>
          </a:prstGeom>
          <a:solidFill>
            <a:schemeClr val="bg2">
              <a:lumMod val="90000"/>
              <a:alpha val="2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2C8EAA-C259-412C-A293-AC7CC8279A68}"/>
              </a:ext>
            </a:extLst>
          </p:cNvPr>
          <p:cNvSpPr/>
          <p:nvPr/>
        </p:nvSpPr>
        <p:spPr>
          <a:xfrm>
            <a:off x="1137036" y="1956773"/>
            <a:ext cx="6694998" cy="2269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byte n1 = 13;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byte n2 = 7;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byte n3 = (byte)(n1 &amp; n2);</a:t>
            </a:r>
            <a:endParaRPr lang="en-US" altLang="ko-KR" sz="1600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nn-NO" altLang="ko-KR" sz="1600" dirty="0">
                <a:latin typeface="Consolas" panose="020B0609020204030204" pitchFamily="49" charset="0"/>
              </a:rPr>
              <a:t>System.out.println(n3);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767AF6-DBA9-4D44-AD47-7CF5B522C4AC}"/>
              </a:ext>
            </a:extLst>
          </p:cNvPr>
          <p:cNvSpPr/>
          <p:nvPr/>
        </p:nvSpPr>
        <p:spPr>
          <a:xfrm>
            <a:off x="1137260" y="468567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YDVYMjOStd125"/>
              </a:rPr>
              <a:t>각각의 비트를 대상으로 연산을 진행</a:t>
            </a:r>
            <a:r>
              <a:rPr lang="en-US" altLang="ko-KR" sz="1500" dirty="0">
                <a:solidFill>
                  <a:srgbClr val="002060"/>
                </a:solidFill>
                <a:latin typeface="YDVYMjOStd125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YDVYMjOStd125"/>
              </a:rPr>
              <a:t>그리고 각 비트를 대상으로</a:t>
            </a:r>
            <a:endParaRPr lang="en-US" altLang="ko-KR" sz="1500" dirty="0">
              <a:solidFill>
                <a:srgbClr val="002060"/>
              </a:solidFill>
              <a:latin typeface="YDVYMjOStd125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YDVYMjOStd125"/>
              </a:rPr>
              <a:t>진행된 연산 결과를 묶어서 하나의 연산 결과 반환</a:t>
            </a:r>
            <a:endParaRPr lang="ko-KR" altLang="en-US" sz="1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91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1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2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3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비트 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439DBB-40B5-4B2E-B381-B05A32CAC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5" y="349624"/>
            <a:ext cx="7972397" cy="26608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7A939B-756F-43A8-9CFB-23B80B258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930" y="2387397"/>
            <a:ext cx="5040755" cy="1315984"/>
          </a:xfrm>
          <a:prstGeom prst="rect">
            <a:avLst/>
          </a:prstGeom>
          <a:ln w="28575">
            <a:solidFill>
              <a:srgbClr val="0070C0">
                <a:alpha val="47000"/>
              </a:srgb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ED36CC-4A08-45C8-A361-9CA9413C7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930" y="956052"/>
            <a:ext cx="5040755" cy="1311978"/>
          </a:xfrm>
          <a:prstGeom prst="rect">
            <a:avLst/>
          </a:prstGeom>
          <a:ln w="28575">
            <a:solidFill>
              <a:srgbClr val="0070C0">
                <a:alpha val="47000"/>
              </a:srgb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530558-06A8-41D5-A630-7152ECA6B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484" y="3818649"/>
            <a:ext cx="5051202" cy="1307008"/>
          </a:xfrm>
          <a:prstGeom prst="rect">
            <a:avLst/>
          </a:prstGeom>
          <a:ln w="28575">
            <a:solidFill>
              <a:srgbClr val="0070C0">
                <a:alpha val="47000"/>
              </a:srgb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699D75-E838-4FD4-ABAB-2AAA991352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085" y="3172217"/>
            <a:ext cx="3358337" cy="80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83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비트 연산자 예제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947B0B-215F-4B20-AD0E-4DF001A83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300038"/>
            <a:ext cx="7458075" cy="4524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46B7EB-D7A6-4289-A4F2-A29B83CFF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784" y="3914568"/>
            <a:ext cx="56673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15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1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2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3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비트 </a:t>
            </a:r>
            <a:r>
              <a:rPr lang="ko-KR" altLang="en-US" sz="33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쉬프트</a:t>
            </a:r>
            <a:r>
              <a:rPr lang="ko-KR" altLang="en-US" sz="33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연산자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6D6BD7-45C7-4996-B999-FDB926BDA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78" y="833322"/>
            <a:ext cx="74390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88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비트 </a:t>
            </a:r>
            <a:r>
              <a:rPr lang="ko-KR" altLang="en-US" sz="29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쉬프트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연산자 예제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D8F20B-8E17-4BDD-A910-7F5BC9C45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173687"/>
            <a:ext cx="6581775" cy="4572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AC9662-F83C-4BDB-B331-690C4B7E8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211" y="4275745"/>
            <a:ext cx="5705475" cy="134302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D59EE5-1613-4A2B-AD40-57EFEB7F8196}"/>
              </a:ext>
            </a:extLst>
          </p:cNvPr>
          <p:cNvSpPr/>
          <p:nvPr/>
        </p:nvSpPr>
        <p:spPr>
          <a:xfrm>
            <a:off x="5778663" y="804805"/>
            <a:ext cx="4729904" cy="742641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4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왼쪽으로의 </a:t>
            </a:r>
            <a:r>
              <a:rPr lang="ko-KR" altLang="en-US" dirty="0" err="1">
                <a:solidFill>
                  <a:srgbClr val="C4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쉬프트는</a:t>
            </a:r>
            <a:r>
              <a:rPr lang="ko-KR" altLang="en-US" dirty="0">
                <a:solidFill>
                  <a:srgbClr val="C4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값의 </a:t>
            </a:r>
            <a:r>
              <a:rPr lang="en-US" altLang="ko-KR" dirty="0">
                <a:solidFill>
                  <a:srgbClr val="C4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2</a:t>
            </a:r>
            <a:r>
              <a:rPr lang="ko-KR" altLang="en-US" dirty="0">
                <a:solidFill>
                  <a:srgbClr val="C4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배 증가</a:t>
            </a:r>
            <a:r>
              <a:rPr lang="en-US" altLang="ko-KR" dirty="0">
                <a:solidFill>
                  <a:srgbClr val="C4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4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오른쪽으로의 </a:t>
            </a:r>
            <a:r>
              <a:rPr lang="ko-KR" altLang="en-US" dirty="0" err="1">
                <a:solidFill>
                  <a:srgbClr val="C4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쉬프트는</a:t>
            </a:r>
            <a:r>
              <a:rPr lang="ko-KR" altLang="en-US" dirty="0">
                <a:solidFill>
                  <a:srgbClr val="C4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값을 </a:t>
            </a:r>
            <a:r>
              <a:rPr lang="en-US" altLang="ko-KR" dirty="0">
                <a:solidFill>
                  <a:srgbClr val="C4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2</a:t>
            </a:r>
            <a:r>
              <a:rPr lang="ko-KR" altLang="en-US" dirty="0">
                <a:solidFill>
                  <a:srgbClr val="C4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로 나눈 결과로 이어진다</a:t>
            </a:r>
            <a:r>
              <a:rPr lang="en-US" altLang="ko-KR" dirty="0">
                <a:solidFill>
                  <a:srgbClr val="C4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solidFill>
                <a:srgbClr val="C400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812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/>
              <a:t>Chapter 04</a:t>
            </a:r>
            <a:r>
              <a:rPr lang="ko-KR" altLang="en-US" sz="3400"/>
              <a:t>의 </a:t>
            </a:r>
            <a:r>
              <a:rPr lang="ko-KR" altLang="en-US" sz="3400" dirty="0"/>
              <a:t>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40008BF-3B64-40F8-BCF4-E6E70FD54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32" y="801793"/>
            <a:ext cx="7811935" cy="527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8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7779026" y="640080"/>
            <a:ext cx="4373658" cy="2926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ko-KR" altLang="en-US" sz="34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연산자의 </a:t>
            </a:r>
            <a:endParaRPr lang="en-US" altLang="ko-KR" sz="34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ko-KR" altLang="en-US" sz="34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우선순위와 결합 방향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C37DBF-FE8B-4F6D-8983-8C4E15C2B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58" y="1463901"/>
            <a:ext cx="2270479" cy="268859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5410C9-9570-4F75-B388-77BED4DFEBC6}"/>
              </a:ext>
            </a:extLst>
          </p:cNvPr>
          <p:cNvSpPr/>
          <p:nvPr/>
        </p:nvSpPr>
        <p:spPr>
          <a:xfrm>
            <a:off x="982371" y="5267075"/>
            <a:ext cx="4716126" cy="607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결합 방향은 우선순위가 같을 때 적용하는 기준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endParaRPr lang="ko-KR" altLang="en-US" dirty="0">
              <a:solidFill>
                <a:srgbClr val="E1300D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17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1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2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3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D5D7A94D-6544-4378-A513-2512EF4C4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640080"/>
            <a:ext cx="6671734" cy="36027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8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대입 연산자와 산술 연산자</a:t>
            </a:r>
          </a:p>
        </p:txBody>
      </p:sp>
    </p:spTree>
    <p:extLst>
      <p:ext uri="{BB962C8B-B14F-4D97-AF65-F5344CB8AC3E}">
        <p14:creationId xmlns:p14="http://schemas.microsoft.com/office/powerpoint/2010/main" val="120147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대입 연산자와 산술 연산자의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8FAE99-C12C-400E-A1A8-54B64A900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588020"/>
            <a:ext cx="7439025" cy="3438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F2979C-5CF1-42BD-BC28-FD9B9774D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647" y="3412054"/>
            <a:ext cx="56864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8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정수형 나눗셈과 실수형 나눗셈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12C55D-B0D0-4EAF-B5BE-6733262F287F}"/>
              </a:ext>
            </a:extLst>
          </p:cNvPr>
          <p:cNvSpPr/>
          <p:nvPr/>
        </p:nvSpPr>
        <p:spPr>
          <a:xfrm>
            <a:off x="1193532" y="2309664"/>
            <a:ext cx="7083286" cy="1295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int num1 = 7;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int num2 = 3;</a:t>
            </a:r>
            <a:endParaRPr lang="pt-BR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altLang="ko-KR" dirty="0">
                <a:latin typeface="Consolas" panose="020B0609020204030204" pitchFamily="49" charset="0"/>
              </a:rPr>
              <a:t>System.out.println("num1 / num2 = " + (num1 / num2));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426A37-DF2E-4D10-97FF-E38EC4F27436}"/>
              </a:ext>
            </a:extLst>
          </p:cNvPr>
          <p:cNvSpPr/>
          <p:nvPr/>
        </p:nvSpPr>
        <p:spPr>
          <a:xfrm>
            <a:off x="1199323" y="4466465"/>
            <a:ext cx="732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>
                <a:latin typeface="Consolas" panose="020B0609020204030204" pitchFamily="49" charset="0"/>
              </a:rPr>
              <a:t>System.out.println("num1 / num2 = " + (7.0 / 3.0));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1CEEAA-F0B1-43B9-8B9B-CA7888B731BE}"/>
              </a:ext>
            </a:extLst>
          </p:cNvPr>
          <p:cNvCxnSpPr>
            <a:cxnSpLocks/>
          </p:cNvCxnSpPr>
          <p:nvPr/>
        </p:nvCxnSpPr>
        <p:spPr>
          <a:xfrm>
            <a:off x="6177012" y="3635996"/>
            <a:ext cx="1483579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6932D66-30F0-4D80-817D-C8260B5B7435}"/>
              </a:ext>
            </a:extLst>
          </p:cNvPr>
          <p:cNvCxnSpPr>
            <a:cxnSpLocks/>
          </p:cNvCxnSpPr>
          <p:nvPr/>
        </p:nvCxnSpPr>
        <p:spPr>
          <a:xfrm>
            <a:off x="6096000" y="4882187"/>
            <a:ext cx="1483579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5D4445-75F2-4860-971D-21BFA4EE7368}"/>
              </a:ext>
            </a:extLst>
          </p:cNvPr>
          <p:cNvSpPr/>
          <p:nvPr/>
        </p:nvSpPr>
        <p:spPr>
          <a:xfrm>
            <a:off x="4560738" y="3548558"/>
            <a:ext cx="4716126" cy="607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C4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정수형 나눗셈 진행</a:t>
            </a:r>
            <a:r>
              <a:rPr lang="en-US" altLang="ko-KR" dirty="0">
                <a:solidFill>
                  <a:srgbClr val="C4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endParaRPr lang="ko-KR" altLang="en-US" dirty="0">
              <a:solidFill>
                <a:srgbClr val="C400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E0081D-E01A-493B-B019-011E548884BF}"/>
              </a:ext>
            </a:extLst>
          </p:cNvPr>
          <p:cNvSpPr/>
          <p:nvPr/>
        </p:nvSpPr>
        <p:spPr>
          <a:xfrm>
            <a:off x="4560738" y="4867372"/>
            <a:ext cx="4716126" cy="607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C4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실수형 나눗셈 진행</a:t>
            </a:r>
            <a:r>
              <a:rPr lang="en-US" altLang="ko-KR" dirty="0">
                <a:solidFill>
                  <a:srgbClr val="C4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endParaRPr lang="ko-KR" altLang="en-US" dirty="0">
              <a:solidFill>
                <a:srgbClr val="C400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44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1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2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3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8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복합 대입 연산자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670BCD9-65AA-4BAB-A612-BF8BB95FF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36" y="1054668"/>
            <a:ext cx="4061683" cy="283153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73087EE-F507-48F0-8938-AE013CD749D3}"/>
              </a:ext>
            </a:extLst>
          </p:cNvPr>
          <p:cNvSpPr/>
          <p:nvPr/>
        </p:nvSpPr>
        <p:spPr>
          <a:xfrm>
            <a:off x="5835527" y="988499"/>
            <a:ext cx="325408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lt"/>
                <a:ea typeface="+mj-ea"/>
              </a:rPr>
              <a:t>ex1)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num = num + 5;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        → num </a:t>
            </a:r>
            <a:r>
              <a:rPr lang="en-US" altLang="ko-KR" dirty="0">
                <a:solidFill>
                  <a:srgbClr val="C40000"/>
                </a:solidFill>
                <a:latin typeface="+mj-ea"/>
                <a:ea typeface="+mj-ea"/>
              </a:rPr>
              <a:t>+=</a:t>
            </a:r>
            <a:r>
              <a:rPr lang="en-US" altLang="ko-KR" dirty="0">
                <a:latin typeface="+mj-ea"/>
                <a:ea typeface="+mj-ea"/>
              </a:rPr>
              <a:t> 5;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4E9422-172F-470A-8DB8-93CFC3CA7259}"/>
              </a:ext>
            </a:extLst>
          </p:cNvPr>
          <p:cNvSpPr/>
          <p:nvPr/>
        </p:nvSpPr>
        <p:spPr>
          <a:xfrm>
            <a:off x="5835527" y="2913081"/>
            <a:ext cx="325408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lt"/>
              </a:rPr>
              <a:t>ex2)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 = num * 3;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dirty="0">
                <a:latin typeface="+mj-ea"/>
              </a:rPr>
              <a:t>→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 </a:t>
            </a:r>
            <a:r>
              <a:rPr lang="en-US" altLang="ko-KR" dirty="0">
                <a:solidFill>
                  <a:srgbClr val="C4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*=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56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1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2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3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8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복합 대입 연산자 추가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9C81709-DB77-4C1E-A702-0C4327667AC4}"/>
              </a:ext>
            </a:extLst>
          </p:cNvPr>
          <p:cNvSpPr/>
          <p:nvPr/>
        </p:nvSpPr>
        <p:spPr>
          <a:xfrm>
            <a:off x="721086" y="2009172"/>
            <a:ext cx="4395414" cy="2102450"/>
          </a:xfrm>
          <a:prstGeom prst="roundRect">
            <a:avLst>
              <a:gd name="adj" fmla="val 1380"/>
            </a:avLst>
          </a:prstGeom>
          <a:solidFill>
            <a:schemeClr val="tx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338335C-F205-4419-B11B-086F8041A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69" y="2065444"/>
            <a:ext cx="4294259" cy="19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9987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1042</TotalTime>
  <Words>337</Words>
  <Application>Microsoft Office PowerPoint</Application>
  <PresentationFormat>와이드스크린</PresentationFormat>
  <Paragraphs>59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YDVYMjOStd12</vt:lpstr>
      <vt:lpstr>YDVYMjOStd125</vt:lpstr>
      <vt:lpstr>맑은 고딕</vt:lpstr>
      <vt:lpstr>휴먼편지체</vt:lpstr>
      <vt:lpstr>Calibri</vt:lpstr>
      <vt:lpstr>Calibri Light</vt:lpstr>
      <vt:lpstr>Consolas</vt:lpstr>
      <vt:lpstr>추억</vt:lpstr>
      <vt:lpstr> 열혈 Java 프로그래밍</vt:lpstr>
      <vt:lpstr>04-1.  자바에서 제공하는 이항 연산자들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04-2.  자바에서 제공하는 단항 연산자들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04-3.  비트를 대상으로 하는 연산자들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200</cp:revision>
  <dcterms:created xsi:type="dcterms:W3CDTF">2017-07-09T08:11:09Z</dcterms:created>
  <dcterms:modified xsi:type="dcterms:W3CDTF">2017-07-19T01:50:33Z</dcterms:modified>
</cp:coreProperties>
</file>