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png&amp;ehk=3weqWkwsoIkENulL6sH1zA&amp;r=0&amp;pid=OfficeInsert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391" r:id="rId4"/>
    <p:sldId id="392" r:id="rId5"/>
    <p:sldId id="410" r:id="rId6"/>
    <p:sldId id="409" r:id="rId7"/>
    <p:sldId id="411" r:id="rId8"/>
    <p:sldId id="414" r:id="rId9"/>
    <p:sldId id="412" r:id="rId10"/>
    <p:sldId id="413" r:id="rId11"/>
    <p:sldId id="415" r:id="rId12"/>
    <p:sldId id="417" r:id="rId13"/>
    <p:sldId id="416" r:id="rId14"/>
    <p:sldId id="418" r:id="rId15"/>
    <p:sldId id="419" r:id="rId16"/>
    <p:sldId id="404" r:id="rId17"/>
    <p:sldId id="400" r:id="rId18"/>
    <p:sldId id="421" r:id="rId19"/>
    <p:sldId id="28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300D"/>
    <a:srgbClr val="507FCC"/>
    <a:srgbClr val="D17611"/>
    <a:srgbClr val="9999FF"/>
    <a:srgbClr val="C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57369" autoAdjust="0"/>
  </p:normalViewPr>
  <p:slideViewPr>
    <p:cSldViewPr snapToGrid="0">
      <p:cViewPr varScale="1">
        <p:scale>
          <a:sx n="43" d="100"/>
          <a:sy n="43" d="100"/>
        </p:scale>
        <p:origin x="19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3DCFC-D0C8-4D93-900D-A856EE016C83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FC51C-F31B-4BDC-9E85-2B9DC7605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234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정답 안 됨</a:t>
            </a:r>
            <a:endParaRPr lang="en-US" altLang="ko-KR" dirty="0"/>
          </a:p>
          <a:p>
            <a:r>
              <a:rPr lang="en-US" altLang="ko-KR" dirty="0"/>
              <a:t>Static</a:t>
            </a:r>
            <a:r>
              <a:rPr lang="ko-KR" altLang="en-US" dirty="0"/>
              <a:t>은 모든 인스턴스들이 공유함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근데 </a:t>
            </a:r>
            <a:r>
              <a:rPr lang="en-US" altLang="ko-KR" dirty="0"/>
              <a:t>int num</a:t>
            </a:r>
            <a:r>
              <a:rPr lang="ko-KR" altLang="en-US" dirty="0"/>
              <a:t>은 모든 인스턴스가 공유하지 않음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 err="1"/>
              <a:t>c#</a:t>
            </a:r>
            <a:r>
              <a:rPr lang="ko-KR" altLang="en-US" dirty="0"/>
              <a:t>의 경우에는 </a:t>
            </a:r>
            <a:r>
              <a:rPr lang="en-US" altLang="ko-KR" dirty="0"/>
              <a:t>static </a:t>
            </a:r>
            <a:r>
              <a:rPr lang="ko-KR" altLang="en-US" dirty="0"/>
              <a:t>설명할 때 프로그램이 실행될 때 이미 메모리에 </a:t>
            </a:r>
            <a:r>
              <a:rPr lang="ko-KR" altLang="en-US" dirty="0" err="1"/>
              <a:t>올라와있고</a:t>
            </a:r>
            <a:r>
              <a:rPr lang="en-US" altLang="ko-KR" dirty="0"/>
              <a:t>, static </a:t>
            </a:r>
            <a:r>
              <a:rPr lang="ko-KR" altLang="en-US" dirty="0"/>
              <a:t>안 붙은 건 </a:t>
            </a:r>
            <a:r>
              <a:rPr lang="en-US" altLang="ko-KR" dirty="0"/>
              <a:t>new </a:t>
            </a:r>
            <a:r>
              <a:rPr lang="ko-KR" altLang="en-US" dirty="0"/>
              <a:t>선언할 때 메모리에 올라온다고 선언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</a:t>
            </a:r>
            <a:r>
              <a:rPr lang="en-US" altLang="ko-KR" dirty="0"/>
              <a:t>static </a:t>
            </a:r>
            <a:r>
              <a:rPr lang="ko-KR" altLang="en-US" dirty="0"/>
              <a:t>입장에선 아직 메모리에 올라오지도 않은 </a:t>
            </a:r>
            <a:r>
              <a:rPr lang="en-US" altLang="ko-KR" dirty="0"/>
              <a:t>num</a:t>
            </a:r>
            <a:r>
              <a:rPr lang="ko-KR" altLang="en-US" dirty="0"/>
              <a:t>을 참고할 수 있다는 게 이상한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FC51C-F31B-4BDC-9E85-2B9DC7605FA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372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FC51C-F31B-4BDC-9E85-2B9DC7605FA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962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Javac</a:t>
            </a:r>
            <a:r>
              <a:rPr lang="en-US" altLang="ko-KR" dirty="0"/>
              <a:t>, java</a:t>
            </a:r>
            <a:r>
              <a:rPr lang="ko-KR" altLang="en-US" dirty="0"/>
              <a:t>로 해봐야 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FC51C-F31B-4BDC-9E85-2B9DC7605FA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3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3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10. </a:t>
            </a:r>
            <a:r>
              <a:rPr lang="ko-KR" altLang="en-US" sz="23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클래스 변수와 클래스 메소드</a:t>
            </a: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 메소드로 정의하는 것이 옳은 경우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6BA83E-154D-4456-9227-49BDBCEEA8A9}"/>
              </a:ext>
            </a:extLst>
          </p:cNvPr>
          <p:cNvSpPr/>
          <p:nvPr/>
        </p:nvSpPr>
        <p:spPr>
          <a:xfrm>
            <a:off x="1193531" y="1518534"/>
            <a:ext cx="6096000" cy="45863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SimpleCalculator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static final double PI = 3.1415;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static </a:t>
            </a:r>
            <a:r>
              <a:rPr lang="fr-FR" altLang="ko-KR" sz="1500" dirty="0">
                <a:latin typeface="Consolas" panose="020B0609020204030204" pitchFamily="49" charset="0"/>
              </a:rPr>
              <a:t>double add(double n1, double n2)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return n1 + n2;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fr-FR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latin typeface="Consolas" panose="020B0609020204030204" pitchFamily="49" charset="0"/>
              </a:rPr>
              <a:t>static </a:t>
            </a:r>
            <a:r>
              <a:rPr lang="fr-FR" altLang="ko-KR" sz="1500" dirty="0">
                <a:latin typeface="Consolas" panose="020B0609020204030204" pitchFamily="49" charset="0"/>
              </a:rPr>
              <a:t>double min(double n1, double n2)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return n1 - n2;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static double </a:t>
            </a:r>
            <a:r>
              <a:rPr lang="en-US" altLang="ko-KR" sz="1500" dirty="0" err="1">
                <a:latin typeface="Consolas" panose="020B0609020204030204" pitchFamily="49" charset="0"/>
              </a:rPr>
              <a:t>calCircleArea</a:t>
            </a:r>
            <a:r>
              <a:rPr lang="en-US" altLang="ko-KR" sz="1500" dirty="0">
                <a:latin typeface="Consolas" panose="020B0609020204030204" pitchFamily="49" charset="0"/>
              </a:rPr>
              <a:t>(double r) {</a:t>
            </a:r>
          </a:p>
          <a:p>
            <a:pPr>
              <a:lnSpc>
                <a:spcPts val="2200"/>
              </a:lnSpc>
            </a:pPr>
            <a:r>
              <a:rPr lang="pt-BR" altLang="ko-KR" sz="1500" dirty="0">
                <a:latin typeface="Consolas" panose="020B0609020204030204" pitchFamily="49" charset="0"/>
              </a:rPr>
              <a:t>      return PI * r * r;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fr-FR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latin typeface="Consolas" panose="020B0609020204030204" pitchFamily="49" charset="0"/>
              </a:rPr>
              <a:t>static </a:t>
            </a:r>
            <a:r>
              <a:rPr lang="fr-FR" altLang="ko-KR" sz="1500" dirty="0">
                <a:latin typeface="Consolas" panose="020B0609020204030204" pitchFamily="49" charset="0"/>
              </a:rPr>
              <a:t>double calCirclePeri(double r) {</a:t>
            </a:r>
          </a:p>
          <a:p>
            <a:pPr>
              <a:lnSpc>
                <a:spcPts val="2200"/>
              </a:lnSpc>
            </a:pPr>
            <a:r>
              <a:rPr lang="pt-BR" altLang="ko-KR" sz="1500" dirty="0">
                <a:latin typeface="Consolas" panose="020B0609020204030204" pitchFamily="49" charset="0"/>
              </a:rPr>
              <a:t>      return PI * (r * 2);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32BC26-135E-4591-98D1-BAC763E17C01}"/>
              </a:ext>
            </a:extLst>
          </p:cNvPr>
          <p:cNvSpPr/>
          <p:nvPr/>
        </p:nvSpPr>
        <p:spPr>
          <a:xfrm>
            <a:off x="6312646" y="2207006"/>
            <a:ext cx="48430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단순 기능 제공이 목적인 메소드들</a:t>
            </a: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인스턴스 변수와 관련 지을 이유가 없는 메소드들은 </a:t>
            </a: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static</a:t>
            </a: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으로 선언하는 것이 옳다</a:t>
            </a: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32545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 메소드에서 인스턴스 변수에 접근이 가능할까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DB8860-6E21-4668-A477-EAD1735B817A}"/>
              </a:ext>
            </a:extLst>
          </p:cNvPr>
          <p:cNvSpPr/>
          <p:nvPr/>
        </p:nvSpPr>
        <p:spPr>
          <a:xfrm>
            <a:off x="1193531" y="2256415"/>
            <a:ext cx="52800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class AAA 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int num = 0;  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latin typeface="Consolas" panose="020B0609020204030204" pitchFamily="49" charset="0"/>
              </a:rPr>
              <a:t> void </a:t>
            </a:r>
            <a:r>
              <a:rPr lang="en-US" altLang="ko-KR" dirty="0" err="1">
                <a:latin typeface="Consolas" panose="020B0609020204030204" pitchFamily="49" charset="0"/>
              </a:rPr>
              <a:t>addNum</a:t>
            </a:r>
            <a:r>
              <a:rPr lang="en-US" altLang="ko-KR" dirty="0">
                <a:latin typeface="Consolas" panose="020B0609020204030204" pitchFamily="49" charset="0"/>
              </a:rPr>
              <a:t>(int n) 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num += n;    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E7C467-ACB0-48DF-80A1-CFDCD6DC3022}"/>
              </a:ext>
            </a:extLst>
          </p:cNvPr>
          <p:cNvSpPr/>
          <p:nvPr/>
        </p:nvSpPr>
        <p:spPr>
          <a:xfrm>
            <a:off x="2365839" y="3936876"/>
            <a:ext cx="6623416" cy="442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rgbClr val="0070C0"/>
                </a:solidFill>
                <a:latin typeface="YDVYMjOStd125"/>
              </a:rPr>
              <a:t>논리적으로 이 문장이 유효할 수 있는지를 생각해보자</a:t>
            </a:r>
            <a:r>
              <a:rPr lang="en-US" altLang="ko-KR" sz="1700" dirty="0">
                <a:solidFill>
                  <a:srgbClr val="0070C0"/>
                </a:solidFill>
                <a:latin typeface="YDVYMjOStd125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52810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10-3. System.out.println </a:t>
            </a:r>
            <a:r>
              <a:rPr lang="ko-KR" altLang="en-US" sz="4000" dirty="0">
                <a:solidFill>
                  <a:schemeClr val="tx2"/>
                </a:solidFill>
              </a:rPr>
              <a:t>그리고</a:t>
            </a:r>
            <a:br>
              <a:rPr lang="en-US" altLang="ko-KR" sz="4000" dirty="0">
                <a:solidFill>
                  <a:schemeClr val="tx2"/>
                </a:solidFill>
              </a:rPr>
            </a:br>
            <a:r>
              <a:rPr lang="en-US" altLang="ko-KR" sz="4000" dirty="0">
                <a:solidFill>
                  <a:schemeClr val="tx2"/>
                </a:solidFill>
              </a:rPr>
              <a:t>public</a:t>
            </a:r>
            <a:r>
              <a:rPr lang="ko-KR" altLang="en-US" sz="4000" dirty="0">
                <a:solidFill>
                  <a:schemeClr val="tx2"/>
                </a:solidFill>
              </a:rPr>
              <a:t> </a:t>
            </a:r>
            <a:r>
              <a:rPr lang="en-US" altLang="ko-KR" sz="4000" dirty="0">
                <a:solidFill>
                  <a:schemeClr val="tx2"/>
                </a:solidFill>
              </a:rPr>
              <a:t>static</a:t>
            </a:r>
            <a:r>
              <a:rPr lang="ko-KR" altLang="en-US" sz="4000" dirty="0">
                <a:solidFill>
                  <a:schemeClr val="tx2"/>
                </a:solidFill>
              </a:rPr>
              <a:t> </a:t>
            </a:r>
            <a:r>
              <a:rPr lang="en-US" altLang="ko-KR" sz="4000" dirty="0">
                <a:solidFill>
                  <a:schemeClr val="tx2"/>
                </a:solidFill>
              </a:rPr>
              <a:t>void</a:t>
            </a:r>
            <a:r>
              <a:rPr lang="ko-KR" altLang="en-US" sz="4000" dirty="0">
                <a:solidFill>
                  <a:schemeClr val="tx2"/>
                </a:solidFill>
              </a:rPr>
              <a:t> </a:t>
            </a:r>
            <a:r>
              <a:rPr lang="en-US" altLang="ko-KR" sz="4000" dirty="0">
                <a:solidFill>
                  <a:schemeClr val="tx2"/>
                </a:solidFill>
              </a:rPr>
              <a:t>main()</a:t>
            </a:r>
            <a:endParaRPr lang="ko-KR" altLang="en-US" sz="3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495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System.out.println()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println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정체는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6CCCD0-5128-4196-921C-D95E4B2FF9C0}"/>
              </a:ext>
            </a:extLst>
          </p:cNvPr>
          <p:cNvSpPr/>
          <p:nvPr/>
        </p:nvSpPr>
        <p:spPr>
          <a:xfrm>
            <a:off x="1193532" y="1725024"/>
            <a:ext cx="476284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</a:rPr>
              <a:t>java.lang.System</a:t>
            </a:r>
            <a:r>
              <a:rPr lang="en-US" altLang="ko-KR" sz="1900" dirty="0" err="1">
                <a:latin typeface="Consolas" panose="020B0609020204030204" pitchFamily="49" charset="0"/>
              </a:rPr>
              <a:t>.out.println</a:t>
            </a:r>
            <a:r>
              <a:rPr lang="en-US" altLang="ko-KR" sz="1900" dirty="0">
                <a:latin typeface="Consolas" panose="020B0609020204030204" pitchFamily="49" charset="0"/>
              </a:rPr>
              <a:t>(...);</a:t>
            </a:r>
            <a:endParaRPr lang="ko-KR" altLang="en-US" sz="1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9FCD59-4FAB-4193-8CBD-75792C02DAAB}"/>
              </a:ext>
            </a:extLst>
          </p:cNvPr>
          <p:cNvSpPr/>
          <p:nvPr/>
        </p:nvSpPr>
        <p:spPr>
          <a:xfrm>
            <a:off x="1390067" y="2123531"/>
            <a:ext cx="74383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System</a:t>
            </a: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은 </a:t>
            </a: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java.lang  </a:t>
            </a: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패키지에 묶여 있는 클래스의 이름 </a:t>
            </a:r>
            <a:endParaRPr lang="en-US" altLang="ko-KR" sz="1600" dirty="0">
              <a:solidFill>
                <a:srgbClr val="002060"/>
              </a:solidFill>
              <a:latin typeface="YDVYMjOStd125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그러나 컴파일러가 다음 문장을 삽입해 주므로 </a:t>
            </a: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java.lang</a:t>
            </a: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을 생략할 수 있다</a:t>
            </a: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import java.lang.*;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086EF8-4EEE-4FDA-BF16-BE369C9166F7}"/>
              </a:ext>
            </a:extLst>
          </p:cNvPr>
          <p:cNvSpPr/>
          <p:nvPr/>
        </p:nvSpPr>
        <p:spPr>
          <a:xfrm>
            <a:off x="1193531" y="3630911"/>
            <a:ext cx="341632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Consolas" panose="020B0609020204030204" pitchFamily="49" charset="0"/>
              </a:rPr>
              <a:t>System.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900" dirty="0">
                <a:latin typeface="Consolas" panose="020B0609020204030204" pitchFamily="49" charset="0"/>
              </a:rPr>
              <a:t>.println(...);</a:t>
            </a:r>
            <a:endParaRPr lang="ko-KR" altLang="en-US" sz="19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AF5B6A-5650-4BC6-9081-03AEA923E5C1}"/>
              </a:ext>
            </a:extLst>
          </p:cNvPr>
          <p:cNvSpPr/>
          <p:nvPr/>
        </p:nvSpPr>
        <p:spPr>
          <a:xfrm>
            <a:off x="1390067" y="4015632"/>
            <a:ext cx="6439568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out</a:t>
            </a: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은 클래스</a:t>
            </a: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 System</a:t>
            </a: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의 이름을 통해 접근하므로</a:t>
            </a: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이는 </a:t>
            </a: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System </a:t>
            </a:r>
            <a:r>
              <a:rPr lang="ko-KR" altLang="en-US" sz="1600" dirty="0">
                <a:solidFill>
                  <a:srgbClr val="002060"/>
                </a:solidFill>
                <a:highlight>
                  <a:srgbClr val="FFFF00"/>
                </a:highlight>
                <a:latin typeface="YDVYMjOStd125"/>
              </a:rPr>
              <a:t>클래스의 클래스 변수 이름임을 </a:t>
            </a: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유추할 수 있다</a:t>
            </a: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.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B2C340-D67E-4C66-BC5B-94BFF7E1C9A8}"/>
              </a:ext>
            </a:extLst>
          </p:cNvPr>
          <p:cNvSpPr/>
          <p:nvPr/>
        </p:nvSpPr>
        <p:spPr>
          <a:xfrm>
            <a:off x="1193531" y="5296340"/>
            <a:ext cx="341632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Consolas" panose="020B0609020204030204" pitchFamily="49" charset="0"/>
              </a:rPr>
              <a:t>System.out.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900" dirty="0">
                <a:latin typeface="Consolas" panose="020B0609020204030204" pitchFamily="49" charset="0"/>
              </a:rPr>
              <a:t>(...);</a:t>
            </a:r>
            <a:endParaRPr lang="ko-KR" altLang="en-US" sz="1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BFC191-E710-4EEA-A009-3ECBA372FEDD}"/>
              </a:ext>
            </a:extLst>
          </p:cNvPr>
          <p:cNvSpPr/>
          <p:nvPr/>
        </p:nvSpPr>
        <p:spPr>
          <a:xfrm>
            <a:off x="1390067" y="5664820"/>
            <a:ext cx="6439568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println</a:t>
            </a:r>
            <a:r>
              <a:rPr lang="ko-KR" altLang="en-US" sz="1600" dirty="0">
                <a:solidFill>
                  <a:srgbClr val="002060"/>
                </a:solidFill>
                <a:highlight>
                  <a:srgbClr val="FFFF00"/>
                </a:highlight>
                <a:latin typeface="YDVYMjOStd125"/>
              </a:rPr>
              <a:t>은 </a:t>
            </a:r>
            <a:r>
              <a:rPr lang="en-US" altLang="ko-KR" sz="1600" dirty="0">
                <a:solidFill>
                  <a:srgbClr val="002060"/>
                </a:solidFill>
                <a:highlight>
                  <a:srgbClr val="FFFF00"/>
                </a:highlight>
                <a:latin typeface="YDVYMjOStd125"/>
              </a:rPr>
              <a:t>out</a:t>
            </a:r>
            <a:r>
              <a:rPr lang="ko-KR" altLang="en-US" sz="1600" dirty="0">
                <a:solidFill>
                  <a:srgbClr val="002060"/>
                </a:solidFill>
                <a:highlight>
                  <a:srgbClr val="FFFF00"/>
                </a:highlight>
                <a:latin typeface="YDVYMjOStd125"/>
              </a:rPr>
              <a:t>이 참조하는 인스턴스의 메소드이다</a:t>
            </a: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.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A4C5D1-FB79-4DC1-8BE1-6D28CB7E551B}"/>
              </a:ext>
            </a:extLst>
          </p:cNvPr>
          <p:cNvCxnSpPr>
            <a:cxnSpLocks/>
          </p:cNvCxnSpPr>
          <p:nvPr/>
        </p:nvCxnSpPr>
        <p:spPr>
          <a:xfrm>
            <a:off x="1390067" y="2318958"/>
            <a:ext cx="0" cy="88847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4507147-2A2A-4DC7-AEB6-DB0F39F8B9E6}"/>
              </a:ext>
            </a:extLst>
          </p:cNvPr>
          <p:cNvCxnSpPr>
            <a:cxnSpLocks/>
          </p:cNvCxnSpPr>
          <p:nvPr/>
        </p:nvCxnSpPr>
        <p:spPr>
          <a:xfrm>
            <a:off x="1390067" y="4215752"/>
            <a:ext cx="0" cy="49692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03AE2DE-623E-4756-8452-E7D31FC03D27}"/>
              </a:ext>
            </a:extLst>
          </p:cNvPr>
          <p:cNvCxnSpPr>
            <a:cxnSpLocks/>
          </p:cNvCxnSpPr>
          <p:nvPr/>
        </p:nvCxnSpPr>
        <p:spPr>
          <a:xfrm>
            <a:off x="1390067" y="5834341"/>
            <a:ext cx="0" cy="21172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957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메소드가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public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이고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static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이유는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34307F-33E3-4812-BE33-1176A62A9FE2}"/>
              </a:ext>
            </a:extLst>
          </p:cNvPr>
          <p:cNvSpPr/>
          <p:nvPr/>
        </p:nvSpPr>
        <p:spPr>
          <a:xfrm>
            <a:off x="1193531" y="220029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latin typeface="Consolas" panose="020B0609020204030204" pitchFamily="49" charset="0"/>
              </a:rPr>
              <a:t> void main(String[] args) {...}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A5A018-78D5-4333-B17B-645D8E11DF2F}"/>
              </a:ext>
            </a:extLst>
          </p:cNvPr>
          <p:cNvSpPr/>
          <p:nvPr/>
        </p:nvSpPr>
        <p:spPr>
          <a:xfrm>
            <a:off x="1516677" y="2639962"/>
            <a:ext cx="7438375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static</a:t>
            </a: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인 이유</a:t>
            </a: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! </a:t>
            </a: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인스턴스 생성과 관계없이 제일 먼저 호출되는 메소드이다</a:t>
            </a: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3BF4BE-F01C-4F04-BD3F-AD615006E951}"/>
              </a:ext>
            </a:extLst>
          </p:cNvPr>
          <p:cNvCxnSpPr>
            <a:cxnSpLocks/>
          </p:cNvCxnSpPr>
          <p:nvPr/>
        </p:nvCxnSpPr>
        <p:spPr>
          <a:xfrm>
            <a:off x="1516677" y="2728933"/>
            <a:ext cx="0" cy="3023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7349DA-452C-4988-8207-571F65D27389}"/>
              </a:ext>
            </a:extLst>
          </p:cNvPr>
          <p:cNvSpPr/>
          <p:nvPr/>
        </p:nvSpPr>
        <p:spPr>
          <a:xfrm>
            <a:off x="1193531" y="400188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latin typeface="Consolas" panose="020B0609020204030204" pitchFamily="49" charset="0"/>
              </a:rPr>
              <a:t> static void main(String[] args) {...}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AFCA69-8713-4086-A416-EAF6C0982F84}"/>
              </a:ext>
            </a:extLst>
          </p:cNvPr>
          <p:cNvSpPr/>
          <p:nvPr/>
        </p:nvSpPr>
        <p:spPr>
          <a:xfrm>
            <a:off x="1516677" y="4441561"/>
            <a:ext cx="7438375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public</a:t>
            </a: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인 이유</a:t>
            </a: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! main</a:t>
            </a: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 메소드의 호출 명령은 외부로부터 시작되는 명령이다</a:t>
            </a: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단순히 일종의 약속으로 이해해도 괜찮다</a:t>
            </a: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.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8F9CCD0-F2FE-4A5D-9B5D-D11C8429443E}"/>
              </a:ext>
            </a:extLst>
          </p:cNvPr>
          <p:cNvCxnSpPr>
            <a:cxnSpLocks/>
          </p:cNvCxnSpPr>
          <p:nvPr/>
        </p:nvCxnSpPr>
        <p:spPr>
          <a:xfrm>
            <a:off x="1516677" y="4530532"/>
            <a:ext cx="0" cy="660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302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메소드를 어디에 위치시킬 것인가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E38F83-FCBF-468B-836E-B5703E94D4F8}"/>
              </a:ext>
            </a:extLst>
          </p:cNvPr>
          <p:cNvSpPr/>
          <p:nvPr/>
        </p:nvSpPr>
        <p:spPr>
          <a:xfrm>
            <a:off x="1193531" y="1614659"/>
            <a:ext cx="813334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class Car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void </a:t>
            </a:r>
            <a:r>
              <a:rPr lang="en-US" altLang="ko-KR" sz="1500" dirty="0" err="1">
                <a:latin typeface="Consolas" panose="020B0609020204030204" pitchFamily="49" charset="0"/>
              </a:rPr>
              <a:t>myCar</a:t>
            </a:r>
            <a:r>
              <a:rPr lang="en-US" altLang="ko-KR" sz="15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System.out.println("This is my car");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Car c = new Car();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c.myCar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Boat t = new Boat();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t.myBoat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class Boat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void </a:t>
            </a:r>
            <a:r>
              <a:rPr lang="en-US" altLang="ko-KR" sz="1500" dirty="0" err="1">
                <a:latin typeface="Consolas" panose="020B0609020204030204" pitchFamily="49" charset="0"/>
              </a:rPr>
              <a:t>myBoat</a:t>
            </a:r>
            <a:r>
              <a:rPr lang="en-US" altLang="ko-KR" sz="15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System.out.println("This is my boat");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183820-1BD2-46DE-8DAA-B4E941E34CF6}"/>
              </a:ext>
            </a:extLst>
          </p:cNvPr>
          <p:cNvSpPr/>
          <p:nvPr/>
        </p:nvSpPr>
        <p:spPr>
          <a:xfrm>
            <a:off x="1434906" y="2729133"/>
            <a:ext cx="5275384" cy="1491175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F2D2AE-21BF-4716-B0B1-3EBFCEB82021}"/>
              </a:ext>
            </a:extLst>
          </p:cNvPr>
          <p:cNvSpPr/>
          <p:nvPr/>
        </p:nvSpPr>
        <p:spPr>
          <a:xfrm>
            <a:off x="3712554" y="4220308"/>
            <a:ext cx="4827852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YDVYMjOStd125"/>
              </a:rPr>
              <a:t>Boat</a:t>
            </a:r>
            <a:r>
              <a:rPr lang="ko-KR" altLang="en-US" sz="1600" dirty="0">
                <a:solidFill>
                  <a:srgbClr val="C00000"/>
                </a:solidFill>
                <a:latin typeface="YDVYMjOStd125"/>
              </a:rPr>
              <a:t> 클래스로 이동시킨다면 달라지는 것은</a:t>
            </a:r>
            <a:r>
              <a:rPr lang="en-US" altLang="ko-KR" sz="1600" dirty="0">
                <a:solidFill>
                  <a:srgbClr val="C00000"/>
                </a:solidFill>
                <a:latin typeface="YDVYMjOStd125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99558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10-4. </a:t>
            </a:r>
            <a:r>
              <a:rPr lang="ko-KR" altLang="en-US" sz="4000" dirty="0">
                <a:solidFill>
                  <a:schemeClr val="tx2"/>
                </a:solidFill>
              </a:rPr>
              <a:t>또 다른 용도의 </a:t>
            </a:r>
            <a:r>
              <a:rPr lang="en-US" altLang="ko-KR" sz="4000" dirty="0">
                <a:solidFill>
                  <a:schemeClr val="tx2"/>
                </a:solidFill>
              </a:rPr>
              <a:t>static </a:t>
            </a:r>
            <a:r>
              <a:rPr lang="ko-KR" altLang="en-US" sz="4000" dirty="0">
                <a:solidFill>
                  <a:schemeClr val="tx2"/>
                </a:solidFill>
              </a:rPr>
              <a:t>선언</a:t>
            </a:r>
            <a:endParaRPr lang="ko-KR" altLang="en-US" sz="3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911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188718" y="430194"/>
            <a:ext cx="10058400" cy="892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4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static </a:t>
            </a:r>
            <a:r>
              <a:rPr lang="ko-KR" altLang="en-US" sz="34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초기화 블록</a:t>
            </a:r>
            <a:endParaRPr lang="ko-KR" altLang="en-US" sz="3400" spc="-50" dirty="0">
              <a:solidFill>
                <a:srgbClr val="C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88719" y="1400244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0C015F-9B83-4B42-93BE-F415D64B1C51}"/>
              </a:ext>
            </a:extLst>
          </p:cNvPr>
          <p:cNvSpPr/>
          <p:nvPr/>
        </p:nvSpPr>
        <p:spPr>
          <a:xfrm>
            <a:off x="1188718" y="2033510"/>
            <a:ext cx="87571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dirty="0" err="1">
                <a:latin typeface="Consolas" panose="020B0609020204030204" pitchFamily="49" charset="0"/>
              </a:rPr>
              <a:t>DateOfExecution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static String date;    // </a:t>
            </a:r>
            <a:r>
              <a:rPr lang="ko-KR" altLang="en-US" sz="1600" dirty="0">
                <a:latin typeface="Consolas" panose="020B0609020204030204" pitchFamily="49" charset="0"/>
              </a:rPr>
              <a:t>프로그램의 실행 날짜를 저장하기 위한 변수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  System.out.println(date);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9BBA80-698B-4A18-8D57-FE1920CABCE9}"/>
              </a:ext>
            </a:extLst>
          </p:cNvPr>
          <p:cNvSpPr/>
          <p:nvPr/>
        </p:nvSpPr>
        <p:spPr>
          <a:xfrm>
            <a:off x="6438314" y="3956256"/>
            <a:ext cx="46188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static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LocalDate </a:t>
            </a:r>
            <a:r>
              <a:rPr lang="en-US" altLang="ko-KR" sz="1600" dirty="0" err="1">
                <a:latin typeface="Consolas" panose="020B0609020204030204" pitchFamily="49" charset="0"/>
              </a:rPr>
              <a:t>nDate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LocalDate.now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date = </a:t>
            </a:r>
            <a:r>
              <a:rPr lang="en-US" altLang="ko-KR" sz="1600" dirty="0" err="1">
                <a:latin typeface="Consolas" panose="020B0609020204030204" pitchFamily="49" charset="0"/>
              </a:rPr>
              <a:t>nDate.toString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97DCB8-43B6-47A7-8ADC-A86C62482FA4}"/>
              </a:ext>
            </a:extLst>
          </p:cNvPr>
          <p:cNvSpPr/>
          <p:nvPr/>
        </p:nvSpPr>
        <p:spPr>
          <a:xfrm>
            <a:off x="6330463" y="3854548"/>
            <a:ext cx="4726742" cy="1322363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D7EAE7FD-AB8D-4373-B1F6-EDFB54D0D21C}"/>
              </a:ext>
            </a:extLst>
          </p:cNvPr>
          <p:cNvCxnSpPr>
            <a:stCxn id="9" idx="0"/>
          </p:cNvCxnSpPr>
          <p:nvPr/>
        </p:nvCxnSpPr>
        <p:spPr>
          <a:xfrm rot="16200000" flipV="1">
            <a:off x="6478173" y="1638886"/>
            <a:ext cx="886265" cy="3545059"/>
          </a:xfrm>
          <a:prstGeom prst="bentConnector2">
            <a:avLst/>
          </a:prstGeom>
          <a:ln w="222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4D94BE-F784-4FAE-A3D3-BA48D360F3ED}"/>
              </a:ext>
            </a:extLst>
          </p:cNvPr>
          <p:cNvSpPr/>
          <p:nvPr/>
        </p:nvSpPr>
        <p:spPr>
          <a:xfrm>
            <a:off x="6285625" y="5254124"/>
            <a:ext cx="5249884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인스턴스 생성과 관계 없이 </a:t>
            </a: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static </a:t>
            </a: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변수가 메모리 공간에 할당될 때 실행이 된다</a:t>
            </a: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71008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188718" y="430194"/>
            <a:ext cx="10058400" cy="892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4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static import </a:t>
            </a:r>
            <a:r>
              <a:rPr lang="ko-KR" altLang="en-US" sz="34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선언</a:t>
            </a:r>
            <a:endParaRPr lang="ko-KR" altLang="en-US" sz="3400" spc="-50" dirty="0">
              <a:solidFill>
                <a:srgbClr val="C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88719" y="1400244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F56910-5FD9-4716-BB1C-CA4C3B5F713B}"/>
              </a:ext>
            </a:extLst>
          </p:cNvPr>
          <p:cNvSpPr/>
          <p:nvPr/>
        </p:nvSpPr>
        <p:spPr>
          <a:xfrm>
            <a:off x="1188718" y="1903963"/>
            <a:ext cx="431400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100" dirty="0">
                <a:latin typeface="Consolas" panose="020B0609020204030204" pitchFamily="49" charset="0"/>
              </a:rPr>
              <a:t>System.out.println(</a:t>
            </a:r>
            <a:r>
              <a:rPr lang="en-US" altLang="ko-KR" sz="2100" dirty="0" err="1">
                <a:latin typeface="Consolas" panose="020B0609020204030204" pitchFamily="49" charset="0"/>
              </a:rPr>
              <a:t>Math.PI</a:t>
            </a:r>
            <a:r>
              <a:rPr lang="en-US" altLang="ko-KR" sz="2100" dirty="0">
                <a:latin typeface="Consolas" panose="020B0609020204030204" pitchFamily="49" charset="0"/>
              </a:rPr>
              <a:t>);</a:t>
            </a:r>
            <a:endParaRPr lang="ko-KR" altLang="en-US" sz="21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24729EE-9E79-4C2E-9DA5-3AE25B1AE4B6}"/>
              </a:ext>
            </a:extLst>
          </p:cNvPr>
          <p:cNvSpPr/>
          <p:nvPr/>
        </p:nvSpPr>
        <p:spPr>
          <a:xfrm>
            <a:off x="3809446" y="2334850"/>
            <a:ext cx="25210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>
                <a:latin typeface="YDVYMjOStd125"/>
              </a:rPr>
              <a:t>java.lang.</a:t>
            </a:r>
            <a:r>
              <a:rPr lang="en-US" altLang="ko-KR" sz="2000" dirty="0" err="1">
                <a:solidFill>
                  <a:srgbClr val="C00000"/>
                </a:solidFill>
                <a:latin typeface="YDVYMjOStd125"/>
              </a:rPr>
              <a:t>Math.PI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03BE4B-E96B-4184-9137-23F073BA86DF}"/>
              </a:ext>
            </a:extLst>
          </p:cNvPr>
          <p:cNvSpPr/>
          <p:nvPr/>
        </p:nvSpPr>
        <p:spPr>
          <a:xfrm>
            <a:off x="3809446" y="3842195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import static </a:t>
            </a:r>
            <a:r>
              <a:rPr lang="en-US" altLang="ko-KR" dirty="0" err="1">
                <a:latin typeface="Consolas" panose="020B0609020204030204" pitchFamily="49" charset="0"/>
              </a:rPr>
              <a:t>java.lang.Math.PI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45EE2B-697F-459F-9F55-ADE6952512B6}"/>
              </a:ext>
            </a:extLst>
          </p:cNvPr>
          <p:cNvSpPr/>
          <p:nvPr/>
        </p:nvSpPr>
        <p:spPr>
          <a:xfrm>
            <a:off x="1188718" y="3389877"/>
            <a:ext cx="357662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100" dirty="0">
                <a:latin typeface="Consolas" panose="020B0609020204030204" pitchFamily="49" charset="0"/>
              </a:rPr>
              <a:t>System.out.println(PI);</a:t>
            </a:r>
            <a:endParaRPr lang="ko-KR" altLang="en-US" sz="2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4A06FC-8D9C-411A-8F49-894415FE0B0D}"/>
              </a:ext>
            </a:extLst>
          </p:cNvPr>
          <p:cNvSpPr/>
          <p:nvPr/>
        </p:nvSpPr>
        <p:spPr>
          <a:xfrm>
            <a:off x="7764099" y="5002400"/>
            <a:ext cx="33915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rgbClr val="C00000"/>
                </a:solidFill>
                <a:latin typeface="YDVYMjOStd125"/>
              </a:rPr>
              <a:t>추가된 </a:t>
            </a:r>
            <a:r>
              <a:rPr lang="ko-KR" altLang="en-US" sz="1600" dirty="0">
                <a:solidFill>
                  <a:srgbClr val="C00000"/>
                </a:solidFill>
                <a:latin typeface="YDVYMjOStd125"/>
              </a:rPr>
              <a:t>문법이긴 하지만</a:t>
            </a:r>
            <a:r>
              <a:rPr lang="en-US" altLang="ko-KR" sz="1600" dirty="0">
                <a:solidFill>
                  <a:srgbClr val="C00000"/>
                </a:solidFill>
                <a:latin typeface="YDVYMjOStd125"/>
              </a:rPr>
              <a:t>. . . </a:t>
            </a:r>
          </a:p>
        </p:txBody>
      </p:sp>
    </p:spTree>
    <p:extLst>
      <p:ext uri="{BB962C8B-B14F-4D97-AF65-F5344CB8AC3E}">
        <p14:creationId xmlns:p14="http://schemas.microsoft.com/office/powerpoint/2010/main" val="19147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10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10-1. static </a:t>
            </a:r>
            <a:r>
              <a:rPr lang="ko-KR" altLang="en-US" sz="4000" dirty="0">
                <a:solidFill>
                  <a:schemeClr val="tx2"/>
                </a:solidFill>
              </a:rPr>
              <a:t>선언을 붙여서 </a:t>
            </a:r>
            <a:br>
              <a:rPr lang="en-US" altLang="ko-KR" sz="4000" dirty="0">
                <a:solidFill>
                  <a:schemeClr val="tx2"/>
                </a:solidFill>
              </a:rPr>
            </a:br>
            <a:r>
              <a:rPr lang="ko-KR" altLang="en-US" sz="4000" dirty="0">
                <a:solidFill>
                  <a:schemeClr val="tx2"/>
                </a:solidFill>
              </a:rPr>
              <a:t>선언하는 클래스 변수</a:t>
            </a:r>
            <a:endParaRPr lang="ko-KR" altLang="en-US" sz="3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선언된 클래스의 모든 인스턴스가 공유하는 클래스 변수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00BF8E-B1B2-46A7-AB13-AF3E0B54D541}"/>
              </a:ext>
            </a:extLst>
          </p:cNvPr>
          <p:cNvSpPr/>
          <p:nvPr/>
        </p:nvSpPr>
        <p:spPr>
          <a:xfrm>
            <a:off x="1235735" y="1476297"/>
            <a:ext cx="6081912" cy="43042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InstCnt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static int instNum = 0;</a:t>
            </a:r>
            <a:r>
              <a:rPr lang="en-US" altLang="ko-KR" sz="1500" dirty="0">
                <a:latin typeface="Consolas" panose="020B0609020204030204" pitchFamily="49" charset="0"/>
              </a:rPr>
              <a:t>   // </a:t>
            </a:r>
            <a:r>
              <a:rPr lang="ko-KR" altLang="en-US" sz="1500" dirty="0">
                <a:latin typeface="YDVYMjOStd12"/>
              </a:rPr>
              <a:t>클래스 변수 </a:t>
            </a:r>
            <a:r>
              <a:rPr lang="en-US" altLang="ko-KR" sz="1500" dirty="0">
                <a:latin typeface="Consolas" panose="020B0609020204030204" pitchFamily="49" charset="0"/>
              </a:rPr>
              <a:t>(static </a:t>
            </a:r>
            <a:r>
              <a:rPr lang="ko-KR" altLang="en-US" sz="1500" dirty="0">
                <a:latin typeface="YDVYMjOStd12"/>
              </a:rPr>
              <a:t>변수</a:t>
            </a:r>
            <a:r>
              <a:rPr lang="en-US" altLang="ko-KR" sz="15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ko-KR" sz="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InstCnt() {</a:t>
            </a:r>
            <a:endParaRPr lang="ko-KR" altLang="en-US" sz="1500" dirty="0">
              <a:latin typeface="YDVYMjOStd12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instNum++;  </a:t>
            </a:r>
            <a:endParaRPr lang="ko-KR" altLang="en-US" sz="1500" dirty="0">
              <a:latin typeface="YDVYMjOStd12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500" dirty="0">
                <a:latin typeface="YDVYMjOStd12"/>
              </a:rPr>
              <a:t>인스턴스 생성</a:t>
            </a:r>
            <a:r>
              <a:rPr lang="en-US" altLang="ko-KR" sz="1500" dirty="0">
                <a:latin typeface="Consolas" panose="020B0609020204030204" pitchFamily="49" charset="0"/>
              </a:rPr>
              <a:t>: " + instNum);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 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ClassVar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InstCnt cnt1 = new InstCnt();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InstCnt cnt2 = new InstCnt();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InstCnt cnt3 = new InstCnt();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E0F7B8-8547-4600-AA54-A0B5CD17ECD2}"/>
              </a:ext>
            </a:extLst>
          </p:cNvPr>
          <p:cNvSpPr/>
          <p:nvPr/>
        </p:nvSpPr>
        <p:spPr>
          <a:xfrm>
            <a:off x="1235846" y="1462228"/>
            <a:ext cx="6081912" cy="4318324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A6286F-335D-4144-AA53-4EAA53AC4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730" y="4686152"/>
            <a:ext cx="5695950" cy="1562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E22563-79FA-4472-95EF-1CBCDCD2E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97" y="1785825"/>
            <a:ext cx="38481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6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 변수의 접근 방법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0BDF369-AC88-4F1E-B1ED-DBC6DE0D4370}"/>
              </a:ext>
            </a:extLst>
          </p:cNvPr>
          <p:cNvSpPr/>
          <p:nvPr/>
        </p:nvSpPr>
        <p:spPr>
          <a:xfrm>
            <a:off x="1193531" y="1520541"/>
            <a:ext cx="854131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900" dirty="0">
                <a:solidFill>
                  <a:srgbClr val="0070C0"/>
                </a:solidFill>
                <a:latin typeface="+mj-ea"/>
                <a:ea typeface="+mj-ea"/>
              </a:rPr>
              <a:t>클래스 내부 접근 </a:t>
            </a:r>
            <a:endParaRPr lang="en-US" altLang="ko-KR" sz="1900" dirty="0">
              <a:solidFill>
                <a:srgbClr val="0070C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    - static </a:t>
            </a:r>
            <a:r>
              <a:rPr lang="ko-KR" altLang="en-US" dirty="0">
                <a:latin typeface="+mj-ea"/>
                <a:ea typeface="+mj-ea"/>
              </a:rPr>
              <a:t>변수가 선언된 클래스 내에서는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이름만으로 직접 접근 가능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endParaRPr lang="ko-KR" altLang="en-US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sz="1900" dirty="0">
                <a:solidFill>
                  <a:srgbClr val="0070C0"/>
                </a:solidFill>
                <a:latin typeface="+mj-ea"/>
                <a:ea typeface="+mj-ea"/>
              </a:rPr>
              <a:t>클래스 외부 접근 </a:t>
            </a:r>
            <a:r>
              <a:rPr lang="en-US" altLang="ko-KR" dirty="0">
                <a:latin typeface="+mj-ea"/>
                <a:ea typeface="+mj-ea"/>
              </a:rPr>
              <a:t>		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    - private</a:t>
            </a:r>
            <a:r>
              <a:rPr lang="ko-KR" altLang="en-US" dirty="0">
                <a:latin typeface="+mj-ea"/>
                <a:ea typeface="+mj-ea"/>
              </a:rPr>
              <a:t>으로 선언되지 않으면 클래스 외부에서도 접근 가능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    - </a:t>
            </a:r>
            <a:r>
              <a:rPr lang="ko-KR" altLang="en-US" dirty="0">
                <a:latin typeface="+mj-ea"/>
                <a:ea typeface="+mj-ea"/>
              </a:rPr>
              <a:t>접근 수준 지시자가 허용하는 범위에서 접근 가능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    - </a:t>
            </a:r>
            <a:r>
              <a:rPr lang="ko-KR" altLang="en-US" dirty="0">
                <a:latin typeface="+mj-ea"/>
                <a:ea typeface="+mj-ea"/>
              </a:rPr>
              <a:t>클래스 또는 인스턴스의 이름을 통해 접근</a:t>
            </a:r>
          </a:p>
        </p:txBody>
      </p:sp>
    </p:spTree>
    <p:extLst>
      <p:ext uri="{BB962C8B-B14F-4D97-AF65-F5344CB8AC3E}">
        <p14:creationId xmlns:p14="http://schemas.microsoft.com/office/powerpoint/2010/main" val="198718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9207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 변수  접근의 예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086226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55C543-46A5-45F6-B31C-210B869ED9EC}"/>
              </a:ext>
            </a:extLst>
          </p:cNvPr>
          <p:cNvSpPr/>
          <p:nvPr/>
        </p:nvSpPr>
        <p:spPr>
          <a:xfrm>
            <a:off x="1334211" y="1320584"/>
            <a:ext cx="6304549" cy="4888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AccessWay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static int num = 0;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AccessWay</a:t>
            </a:r>
            <a:r>
              <a:rPr lang="en-US" altLang="ko-KR" sz="1400" dirty="0">
                <a:latin typeface="Consolas" panose="020B0609020204030204" pitchFamily="49" charset="0"/>
              </a:rPr>
              <a:t>() { </a:t>
            </a:r>
            <a:r>
              <a:rPr lang="en-US" altLang="ko-KR" sz="1400" dirty="0" err="1">
                <a:latin typeface="Consolas" panose="020B0609020204030204" pitchFamily="49" charset="0"/>
              </a:rPr>
              <a:t>incrCnt</a:t>
            </a:r>
            <a:r>
              <a:rPr lang="en-US" altLang="ko-KR" sz="1400" dirty="0">
                <a:latin typeface="Consolas" panose="020B0609020204030204" pitchFamily="49" charset="0"/>
              </a:rPr>
              <a:t>();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void </a:t>
            </a:r>
            <a:r>
              <a:rPr lang="en-US" altLang="ko-KR" sz="1400" dirty="0" err="1">
                <a:latin typeface="Consolas" panose="020B0609020204030204" pitchFamily="49" charset="0"/>
              </a:rPr>
              <a:t>incrCnt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num++;</a:t>
            </a: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클래스 내부에서 이름을 통한 접근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ClassVarAccess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AccessWay</a:t>
            </a:r>
            <a:r>
              <a:rPr lang="en-US" altLang="ko-KR" sz="1400" dirty="0">
                <a:latin typeface="Consolas" panose="020B0609020204030204" pitchFamily="49" charset="0"/>
              </a:rPr>
              <a:t> way = new </a:t>
            </a:r>
            <a:r>
              <a:rPr lang="en-US" altLang="ko-KR" sz="1400" dirty="0" err="1">
                <a:latin typeface="Consolas" panose="020B0609020204030204" pitchFamily="49" charset="0"/>
              </a:rPr>
              <a:t>AccessWay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way.num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++;    </a:t>
            </a:r>
            <a:r>
              <a:rPr lang="en-US" altLang="ko-KR" sz="1400" dirty="0"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latin typeface="Consolas" panose="020B0609020204030204" pitchFamily="49" charset="0"/>
              </a:rPr>
              <a:t>외부에서 인스턴스의 이름을 통한 접근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AccessWay.num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++;    </a:t>
            </a:r>
            <a:r>
              <a:rPr lang="en-US" altLang="ko-KR" sz="1400" dirty="0"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latin typeface="Consolas" panose="020B0609020204030204" pitchFamily="49" charset="0"/>
              </a:rPr>
              <a:t>외부에서 클래스의 이름을 통한 접근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System.out.println("num = " + </a:t>
            </a:r>
            <a:r>
              <a:rPr lang="en-US" altLang="ko-KR" sz="1400" dirty="0" err="1">
                <a:latin typeface="Consolas" panose="020B0609020204030204" pitchFamily="49" charset="0"/>
              </a:rPr>
              <a:t>AccessWay.num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DB1E86-569F-4BB1-A84A-BDF2B65F536A}"/>
              </a:ext>
            </a:extLst>
          </p:cNvPr>
          <p:cNvSpPr/>
          <p:nvPr/>
        </p:nvSpPr>
        <p:spPr>
          <a:xfrm>
            <a:off x="1235846" y="1282658"/>
            <a:ext cx="6557656" cy="4926444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4E57E8-F75E-42A4-94C9-221D73CD2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105" y="1282658"/>
            <a:ext cx="57435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6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 변수의 초기화 시점과 초기화 방법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C6B824-1F20-49F6-B7BD-D8CDAC86D4DB}"/>
              </a:ext>
            </a:extLst>
          </p:cNvPr>
          <p:cNvSpPr/>
          <p:nvPr/>
        </p:nvSpPr>
        <p:spPr>
          <a:xfrm>
            <a:off x="1277939" y="1548847"/>
            <a:ext cx="6979798" cy="429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InstCnt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static int instNum = 100;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InstCnt()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instNum++;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400" dirty="0">
                <a:latin typeface="Consolas" panose="020B0609020204030204" pitchFamily="49" charset="0"/>
              </a:rPr>
              <a:t>인스턴스 생성</a:t>
            </a:r>
            <a:r>
              <a:rPr lang="en-US" altLang="ko-KR" sz="1400" dirty="0">
                <a:latin typeface="Consolas" panose="020B0609020204030204" pitchFamily="49" charset="0"/>
              </a:rPr>
              <a:t>: " + instNum);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OnlyClassNoInstance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InstCnt.instNum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-= 15; </a:t>
            </a:r>
            <a:r>
              <a:rPr lang="en-US" altLang="ko-KR" sz="1400" dirty="0">
                <a:latin typeface="Consolas" panose="020B0609020204030204" pitchFamily="49" charset="0"/>
              </a:rPr>
              <a:t>  // </a:t>
            </a:r>
            <a:r>
              <a:rPr lang="ko-KR" altLang="en-US" sz="1400" dirty="0">
                <a:latin typeface="Consolas" panose="020B0609020204030204" pitchFamily="49" charset="0"/>
              </a:rPr>
              <a:t>인스턴스 생성 없이 </a:t>
            </a:r>
            <a:r>
              <a:rPr lang="en-US" altLang="ko-KR" sz="1400" dirty="0">
                <a:latin typeface="Consolas" panose="020B0609020204030204" pitchFamily="49" charset="0"/>
              </a:rPr>
              <a:t>instNum</a:t>
            </a:r>
            <a:r>
              <a:rPr lang="ko-KR" altLang="en-US" sz="1400" dirty="0">
                <a:latin typeface="Consolas" panose="020B0609020204030204" pitchFamily="49" charset="0"/>
              </a:rPr>
              <a:t>에 접근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InstCnt.instNum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AC9E3C-0877-4FB5-8ED6-7B6438F48227}"/>
              </a:ext>
            </a:extLst>
          </p:cNvPr>
          <p:cNvSpPr/>
          <p:nvPr/>
        </p:nvSpPr>
        <p:spPr>
          <a:xfrm>
            <a:off x="1235845" y="1448972"/>
            <a:ext cx="6937483" cy="4529797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62064E-0A00-4066-83A3-3A59D4AE794B}"/>
              </a:ext>
            </a:extLst>
          </p:cNvPr>
          <p:cNvSpPr/>
          <p:nvPr/>
        </p:nvSpPr>
        <p:spPr>
          <a:xfrm>
            <a:off x="2772734" y="2056333"/>
            <a:ext cx="4331966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YDVYMjOStd125"/>
              </a:rPr>
              <a:t>클래스 변수의 적절한 초기화 위치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5C8FF2-CCAD-450D-93F5-E550FC10EC7A}"/>
              </a:ext>
            </a:extLst>
          </p:cNvPr>
          <p:cNvSpPr/>
          <p:nvPr/>
        </p:nvSpPr>
        <p:spPr>
          <a:xfrm>
            <a:off x="5865647" y="3467961"/>
            <a:ext cx="4868367" cy="8345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rgbClr val="E1300D"/>
                </a:solidFill>
                <a:latin typeface="YDVYMjOStd125"/>
              </a:rPr>
              <a:t>클래스 변수는 생성자 기반 초기화 하면 안된다</a:t>
            </a:r>
            <a:r>
              <a:rPr lang="en-US" altLang="ko-KR" sz="1700" dirty="0">
                <a:solidFill>
                  <a:srgbClr val="E1300D"/>
                </a:solidFill>
                <a:latin typeface="YDVYMjOStd125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rgbClr val="E1300D"/>
                </a:solidFill>
                <a:latin typeface="YDVYMjOStd125"/>
              </a:rPr>
              <a:t>이 경우 인스턴스 생성시마다 값이 리셋</a:t>
            </a:r>
            <a:r>
              <a:rPr lang="en-US" altLang="ko-KR" sz="1700" dirty="0">
                <a:solidFill>
                  <a:srgbClr val="E1300D"/>
                </a:solidFill>
                <a:latin typeface="YDVYMjOStd125"/>
              </a:rPr>
              <a:t>! </a:t>
            </a:r>
            <a:endParaRPr lang="ko-KR" altLang="en-US" sz="1700" dirty="0">
              <a:solidFill>
                <a:srgbClr val="E130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61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 변수의 활용의 예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1CBD32-AC74-48D7-A8A3-6D1BCE1A5094}"/>
              </a:ext>
            </a:extLst>
          </p:cNvPr>
          <p:cNvSpPr/>
          <p:nvPr/>
        </p:nvSpPr>
        <p:spPr>
          <a:xfrm>
            <a:off x="1193531" y="1703592"/>
            <a:ext cx="59809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class Circle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static final double PI </a:t>
            </a:r>
            <a:r>
              <a:rPr lang="en-US" altLang="ko-KR" sz="1500" dirty="0">
                <a:latin typeface="Consolas" panose="020B0609020204030204" pitchFamily="49" charset="0"/>
              </a:rPr>
              <a:t>= 3.1415;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private double radius;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Circle(double rad)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radius = rad;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void </a:t>
            </a:r>
            <a:r>
              <a:rPr lang="en-US" altLang="ko-KR" sz="1500" dirty="0" err="1">
                <a:latin typeface="Consolas" panose="020B0609020204030204" pitchFamily="49" charset="0"/>
              </a:rPr>
              <a:t>showPerimeter</a:t>
            </a:r>
            <a:r>
              <a:rPr lang="en-US" altLang="ko-KR" sz="15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fr-FR" altLang="ko-KR" sz="1500" dirty="0">
                <a:latin typeface="Consolas" panose="020B0609020204030204" pitchFamily="49" charset="0"/>
              </a:rPr>
              <a:t>double peri = (radius * 2) * </a:t>
            </a:r>
            <a:r>
              <a:rPr lang="fr-FR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PI</a:t>
            </a:r>
            <a:r>
              <a:rPr lang="fr-FR" altLang="ko-KR" sz="1500" dirty="0">
                <a:latin typeface="Consolas" panose="020B0609020204030204" pitchFamily="49" charset="0"/>
              </a:rPr>
              <a:t>;</a:t>
            </a:r>
          </a:p>
          <a:p>
            <a:r>
              <a:rPr lang="fr-FR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>
                <a:latin typeface="Consolas" panose="020B0609020204030204" pitchFamily="49" charset="0"/>
              </a:rPr>
              <a:t>System.out.println("</a:t>
            </a:r>
            <a:r>
              <a:rPr lang="ko-KR" altLang="en-US" sz="1500" dirty="0">
                <a:latin typeface="YDVYMjOStd12"/>
              </a:rPr>
              <a:t>둘레</a:t>
            </a:r>
            <a:r>
              <a:rPr lang="en-US" altLang="ko-KR" sz="1500" dirty="0">
                <a:latin typeface="Consolas" panose="020B0609020204030204" pitchFamily="49" charset="0"/>
              </a:rPr>
              <a:t>: " + peri);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void </a:t>
            </a:r>
            <a:r>
              <a:rPr lang="en-US" altLang="ko-KR" sz="1500" dirty="0" err="1">
                <a:latin typeface="Consolas" panose="020B0609020204030204" pitchFamily="49" charset="0"/>
              </a:rPr>
              <a:t>showArea</a:t>
            </a:r>
            <a:r>
              <a:rPr lang="en-US" altLang="ko-KR" sz="15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double area = (radius * radius) * 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PI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500" dirty="0">
                <a:latin typeface="YDVYMjOStd12"/>
              </a:rPr>
              <a:t>넓이</a:t>
            </a:r>
            <a:r>
              <a:rPr lang="en-US" altLang="ko-KR" sz="1500" dirty="0">
                <a:latin typeface="Consolas" panose="020B0609020204030204" pitchFamily="49" charset="0"/>
              </a:rPr>
              <a:t>: " + area);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AEB3B8-35BD-4AD1-9BED-6DC723588EE8}"/>
              </a:ext>
            </a:extLst>
          </p:cNvPr>
          <p:cNvSpPr/>
          <p:nvPr/>
        </p:nvSpPr>
        <p:spPr>
          <a:xfrm>
            <a:off x="5440906" y="1703592"/>
            <a:ext cx="6751094" cy="2637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인스턴스 별로 가지고 있을 필요가 없는 변수</a:t>
            </a:r>
            <a:endParaRPr lang="en-US" altLang="ko-KR" sz="1600" dirty="0">
              <a:solidFill>
                <a:srgbClr val="002060"/>
              </a:solidFill>
              <a:latin typeface="YDVYMjOStd125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   - </a:t>
            </a: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값의 </a:t>
            </a:r>
            <a:r>
              <a:rPr lang="ko-KR" altLang="en-US" sz="1600" dirty="0">
                <a:solidFill>
                  <a:srgbClr val="002060"/>
                </a:solidFill>
                <a:highlight>
                  <a:srgbClr val="FFFF00"/>
                </a:highlight>
                <a:latin typeface="YDVYMjOStd125"/>
              </a:rPr>
              <a:t>참조</a:t>
            </a: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가 목적인 변수</a:t>
            </a:r>
            <a:endParaRPr lang="en-US" altLang="ko-KR" sz="1600" dirty="0">
              <a:solidFill>
                <a:srgbClr val="002060"/>
              </a:solidFill>
              <a:latin typeface="YDVYMjOStd125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	ex) PI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   - </a:t>
            </a: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값의 </a:t>
            </a:r>
            <a:r>
              <a:rPr lang="ko-KR" altLang="en-US" sz="1600" dirty="0">
                <a:solidFill>
                  <a:srgbClr val="002060"/>
                </a:solidFill>
                <a:highlight>
                  <a:srgbClr val="FFFF00"/>
                </a:highlight>
                <a:latin typeface="YDVYMjOStd125"/>
              </a:rPr>
              <a:t>공유</a:t>
            </a: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가 목적인 변수 </a:t>
            </a:r>
            <a:endParaRPr lang="en-US" altLang="ko-KR" sz="1600" dirty="0">
              <a:solidFill>
                <a:srgbClr val="002060"/>
              </a:solidFill>
              <a:latin typeface="YDVYMjOStd125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	ex) </a:t>
            </a: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회원 수</a:t>
            </a:r>
            <a:endParaRPr lang="en-US" altLang="ko-KR" sz="1600" dirty="0">
              <a:solidFill>
                <a:srgbClr val="002060"/>
              </a:solidFill>
              <a:latin typeface="YDVYMjOStd125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002060"/>
              </a:solidFill>
              <a:latin typeface="YDVYMjOStd125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그리고 그 값이 외부에서도 참조하는 값이라면 </a:t>
            </a: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public</a:t>
            </a: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으로 선언한다</a:t>
            </a: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12445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10-2. static</a:t>
            </a:r>
            <a:r>
              <a:rPr lang="ko-KR" altLang="en-US" sz="4000" dirty="0">
                <a:solidFill>
                  <a:schemeClr val="tx2"/>
                </a:solidFill>
              </a:rPr>
              <a:t> 선언을 붙여서 정의하는 클래스 메소드</a:t>
            </a:r>
            <a:endParaRPr lang="ko-KR" altLang="en-US" sz="3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61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 메소드의 정의와 호출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CA8376-A984-4B7E-972A-E34835DBBC67}"/>
              </a:ext>
            </a:extLst>
          </p:cNvPr>
          <p:cNvSpPr/>
          <p:nvPr/>
        </p:nvSpPr>
        <p:spPr>
          <a:xfrm>
            <a:off x="1193531" y="1475454"/>
            <a:ext cx="6471138" cy="469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NumberPrinter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nb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private int myNum = 0;</a:t>
            </a:r>
          </a:p>
          <a:p>
            <a:pPr>
              <a:lnSpc>
                <a:spcPts val="2000"/>
              </a:lnSpc>
            </a:pPr>
            <a:r>
              <a:rPr lang="nb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E1300D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void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(int n) { 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System.out.println(n);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E1300D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void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showDouble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(double n) {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System.out.println(n);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void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setMyNumber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(int n) {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myNum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n;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void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showMyNumber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altLang="ko-KR" sz="1400" dirty="0" err="1">
                <a:solidFill>
                  <a:srgbClr val="E1300D"/>
                </a:solidFill>
                <a:latin typeface="Consolas" panose="020B0609020204030204" pitchFamily="49" charset="0"/>
              </a:rPr>
              <a:t>showInt</a:t>
            </a:r>
            <a:r>
              <a:rPr lang="en-US" altLang="ko-KR" sz="1400" dirty="0">
                <a:solidFill>
                  <a:srgbClr val="E1300D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E1300D"/>
                </a:solidFill>
                <a:latin typeface="Consolas" panose="020B0609020204030204" pitchFamily="49" charset="0"/>
              </a:rPr>
              <a:t>myNum</a:t>
            </a:r>
            <a:r>
              <a:rPr lang="en-US" altLang="ko-KR" sz="1400" dirty="0">
                <a:solidFill>
                  <a:srgbClr val="E1300D"/>
                </a:solidFill>
                <a:latin typeface="Consolas" panose="020B0609020204030204" pitchFamily="49" charset="0"/>
              </a:rPr>
              <a:t>);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solidFill>
                  <a:srgbClr val="E1300D"/>
                </a:solidFill>
                <a:latin typeface="Consolas" panose="020B0609020204030204" pitchFamily="49" charset="0"/>
              </a:rPr>
              <a:t>NumberPrinter.showInt</a:t>
            </a:r>
            <a:r>
              <a:rPr lang="en-US" altLang="ko-KR" sz="1400" dirty="0">
                <a:solidFill>
                  <a:srgbClr val="E1300D"/>
                </a:solidFill>
                <a:latin typeface="Consolas" panose="020B0609020204030204" pitchFamily="49" charset="0"/>
              </a:rPr>
              <a:t>(20);     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NumberPrinter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np = new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NumberPrinter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solidFill>
                  <a:srgbClr val="E1300D"/>
                </a:solidFill>
                <a:latin typeface="Consolas" panose="020B0609020204030204" pitchFamily="49" charset="0"/>
              </a:rPr>
              <a:t>np.showDouble</a:t>
            </a:r>
            <a:r>
              <a:rPr lang="en-US" altLang="ko-KR" sz="1400" dirty="0">
                <a:solidFill>
                  <a:srgbClr val="E1300D"/>
                </a:solidFill>
                <a:latin typeface="Consolas" panose="020B0609020204030204" pitchFamily="49" charset="0"/>
              </a:rPr>
              <a:t>(3.15);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np.setMyNumber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(75);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np.showMyNumber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10A3A3-9A6C-448C-ABD2-8B884B6DFE10}"/>
              </a:ext>
            </a:extLst>
          </p:cNvPr>
          <p:cNvSpPr/>
          <p:nvPr/>
        </p:nvSpPr>
        <p:spPr>
          <a:xfrm>
            <a:off x="3820893" y="3266155"/>
            <a:ext cx="1216414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YDVYMjOStd125"/>
              </a:rPr>
              <a:t>내부 접근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AE19AA-69C0-4319-BE65-51ECF0D6538E}"/>
              </a:ext>
            </a:extLst>
          </p:cNvPr>
          <p:cNvSpPr/>
          <p:nvPr/>
        </p:nvSpPr>
        <p:spPr>
          <a:xfrm>
            <a:off x="754137" y="4290303"/>
            <a:ext cx="1173137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YDVYMjOStd125"/>
              </a:rPr>
              <a:t>외부 접근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9A98E5-003B-45A0-B09E-DA798B80633C}"/>
              </a:ext>
            </a:extLst>
          </p:cNvPr>
          <p:cNvSpPr/>
          <p:nvPr/>
        </p:nvSpPr>
        <p:spPr>
          <a:xfrm>
            <a:off x="6537729" y="2645889"/>
            <a:ext cx="37543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클래스 메소드의 성격 및 접근 방법이</a:t>
            </a:r>
            <a:endParaRPr lang="en-US" altLang="ko-KR" sz="1600" dirty="0">
              <a:solidFill>
                <a:srgbClr val="002060"/>
              </a:solidFill>
              <a:latin typeface="YDVYMjOStd125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클래스 변수와 동일하다</a:t>
            </a: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CBBCAC-7B6C-4F7E-8D7E-B9246E475D5F}"/>
              </a:ext>
            </a:extLst>
          </p:cNvPr>
          <p:cNvSpPr/>
          <p:nvPr/>
        </p:nvSpPr>
        <p:spPr>
          <a:xfrm>
            <a:off x="754136" y="4837257"/>
            <a:ext cx="1173137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YDVYMjOStd125"/>
              </a:rPr>
              <a:t>외부 접근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24915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5761</TotalTime>
  <Words>1261</Words>
  <Application>Microsoft Office PowerPoint</Application>
  <PresentationFormat>와이드스크린</PresentationFormat>
  <Paragraphs>207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YDVYMjOStd12</vt:lpstr>
      <vt:lpstr>YDVYMjOStd125</vt:lpstr>
      <vt:lpstr>맑은 고딕</vt:lpstr>
      <vt:lpstr>Calibri</vt:lpstr>
      <vt:lpstr>Calibri Light</vt:lpstr>
      <vt:lpstr>Consolas</vt:lpstr>
      <vt:lpstr>추억</vt:lpstr>
      <vt:lpstr> 열혈 Java 프로그래밍</vt:lpstr>
      <vt:lpstr>10-1. static 선언을 붙여서  선언하는 클래스 변수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10-2. static 선언을 붙여서 정의하는 클래스 메소드</vt:lpstr>
      <vt:lpstr>PowerPoint 프레젠테이션</vt:lpstr>
      <vt:lpstr>PowerPoint 프레젠테이션</vt:lpstr>
      <vt:lpstr>PowerPoint 프레젠테이션</vt:lpstr>
      <vt:lpstr>10-3. System.out.println 그리고 public static void main()</vt:lpstr>
      <vt:lpstr>PowerPoint 프레젠테이션</vt:lpstr>
      <vt:lpstr>PowerPoint 프레젠테이션</vt:lpstr>
      <vt:lpstr>PowerPoint 프레젠테이션</vt:lpstr>
      <vt:lpstr>10-4. 또 다른 용도의 static 선언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8147</cp:lastModifiedBy>
  <cp:revision>784</cp:revision>
  <dcterms:created xsi:type="dcterms:W3CDTF">2017-07-09T08:11:09Z</dcterms:created>
  <dcterms:modified xsi:type="dcterms:W3CDTF">2020-06-28T11:49:05Z</dcterms:modified>
</cp:coreProperties>
</file>