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91" r:id="rId4"/>
    <p:sldId id="422" r:id="rId5"/>
    <p:sldId id="469" r:id="rId6"/>
    <p:sldId id="423" r:id="rId7"/>
    <p:sldId id="470" r:id="rId8"/>
    <p:sldId id="448" r:id="rId9"/>
    <p:sldId id="447" r:id="rId10"/>
    <p:sldId id="449" r:id="rId11"/>
    <p:sldId id="450" r:id="rId12"/>
    <p:sldId id="471" r:id="rId13"/>
    <p:sldId id="451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00D"/>
    <a:srgbClr val="C40000"/>
    <a:srgbClr val="507FCC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14.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클래스의 상속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1: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상속의 기본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적절한 생성자 정의의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85E399-8974-42F1-9E67-172FD5E04DAF}"/>
              </a:ext>
            </a:extLst>
          </p:cNvPr>
          <p:cNvSpPr/>
          <p:nvPr/>
        </p:nvSpPr>
        <p:spPr>
          <a:xfrm>
            <a:off x="5868898" y="1304019"/>
            <a:ext cx="52867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Man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String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Man(String name)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this.name =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tellYourName()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System.out.println("My name is " + name);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CEE05B-D742-4490-B36A-CD3D56617D45}"/>
              </a:ext>
            </a:extLst>
          </p:cNvPr>
          <p:cNvSpPr/>
          <p:nvPr/>
        </p:nvSpPr>
        <p:spPr>
          <a:xfrm>
            <a:off x="1193531" y="2835751"/>
            <a:ext cx="723568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BusinessMan extends Man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String company;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String position;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BusinessMan(String name, String company, String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super(name); 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this.company</a:t>
            </a:r>
            <a:r>
              <a:rPr lang="en-US" altLang="ko-KR" sz="1400" dirty="0">
                <a:latin typeface="Consolas" panose="020B0609020204030204" pitchFamily="49" charset="0"/>
              </a:rPr>
              <a:t> = company;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this.position</a:t>
            </a:r>
            <a:r>
              <a:rPr lang="en-US" altLang="ko-KR" sz="1400" dirty="0">
                <a:latin typeface="Consolas" panose="020B0609020204030204" pitchFamily="49" charset="0"/>
              </a:rPr>
              <a:t> = position;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tellYourInfo()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System.out.println("My company is " + company);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System.out.println("My position is " + 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tellYourName();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77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상속만 지원하는 자바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B4121E-3DB8-4247-AE02-87D09CAC6D0A}"/>
              </a:ext>
            </a:extLst>
          </p:cNvPr>
          <p:cNvSpPr/>
          <p:nvPr/>
        </p:nvSpPr>
        <p:spPr>
          <a:xfrm>
            <a:off x="1193531" y="1562605"/>
            <a:ext cx="6096000" cy="20572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class AAA {...}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class MMM extends AAA {...}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class ZZZ extends MMM {...}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2C0131-184F-4564-941F-6F8DA8A01D28}"/>
              </a:ext>
            </a:extLst>
          </p:cNvPr>
          <p:cNvSpPr/>
          <p:nvPr/>
        </p:nvSpPr>
        <p:spPr>
          <a:xfrm>
            <a:off x="1193531" y="4199249"/>
            <a:ext cx="8122747" cy="106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자바는 다중 상속을 지원하지 않는다</a:t>
            </a:r>
            <a:r>
              <a:rPr lang="en-US" altLang="ko-KR" sz="1700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한 클래스에서 상속할 수 있는 최대 클래스의 수는 한 개이다</a:t>
            </a:r>
            <a:r>
              <a:rPr lang="en-US" altLang="ko-KR" sz="1700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endParaRPr lang="ko-KR" altLang="en-US" sz="17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8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14-2. </a:t>
            </a:r>
            <a:r>
              <a:rPr lang="ko-KR" altLang="en-US" sz="4000" dirty="0">
                <a:solidFill>
                  <a:schemeClr val="tx2"/>
                </a:solidFill>
              </a:rPr>
              <a:t>클래스 변수</a:t>
            </a:r>
            <a:r>
              <a:rPr lang="en-US" altLang="ko-KR" sz="4000" dirty="0">
                <a:solidFill>
                  <a:schemeClr val="tx2"/>
                </a:solidFill>
              </a:rPr>
              <a:t>,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4000" dirty="0">
                <a:solidFill>
                  <a:schemeClr val="tx2"/>
                </a:solidFill>
              </a:rPr>
              <a:t>클래스 메소드와 상속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4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변수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메소드는 상속이 되는가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0B24E2-0260-4AB2-8630-B74DE8CCFFBE}"/>
              </a:ext>
            </a:extLst>
          </p:cNvPr>
          <p:cNvSpPr/>
          <p:nvPr/>
        </p:nvSpPr>
        <p:spPr>
          <a:xfrm>
            <a:off x="1193531" y="1624185"/>
            <a:ext cx="6096000" cy="20672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SuperCLS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static int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500" dirty="0">
                <a:latin typeface="Consolas" panose="020B0609020204030204" pitchFamily="49" charset="0"/>
              </a:rPr>
              <a:t> = 0;   // </a:t>
            </a:r>
            <a:r>
              <a:rPr lang="ko-KR" altLang="en-US" sz="1500" dirty="0">
                <a:latin typeface="Consolas" panose="020B0609020204030204" pitchFamily="49" charset="0"/>
              </a:rPr>
              <a:t>클래스 변수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SuperCLS()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count++;   // </a:t>
            </a:r>
            <a:r>
              <a:rPr lang="ko-KR" altLang="en-US" sz="1500" dirty="0">
                <a:latin typeface="Consolas" panose="020B0609020204030204" pitchFamily="49" charset="0"/>
              </a:rPr>
              <a:t>클래스 내에서는 직접 접근이 가능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8768C3-9CC9-46F5-9DEA-84190B314E0C}"/>
              </a:ext>
            </a:extLst>
          </p:cNvPr>
          <p:cNvSpPr/>
          <p:nvPr/>
        </p:nvSpPr>
        <p:spPr>
          <a:xfrm>
            <a:off x="1193531" y="4004620"/>
            <a:ext cx="9222678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SubCLS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extends SuperCLS </a:t>
            </a:r>
            <a:r>
              <a:rPr lang="en-US" altLang="ko-KR" sz="15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</a:t>
            </a:r>
            <a:r>
              <a:rPr lang="en-US" altLang="ko-KR" sz="1500" dirty="0" err="1">
                <a:latin typeface="Consolas" panose="020B0609020204030204" pitchFamily="49" charset="0"/>
              </a:rPr>
              <a:t>showCount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500" dirty="0">
                <a:latin typeface="Consolas" panose="020B0609020204030204" pitchFamily="49" charset="0"/>
              </a:rPr>
              <a:t>);   // </a:t>
            </a:r>
            <a:r>
              <a:rPr lang="ko-KR" altLang="en-US" sz="1500" dirty="0">
                <a:latin typeface="Consolas" panose="020B0609020204030204" pitchFamily="49" charset="0"/>
              </a:rPr>
              <a:t>상위 클래스에 위치하는 클래스 변수에 접근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0B45EF-38F6-4897-9D78-4560BF48B131}"/>
              </a:ext>
            </a:extLst>
          </p:cNvPr>
          <p:cNvSpPr/>
          <p:nvPr/>
        </p:nvSpPr>
        <p:spPr>
          <a:xfrm>
            <a:off x="1743496" y="3172926"/>
            <a:ext cx="8122747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프로그램 전체에서 딱 하나만 존재하는데 상속의 대상이 되겠는가</a:t>
            </a:r>
            <a:r>
              <a:rPr lang="en-US" altLang="ko-KR" sz="1700" dirty="0">
                <a:solidFill>
                  <a:srgbClr val="C00000"/>
                </a:solidFill>
                <a:latin typeface="Consolas" panose="020B0609020204030204" pitchFamily="49" charset="0"/>
              </a:rPr>
              <a:t>?</a:t>
            </a:r>
            <a:endParaRPr lang="ko-KR" altLang="en-US" sz="17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994D21-B428-4049-8120-E1EB66666548}"/>
              </a:ext>
            </a:extLst>
          </p:cNvPr>
          <p:cNvSpPr/>
          <p:nvPr/>
        </p:nvSpPr>
        <p:spPr>
          <a:xfrm>
            <a:off x="1743495" y="5238067"/>
            <a:ext cx="8122747" cy="83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그러나 하위 클래스에서 이름만으로 접근 가능하다</a:t>
            </a:r>
            <a:r>
              <a:rPr lang="en-US" altLang="ko-KR" sz="1700" dirty="0">
                <a:solidFill>
                  <a:srgbClr val="C00000"/>
                </a:solidFill>
                <a:latin typeface="Consolas" panose="020B0609020204030204" pitchFamily="49" charset="0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접근 수준 지시자에서 허용한다면</a:t>
            </a:r>
            <a:r>
              <a:rPr lang="en-US" altLang="ko-KR" sz="1700" dirty="0">
                <a:solidFill>
                  <a:srgbClr val="C00000"/>
                </a:solidFill>
                <a:latin typeface="Consolas" panose="020B0609020204030204" pitchFamily="49" charset="0"/>
              </a:rPr>
              <a:t>!</a:t>
            </a:r>
            <a:endParaRPr lang="ko-KR" altLang="en-US" sz="17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526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14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14-1. </a:t>
            </a:r>
            <a:r>
              <a:rPr lang="ko-KR" altLang="en-US" sz="4400" dirty="0">
                <a:solidFill>
                  <a:schemeClr val="tx2"/>
                </a:solidFill>
              </a:rPr>
              <a:t>상속의 기본 문법 이해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상속의 매우 치명적인 오해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C08E9B-8361-44C8-9163-91C535F86E79}"/>
              </a:ext>
            </a:extLst>
          </p:cNvPr>
          <p:cNvSpPr/>
          <p:nvPr/>
        </p:nvSpPr>
        <p:spPr>
          <a:xfrm>
            <a:off x="1193531" y="1987946"/>
            <a:ext cx="10679057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dirty="0">
                <a:latin typeface="+mj-ea"/>
                <a:ea typeface="+mj-ea"/>
              </a:rPr>
              <a:t>“코드의 재활용을 위한 문법입니다</a:t>
            </a:r>
            <a:r>
              <a:rPr lang="en-US" altLang="ko-KR" sz="2200" dirty="0">
                <a:latin typeface="+mj-ea"/>
                <a:ea typeface="+mj-ea"/>
              </a:rPr>
              <a:t>.”    ( </a:t>
            </a:r>
            <a:r>
              <a:rPr lang="en-US" altLang="ko-KR" sz="2200" dirty="0">
                <a:solidFill>
                  <a:srgbClr val="FF0000"/>
                </a:solidFill>
                <a:latin typeface="+mj-ea"/>
                <a:ea typeface="+mj-ea"/>
              </a:rPr>
              <a:t>X</a:t>
            </a:r>
            <a:r>
              <a:rPr lang="en-US" altLang="ko-KR" sz="2200" dirty="0">
                <a:latin typeface="+mj-ea"/>
                <a:ea typeface="+mj-ea"/>
              </a:rPr>
              <a:t> )</a:t>
            </a:r>
            <a:endParaRPr lang="ko-KR" altLang="en-US" sz="22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772300-A2FB-47BE-9680-C5433D3EB42A}"/>
              </a:ext>
            </a:extLst>
          </p:cNvPr>
          <p:cNvSpPr/>
          <p:nvPr/>
        </p:nvSpPr>
        <p:spPr>
          <a:xfrm>
            <a:off x="1193531" y="3748564"/>
            <a:ext cx="10322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dirty="0">
                <a:latin typeface="+mj-ea"/>
                <a:ea typeface="+mj-ea"/>
              </a:rPr>
              <a:t>“</a:t>
            </a:r>
            <a:r>
              <a:rPr lang="ko-KR" altLang="en-US" sz="2200" dirty="0">
                <a:latin typeface="+mj-ea"/>
                <a:ea typeface="+mj-ea"/>
              </a:rPr>
              <a:t>연관된 일련의 클래스들에 대해 공통적인 규약을 정의할 수 있습니다</a:t>
            </a:r>
            <a:r>
              <a:rPr lang="en-US" altLang="ko-KR" sz="2200" dirty="0">
                <a:latin typeface="+mj-ea"/>
                <a:ea typeface="+mj-ea"/>
              </a:rPr>
              <a:t>.“   ( </a:t>
            </a:r>
            <a:r>
              <a:rPr lang="en-US" altLang="ko-KR" sz="2200" dirty="0">
                <a:solidFill>
                  <a:srgbClr val="FF0000"/>
                </a:solidFill>
                <a:latin typeface="+mj-ea"/>
                <a:ea typeface="+mj-ea"/>
              </a:rPr>
              <a:t>O</a:t>
            </a:r>
            <a:r>
              <a:rPr lang="en-US" altLang="ko-KR" sz="2200" dirty="0">
                <a:latin typeface="+mj-ea"/>
                <a:ea typeface="+mj-ea"/>
              </a:rPr>
              <a:t> )</a:t>
            </a:r>
            <a:endParaRPr lang="ko-KR" altLang="en-US" sz="2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상속의 가장 기본적인 특성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D8AC89-DCFD-46E0-B327-398D1F1C8E00}"/>
              </a:ext>
            </a:extLst>
          </p:cNvPr>
          <p:cNvSpPr/>
          <p:nvPr/>
        </p:nvSpPr>
        <p:spPr>
          <a:xfrm>
            <a:off x="1193530" y="1756707"/>
            <a:ext cx="65987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Man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name;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tellYourName()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System.out.println("My name is " + name);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A933DF-2DFE-4D90-95EC-84A5B735461B}"/>
              </a:ext>
            </a:extLst>
          </p:cNvPr>
          <p:cNvSpPr/>
          <p:nvPr/>
        </p:nvSpPr>
        <p:spPr>
          <a:xfrm>
            <a:off x="1193530" y="3608458"/>
            <a:ext cx="659874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BusinessMan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extends Man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company;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position;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tellYourInfo()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System.out.println("My company is " + company);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System.out.println("My position is " + position);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tellYourName();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BE667E-E6E2-48D6-92E4-AA91DC636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0" y="1604906"/>
            <a:ext cx="4876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5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 관련 용어의 정리와 상속의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UML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4D5D93-DDFD-470E-93C5-4D93CC4EE323}"/>
              </a:ext>
            </a:extLst>
          </p:cNvPr>
          <p:cNvSpPr/>
          <p:nvPr/>
        </p:nvSpPr>
        <p:spPr>
          <a:xfrm>
            <a:off x="1193530" y="1756707"/>
            <a:ext cx="438563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Man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C4707-7A59-4707-A85A-AAF98565ED38}"/>
              </a:ext>
            </a:extLst>
          </p:cNvPr>
          <p:cNvSpPr/>
          <p:nvPr/>
        </p:nvSpPr>
        <p:spPr>
          <a:xfrm>
            <a:off x="1193530" y="2887786"/>
            <a:ext cx="438563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BusinessMan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extends Man </a:t>
            </a:r>
            <a:r>
              <a:rPr lang="en-US" altLang="ko-KR" sz="15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227BB8-CD84-49B5-A8BC-E982C153B354}"/>
              </a:ext>
            </a:extLst>
          </p:cNvPr>
          <p:cNvSpPr/>
          <p:nvPr/>
        </p:nvSpPr>
        <p:spPr>
          <a:xfrm>
            <a:off x="1193530" y="4180448"/>
            <a:ext cx="67851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상속의 대상이 되는 클래스 상위 클래스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기초 클래스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부모 클래스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ex) Man </a:t>
            </a:r>
            <a:r>
              <a:rPr lang="ko-KR" altLang="en-US" sz="1600" dirty="0">
                <a:latin typeface="Consolas" panose="020B0609020204030204" pitchFamily="49" charset="0"/>
              </a:rPr>
              <a:t>클래스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상속을 하는 클래스 하위 클래스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유도 클래스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자식 클래스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ex) BusinessMan </a:t>
            </a:r>
            <a:r>
              <a:rPr lang="ko-KR" altLang="en-US" sz="1600" dirty="0">
                <a:latin typeface="Consolas" panose="020B0609020204030204" pitchFamily="49" charset="0"/>
              </a:rPr>
              <a:t>클래스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92AF28-5E9D-4690-9732-7E5E3498B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165" y="1756707"/>
            <a:ext cx="15430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6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상속과 생성자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7C22A1-798B-42EB-9E19-F305FDD129F9}"/>
              </a:ext>
            </a:extLst>
          </p:cNvPr>
          <p:cNvSpPr/>
          <p:nvPr/>
        </p:nvSpPr>
        <p:spPr>
          <a:xfrm>
            <a:off x="1193531" y="1725522"/>
            <a:ext cx="5445808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Man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name;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public Man(String name)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this.name = name;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tellYourName()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System.out.println("My name is " + name);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154E0D-6F61-49AB-8282-76E0D77D97F7}"/>
              </a:ext>
            </a:extLst>
          </p:cNvPr>
          <p:cNvSpPr/>
          <p:nvPr/>
        </p:nvSpPr>
        <p:spPr>
          <a:xfrm>
            <a:off x="5841557" y="1725522"/>
            <a:ext cx="6096000" cy="41319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BusinessMan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extends Man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company;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position;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public BusinessMan(String company, String position)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this.company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= company;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this.position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= position;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tellYourInfo()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System.out.println("My company is " + company);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System.out.println("My position is " + position);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tellYourName();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507930-42B9-4234-BEC6-6B2F93AA7526}"/>
              </a:ext>
            </a:extLst>
          </p:cNvPr>
          <p:cNvSpPr/>
          <p:nvPr/>
        </p:nvSpPr>
        <p:spPr>
          <a:xfrm>
            <a:off x="1193531" y="4984942"/>
            <a:ext cx="4306122" cy="420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BusinessMan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인스턴스 생성시 문제점은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ko-KR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1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상속과 생성자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EFA724-1E61-49BC-84CE-66E811E603B4}"/>
              </a:ext>
            </a:extLst>
          </p:cNvPr>
          <p:cNvSpPr/>
          <p:nvPr/>
        </p:nvSpPr>
        <p:spPr>
          <a:xfrm>
            <a:off x="1193531" y="1401998"/>
            <a:ext cx="7832035" cy="4303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BusinessMan extends Man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company;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position;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BusinessMan(String name, String company, String position)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// </a:t>
            </a:r>
            <a:r>
              <a:rPr lang="ko-KR" altLang="en-US" sz="1400" dirty="0">
                <a:latin typeface="Consolas" panose="020B0609020204030204" pitchFamily="49" charset="0"/>
              </a:rPr>
              <a:t>상위 클래스 </a:t>
            </a:r>
            <a:r>
              <a:rPr lang="en-US" altLang="ko-KR" sz="1400" dirty="0">
                <a:latin typeface="Consolas" panose="020B0609020204030204" pitchFamily="49" charset="0"/>
              </a:rPr>
              <a:t>Man</a:t>
            </a:r>
            <a:r>
              <a:rPr lang="ko-KR" altLang="en-US" sz="1400" dirty="0">
                <a:latin typeface="Consolas" panose="020B0609020204030204" pitchFamily="49" charset="0"/>
              </a:rPr>
              <a:t>의 멤버 초기화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this.name = name;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// </a:t>
            </a:r>
            <a:r>
              <a:rPr lang="ko-KR" altLang="en-US" sz="1400" dirty="0">
                <a:latin typeface="Consolas" panose="020B0609020204030204" pitchFamily="49" charset="0"/>
              </a:rPr>
              <a:t>클래스 </a:t>
            </a:r>
            <a:r>
              <a:rPr lang="en-US" altLang="ko-KR" sz="1400" dirty="0">
                <a:latin typeface="Consolas" panose="020B0609020204030204" pitchFamily="49" charset="0"/>
              </a:rPr>
              <a:t>BusinessMan</a:t>
            </a:r>
            <a:r>
              <a:rPr lang="ko-KR" altLang="en-US" sz="1400" dirty="0">
                <a:latin typeface="Consolas" panose="020B0609020204030204" pitchFamily="49" charset="0"/>
              </a:rPr>
              <a:t>의 멤버 초기화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this.company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= company;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this.position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= position;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tellYourInfo() { . . .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0B4511-201A-4CDF-B769-B8D16509C885}"/>
              </a:ext>
            </a:extLst>
          </p:cNvPr>
          <p:cNvSpPr/>
          <p:nvPr/>
        </p:nvSpPr>
        <p:spPr>
          <a:xfrm>
            <a:off x="5109547" y="5551390"/>
            <a:ext cx="6539113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BusinessMan man =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new BusinessMan("YOON", "Hybrid ELD", "Staff Eng.");</a:t>
            </a:r>
            <a:endParaRPr lang="ko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3E8B8A-ED67-4802-AF55-7F8B87F6A1DB}"/>
              </a:ext>
            </a:extLst>
          </p:cNvPr>
          <p:cNvSpPr/>
          <p:nvPr/>
        </p:nvSpPr>
        <p:spPr>
          <a:xfrm>
            <a:off x="6388384" y="4759955"/>
            <a:ext cx="4306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모든 멤버의 초기화는 이루어진다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그러나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생성자를 통한 초기화 원칙에는 어긋남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endParaRPr lang="ko-KR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A6EC72-2DD4-4494-BA59-7C2C34536F1A}"/>
              </a:ext>
            </a:extLst>
          </p:cNvPr>
          <p:cNvSpPr/>
          <p:nvPr/>
        </p:nvSpPr>
        <p:spPr>
          <a:xfrm>
            <a:off x="8263565" y="1306843"/>
            <a:ext cx="31730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Man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name;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public Man(String name)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this.name = name;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latin typeface="Consolas" panose="020B0609020204030204" pitchFamily="49" charset="0"/>
              </a:rPr>
              <a:t>. . .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857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상속과 생성자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생성자 호출 관계 파악하기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E901FE-41D9-41E0-BB9D-D127CD11DA03}"/>
              </a:ext>
            </a:extLst>
          </p:cNvPr>
          <p:cNvSpPr/>
          <p:nvPr/>
        </p:nvSpPr>
        <p:spPr>
          <a:xfrm>
            <a:off x="1193531" y="1370279"/>
            <a:ext cx="5498817" cy="4652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SuperCLS {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SuperCLS() {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System.out.println("I'm Super Class");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1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SubCLS extends SuperCLS {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SubCLS() {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System.out.println("I'm Sub Class");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1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SuperSubCon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new SubCLS();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A55E48-B30F-47A1-9097-DF7EB6A4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903" y="1370279"/>
            <a:ext cx="3162300" cy="12001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1135EE-C8D2-44B4-866C-DF4677ECDEB5}"/>
              </a:ext>
            </a:extLst>
          </p:cNvPr>
          <p:cNvSpPr/>
          <p:nvPr/>
        </p:nvSpPr>
        <p:spPr>
          <a:xfrm>
            <a:off x="6356903" y="2600719"/>
            <a:ext cx="4306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상위 클래스의 생성자 실행 후 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하위 클래스의 생성자 실행 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E939B8-98B9-4C70-8BBB-FAD7EF846837}"/>
              </a:ext>
            </a:extLst>
          </p:cNvPr>
          <p:cNvSpPr/>
          <p:nvPr/>
        </p:nvSpPr>
        <p:spPr>
          <a:xfrm>
            <a:off x="1789298" y="3881197"/>
            <a:ext cx="63164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호출할 상위 클래스의 생성자 명시하지 않으면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void 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생성자 호출 됨</a:t>
            </a:r>
          </a:p>
        </p:txBody>
      </p:sp>
    </p:spTree>
    <p:extLst>
      <p:ext uri="{BB962C8B-B14F-4D97-AF65-F5344CB8AC3E}">
        <p14:creationId xmlns:p14="http://schemas.microsoft.com/office/powerpoint/2010/main" val="255089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상속과 생성자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상위 클래스의 생성자 호출 지정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114087-5AC0-4B79-807F-6A9B884E70BB}"/>
              </a:ext>
            </a:extLst>
          </p:cNvPr>
          <p:cNvSpPr/>
          <p:nvPr/>
        </p:nvSpPr>
        <p:spPr>
          <a:xfrm>
            <a:off x="1097280" y="1469049"/>
            <a:ext cx="4534894" cy="3593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SuperCLS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SuperCLS()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System.out.println("...");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SuperCLS(int i) {</a:t>
            </a:r>
          </a:p>
          <a:p>
            <a:pPr>
              <a:lnSpc>
                <a:spcPts val="2100"/>
              </a:lnSpc>
            </a:pPr>
            <a:r>
              <a:rPr lang="sv-SE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400" dirty="0">
                <a:latin typeface="Consolas" panose="020B0609020204030204" pitchFamily="49" charset="0"/>
              </a:rPr>
              <a:t>"..."</a:t>
            </a:r>
            <a:r>
              <a:rPr lang="sv-SE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SuperCLS(int i, int j)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System.out.println("...");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5279A7-85F0-469E-BA27-9035BD894DBC}"/>
              </a:ext>
            </a:extLst>
          </p:cNvPr>
          <p:cNvSpPr/>
          <p:nvPr/>
        </p:nvSpPr>
        <p:spPr>
          <a:xfrm>
            <a:off x="5510254" y="1483118"/>
            <a:ext cx="3872285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SubCLS extends SuperCLS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SubCLS()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System.out.println("...");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SubCLS(int i)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super(i); 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System.out.println("...");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SubCLS(int i, int j)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super(i, j); 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System.out.println("...");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B4880B-8F2F-4DE3-8DC5-0C00FEDFCDF9}"/>
              </a:ext>
            </a:extLst>
          </p:cNvPr>
          <p:cNvSpPr/>
          <p:nvPr/>
        </p:nvSpPr>
        <p:spPr>
          <a:xfrm>
            <a:off x="5510254" y="5629087"/>
            <a:ext cx="601623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키워드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super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를 통해 상위 클래스의 생성자 호출을 명시할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55987447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7392</TotalTime>
  <Words>976</Words>
  <Application>Microsoft Office PowerPoint</Application>
  <PresentationFormat>와이드스크린</PresentationFormat>
  <Paragraphs>191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Calibri</vt:lpstr>
      <vt:lpstr>Calibri Light</vt:lpstr>
      <vt:lpstr>Consolas</vt:lpstr>
      <vt:lpstr>추억</vt:lpstr>
      <vt:lpstr> 열혈 Java 프로그래밍</vt:lpstr>
      <vt:lpstr>14-1. 상속의 기본 문법 이해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14-2. 클래스 변수,  클래스 메소드와 상속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1141</cp:revision>
  <dcterms:created xsi:type="dcterms:W3CDTF">2017-07-09T08:11:09Z</dcterms:created>
  <dcterms:modified xsi:type="dcterms:W3CDTF">2017-08-08T05:21:33Z</dcterms:modified>
</cp:coreProperties>
</file>