
<file path=[Content_Types].xml><?xml version="1.0" encoding="utf-8"?>
<Types xmlns="http://schemas.openxmlformats.org/package/2006/content-types">
  <Default Extension="jpg" ContentType="image/jpeg"/>
  <Default Extension="png" ContentType="image/png"/>
  <Default Extension="png&amp;ehk=3weqWkwsoIkENulL6sH1zA&amp;r=0&amp;pid=OfficeInsert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391" r:id="rId4"/>
    <p:sldId id="496" r:id="rId5"/>
    <p:sldId id="497" r:id="rId6"/>
    <p:sldId id="498" r:id="rId7"/>
    <p:sldId id="499" r:id="rId8"/>
    <p:sldId id="500" r:id="rId9"/>
    <p:sldId id="504" r:id="rId10"/>
    <p:sldId id="501" r:id="rId11"/>
    <p:sldId id="505" r:id="rId12"/>
    <p:sldId id="502" r:id="rId13"/>
    <p:sldId id="503" r:id="rId14"/>
    <p:sldId id="506" r:id="rId15"/>
    <p:sldId id="507" r:id="rId16"/>
    <p:sldId id="508" r:id="rId17"/>
    <p:sldId id="511" r:id="rId18"/>
    <p:sldId id="509" r:id="rId19"/>
    <p:sldId id="510" r:id="rId20"/>
    <p:sldId id="512" r:id="rId21"/>
    <p:sldId id="2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00D"/>
    <a:srgbClr val="C40000"/>
    <a:srgbClr val="FFD9D9"/>
    <a:srgbClr val="507FCC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80471" autoAdjust="0"/>
  </p:normalViewPr>
  <p:slideViewPr>
    <p:cSldViewPr snapToGrid="0">
      <p:cViewPr varScale="1">
        <p:scale>
          <a:sx n="91" d="100"/>
          <a:sy n="91" d="100"/>
        </p:scale>
        <p:origin x="11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8BBAA-E7F0-4E80-8B7D-6DAFA44DAE50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5F0E-535D-4E48-BFEA-53C8A85D5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852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5F0E-535D-4E48-BFEA-53C8A85D55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341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5F0E-535D-4E48-BFEA-53C8A85D55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71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431-433 </a:t>
            </a:r>
            <a:r>
              <a:rPr lang="ko-KR" altLang="en-US" dirty="0"/>
              <a:t>참고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5F0E-535D-4E48-BFEA-53C8A85D55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776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5F0E-535D-4E48-BFEA-53C8A85D550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888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endParaRPr lang="en-US" altLang="ko-KR" dirty="0"/>
          </a:p>
          <a:p>
            <a:r>
              <a:rPr lang="en-US" altLang="ko-KR" dirty="0"/>
              <a:t>String s1 = “</a:t>
            </a:r>
            <a:r>
              <a:rPr lang="en-US" altLang="ko-KR" dirty="0" err="1"/>
              <a:t>abc</a:t>
            </a:r>
            <a:r>
              <a:rPr lang="en-US" altLang="ko-KR" dirty="0"/>
              <a:t>”;</a:t>
            </a:r>
            <a:r>
              <a:rPr lang="ko-KR" altLang="en-US" dirty="0"/>
              <a:t> 혹은 </a:t>
            </a:r>
            <a:r>
              <a:rPr lang="en-US" altLang="ko-KR" dirty="0"/>
              <a:t>String s1 = new String(“</a:t>
            </a:r>
            <a:r>
              <a:rPr lang="en-US" altLang="ko-KR" dirty="0" err="1"/>
              <a:t>abc</a:t>
            </a:r>
            <a:r>
              <a:rPr lang="en-US" altLang="ko-KR" dirty="0"/>
              <a:t>”); </a:t>
            </a:r>
            <a:r>
              <a:rPr lang="ko-KR" altLang="en-US" dirty="0"/>
              <a:t>를 하면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en-US" altLang="ko-KR" dirty="0" err="1"/>
              <a:t>abc</a:t>
            </a:r>
            <a:r>
              <a:rPr lang="en-US" altLang="ko-KR" dirty="0"/>
              <a:t>” </a:t>
            </a:r>
            <a:r>
              <a:rPr lang="ko-KR" altLang="en-US" dirty="0"/>
              <a:t>자체는 변하지 않는다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s1=“</a:t>
            </a:r>
            <a:r>
              <a:rPr lang="en-US" altLang="ko-KR" dirty="0" err="1"/>
              <a:t>bbb</a:t>
            </a:r>
            <a:r>
              <a:rPr lang="en-US" altLang="ko-KR" dirty="0"/>
              <a:t>” </a:t>
            </a:r>
            <a:r>
              <a:rPr lang="ko-KR" altLang="en-US" dirty="0"/>
              <a:t>라면 </a:t>
            </a:r>
            <a:r>
              <a:rPr lang="en-US" altLang="ko-KR" dirty="0"/>
              <a:t>s1</a:t>
            </a:r>
            <a:r>
              <a:rPr lang="ko-KR" altLang="en-US" dirty="0"/>
              <a:t>이 다른 곳을 가리키는 것이지 이 </a:t>
            </a:r>
            <a:r>
              <a:rPr lang="en-US" altLang="ko-KR" dirty="0"/>
              <a:t>“</a:t>
            </a:r>
            <a:r>
              <a:rPr lang="en-US" altLang="ko-KR" dirty="0" err="1"/>
              <a:t>abc</a:t>
            </a:r>
            <a:r>
              <a:rPr lang="en-US" altLang="ko-KR" dirty="0"/>
              <a:t>”</a:t>
            </a:r>
            <a:r>
              <a:rPr lang="ko-KR" altLang="en-US" dirty="0"/>
              <a:t>를 담는 메모리 부분이 바뀌는 게 아니다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s2=s1</a:t>
            </a:r>
            <a:r>
              <a:rPr lang="ko-KR" altLang="en-US" dirty="0"/>
              <a:t>이라고 해도</a:t>
            </a:r>
            <a:endParaRPr lang="en-US" altLang="ko-KR" dirty="0"/>
          </a:p>
          <a:p>
            <a:r>
              <a:rPr lang="en-US" altLang="ko-KR" dirty="0"/>
              <a:t>s2=“</a:t>
            </a:r>
            <a:r>
              <a:rPr lang="en-US" altLang="ko-KR" dirty="0" err="1"/>
              <a:t>dddd</a:t>
            </a:r>
            <a:r>
              <a:rPr lang="en-US" altLang="ko-KR" dirty="0"/>
              <a:t>” </a:t>
            </a:r>
            <a:r>
              <a:rPr lang="ko-KR" altLang="en-US" dirty="0"/>
              <a:t>라고 하면 </a:t>
            </a:r>
            <a:r>
              <a:rPr lang="en-US" altLang="ko-KR" dirty="0"/>
              <a:t>s2</a:t>
            </a:r>
            <a:r>
              <a:rPr lang="ko-KR" altLang="en-US" dirty="0"/>
              <a:t>가 </a:t>
            </a:r>
            <a:r>
              <a:rPr lang="en-US" altLang="ko-KR" dirty="0"/>
              <a:t>“</a:t>
            </a:r>
            <a:r>
              <a:rPr lang="en-US" altLang="ko-KR" dirty="0" err="1"/>
              <a:t>dddd</a:t>
            </a:r>
            <a:r>
              <a:rPr lang="en-US" altLang="ko-KR" dirty="0"/>
              <a:t>”</a:t>
            </a:r>
            <a:r>
              <a:rPr lang="ko-KR" altLang="en-US" dirty="0"/>
              <a:t>를 담는 곳을 가리킬 뿐이다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이 것은 </a:t>
            </a:r>
            <a:r>
              <a:rPr lang="en-US" altLang="ko-KR" dirty="0"/>
              <a:t>String </a:t>
            </a:r>
            <a:r>
              <a:rPr lang="ko-KR" altLang="en-US" dirty="0"/>
              <a:t>클래스 자체의 특성이다</a:t>
            </a:r>
            <a:r>
              <a:rPr lang="en-US" altLang="ko-KR" dirty="0"/>
              <a:t>. (=</a:t>
            </a:r>
            <a:r>
              <a:rPr lang="ko-KR" altLang="en-US" dirty="0"/>
              <a:t>인스턴스 생성시 문자열의 내용이 결정되며 이는 변경여 </a:t>
            </a:r>
            <a:r>
              <a:rPr lang="en-US" altLang="ko-KR" dirty="0"/>
              <a:t>‘</a:t>
            </a:r>
            <a:r>
              <a:rPr lang="ko-KR" altLang="en-US" dirty="0" err="1"/>
              <a:t>불가능＇하다</a:t>
            </a:r>
            <a:r>
              <a:rPr lang="en-US" altLang="ko-KR" dirty="0"/>
              <a:t>) = </a:t>
            </a:r>
            <a:r>
              <a:rPr lang="ko-KR" altLang="en-US" dirty="0"/>
              <a:t>그래서 </a:t>
            </a:r>
            <a:r>
              <a:rPr lang="en-US" altLang="ko-KR" dirty="0"/>
              <a:t>clone</a:t>
            </a:r>
            <a:r>
              <a:rPr lang="ko-KR" altLang="en-US" dirty="0"/>
              <a:t>을 구현하지 않았다</a:t>
            </a:r>
            <a:r>
              <a:rPr lang="en-US" altLang="ko-KR" dirty="0"/>
              <a:t>. </a:t>
            </a:r>
            <a:r>
              <a:rPr lang="ko-KR" altLang="en-US" dirty="0"/>
              <a:t>그렇기 때문에 따로 </a:t>
            </a:r>
            <a:r>
              <a:rPr lang="en-US" altLang="ko-KR" dirty="0"/>
              <a:t>clone</a:t>
            </a:r>
            <a:r>
              <a:rPr lang="ko-KR" altLang="en-US" dirty="0"/>
              <a:t> 써주지 않아도 되는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Student ss1 = new Student();</a:t>
            </a:r>
          </a:p>
          <a:p>
            <a:r>
              <a:rPr lang="en-US" altLang="ko-KR" dirty="0"/>
              <a:t>Ss1.mName = “</a:t>
            </a:r>
            <a:r>
              <a:rPr lang="en-US" altLang="ko-KR" dirty="0" err="1"/>
              <a:t>ldj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Student ss2 = ss1;</a:t>
            </a:r>
          </a:p>
          <a:p>
            <a:r>
              <a:rPr lang="en-US" altLang="ko-KR" dirty="0"/>
              <a:t>Ss2.mName = “</a:t>
            </a:r>
            <a:r>
              <a:rPr lang="en-US" altLang="ko-KR" dirty="0" err="1"/>
              <a:t>ldz</a:t>
            </a:r>
            <a:r>
              <a:rPr lang="en-US" altLang="ko-KR" dirty="0"/>
              <a:t>”;</a:t>
            </a:r>
          </a:p>
          <a:p>
            <a:endParaRPr lang="en-US" altLang="ko-KR" dirty="0"/>
          </a:p>
          <a:p>
            <a:r>
              <a:rPr lang="ko-KR" altLang="en-US" dirty="0"/>
              <a:t>이면</a:t>
            </a:r>
            <a:endParaRPr lang="en-US" altLang="ko-KR" dirty="0"/>
          </a:p>
          <a:p>
            <a:r>
              <a:rPr lang="en-US" altLang="ko-KR" dirty="0"/>
              <a:t>Ss1</a:t>
            </a:r>
            <a:r>
              <a:rPr lang="ko-KR" altLang="en-US" dirty="0"/>
              <a:t>이 가리키는 곳과 </a:t>
            </a:r>
            <a:r>
              <a:rPr lang="en-US" altLang="ko-KR" dirty="0"/>
              <a:t>ss2</a:t>
            </a:r>
            <a:r>
              <a:rPr lang="ko-KR" altLang="en-US" dirty="0"/>
              <a:t>가 가리키는 곳이 </a:t>
            </a:r>
            <a:r>
              <a:rPr lang="en-US" altLang="ko-KR" dirty="0">
                <a:highlight>
                  <a:srgbClr val="FFFF00"/>
                </a:highlight>
              </a:rPr>
              <a:t>“</a:t>
            </a:r>
            <a:r>
              <a:rPr lang="ko-KR" altLang="en-US" dirty="0">
                <a:highlight>
                  <a:srgbClr val="FFFF00"/>
                </a:highlight>
              </a:rPr>
              <a:t>같다“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>
                <a:highlight>
                  <a:srgbClr val="FFFF00"/>
                </a:highlight>
              </a:rPr>
              <a:t>그러므로 두 개다 </a:t>
            </a:r>
            <a:r>
              <a:rPr lang="en-US" altLang="ko-KR" dirty="0" err="1">
                <a:highlight>
                  <a:srgbClr val="FFFF00"/>
                </a:highlight>
              </a:rPr>
              <a:t>ldz</a:t>
            </a:r>
            <a:r>
              <a:rPr lang="ko-KR" altLang="en-US" dirty="0">
                <a:highlight>
                  <a:srgbClr val="FFFF00"/>
                </a:highlight>
              </a:rPr>
              <a:t>의 값이 출력된다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5F0E-535D-4E48-BFEA-53C8A85D55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5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19. </a:t>
            </a:r>
          </a:p>
          <a:p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자바의 메모리 모델과 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Object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클래스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클래스의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finalize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955480-4076-4122-A21F-3FE6BEFDE0E5}"/>
              </a:ext>
            </a:extLst>
          </p:cNvPr>
          <p:cNvSpPr/>
          <p:nvPr/>
        </p:nvSpPr>
        <p:spPr>
          <a:xfrm>
            <a:off x="1193530" y="2316681"/>
            <a:ext cx="97660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Consolas" panose="020B0609020204030204" pitchFamily="49" charset="0"/>
              </a:rPr>
              <a:t>protected void finalize() throws Throwable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Object </a:t>
            </a:r>
            <a:r>
              <a:rPr lang="ko-KR" altLang="en-US" dirty="0">
                <a:latin typeface="Consolas" panose="020B0609020204030204" pitchFamily="49" charset="0"/>
              </a:rPr>
              <a:t>클래스에 정의되어 있는 이 메소드는 인스턴스 소멸 시 자동으로 호출이 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dirty="0">
                <a:latin typeface="Consolas" panose="020B0609020204030204" pitchFamily="49" charset="0"/>
              </a:rPr>
              <a:t>자식 클래스에서 오버라이딩 할 수 있음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7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finalize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메소드의 오버라이딩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7C7804-FD60-4280-BBA2-45D76C44FFA4}"/>
              </a:ext>
            </a:extLst>
          </p:cNvPr>
          <p:cNvSpPr/>
          <p:nvPr/>
        </p:nvSpPr>
        <p:spPr>
          <a:xfrm>
            <a:off x="1193531" y="2155799"/>
            <a:ext cx="6638504" cy="3935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Person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name;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Person(String name)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this.name = name;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protected void finalize() throws Throwable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super.finalize</a:t>
            </a:r>
            <a:r>
              <a:rPr lang="en-US" altLang="ko-KR" sz="1400" dirty="0">
                <a:latin typeface="Consolas" panose="020B0609020204030204" pitchFamily="49" charset="0"/>
              </a:rPr>
              <a:t>();   // </a:t>
            </a:r>
            <a:r>
              <a:rPr lang="ko-KR" altLang="en-US" sz="1400" dirty="0">
                <a:latin typeface="Consolas" panose="020B0609020204030204" pitchFamily="49" charset="0"/>
              </a:rPr>
              <a:t>상위 클래스의 </a:t>
            </a:r>
            <a:r>
              <a:rPr lang="en-US" altLang="ko-KR" sz="1400" dirty="0">
                <a:latin typeface="Consolas" panose="020B0609020204030204" pitchFamily="49" charset="0"/>
              </a:rPr>
              <a:t>finalize </a:t>
            </a:r>
            <a:r>
              <a:rPr lang="ko-KR" altLang="en-US" sz="1400" dirty="0">
                <a:latin typeface="Consolas" panose="020B0609020204030204" pitchFamily="49" charset="0"/>
              </a:rPr>
              <a:t>메소드 호출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System.out.println("destroyed: " + name);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F02CB8-349E-4CE5-956E-DD59A197C269}"/>
              </a:ext>
            </a:extLst>
          </p:cNvPr>
          <p:cNvSpPr/>
          <p:nvPr/>
        </p:nvSpPr>
        <p:spPr>
          <a:xfrm>
            <a:off x="5261113" y="1484462"/>
            <a:ext cx="6096000" cy="26391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Person p1 = new Person("Yoon");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Person p2 = new Person("Park");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p1 = null;   // </a:t>
            </a:r>
            <a:r>
              <a:rPr lang="ko-KR" altLang="en-US" sz="1400" dirty="0">
                <a:latin typeface="Consolas" panose="020B0609020204030204" pitchFamily="49" charset="0"/>
              </a:rPr>
              <a:t>참조대상을 가비지 컬렉션의 대상으로 만듦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p2 = null;   // </a:t>
            </a:r>
            <a:r>
              <a:rPr lang="ko-KR" altLang="en-US" sz="1400" dirty="0">
                <a:latin typeface="Consolas" panose="020B0609020204030204" pitchFamily="49" charset="0"/>
              </a:rPr>
              <a:t>참조대상을 가비지 컬렉션의 대상으로 만듦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en-US" altLang="ko-KR" sz="1400" dirty="0" err="1">
                <a:latin typeface="Consolas" panose="020B0609020204030204" pitchFamily="49" charset="0"/>
              </a:rPr>
              <a:t>System.gc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en-US" altLang="ko-KR" sz="1400" dirty="0" err="1">
                <a:latin typeface="Consolas" panose="020B0609020204030204" pitchFamily="49" charset="0"/>
              </a:rPr>
              <a:t>System.runFinalization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System.out.println("end of program");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6210BC-B916-4706-9667-A66465C97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561" y="5056583"/>
            <a:ext cx="3248025" cy="118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7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인스턴스의 비교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equals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C12995-B690-4BEE-BBD0-634FA8A688B5}"/>
              </a:ext>
            </a:extLst>
          </p:cNvPr>
          <p:cNvSpPr/>
          <p:nvPr/>
        </p:nvSpPr>
        <p:spPr>
          <a:xfrm>
            <a:off x="1193531" y="1515576"/>
            <a:ext cx="4054330" cy="3665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int num;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(int num)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this.num</a:t>
            </a:r>
            <a:r>
              <a:rPr lang="en-US" altLang="ko-KR" sz="1400" dirty="0">
                <a:latin typeface="Consolas" panose="020B0609020204030204" pitchFamily="49" charset="0"/>
              </a:rPr>
              <a:t> = num;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boolean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equals</a:t>
            </a:r>
            <a:r>
              <a:rPr lang="en-US" altLang="ko-KR" sz="1400" dirty="0">
                <a:latin typeface="Consolas" panose="020B0609020204030204" pitchFamily="49" charset="0"/>
              </a:rPr>
              <a:t>(Object </a:t>
            </a:r>
            <a:r>
              <a:rPr lang="en-US" altLang="ko-KR" sz="1400" dirty="0" err="1">
                <a:latin typeface="Consolas" panose="020B0609020204030204" pitchFamily="49" charset="0"/>
              </a:rPr>
              <a:t>obj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if(</a:t>
            </a:r>
            <a:r>
              <a:rPr lang="en-US" altLang="ko-KR" sz="1400" dirty="0" err="1">
                <a:latin typeface="Consolas" panose="020B0609020204030204" pitchFamily="49" charset="0"/>
              </a:rPr>
              <a:t>this.num</a:t>
            </a:r>
            <a:r>
              <a:rPr lang="en-US" altLang="ko-KR" sz="1400" dirty="0">
                <a:latin typeface="Consolas" panose="020B0609020204030204" pitchFamily="49" charset="0"/>
              </a:rPr>
              <a:t> == ((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r>
              <a:rPr lang="en-US" altLang="ko-KR" sz="1400" dirty="0" err="1">
                <a:latin typeface="Consolas" panose="020B0609020204030204" pitchFamily="49" charset="0"/>
              </a:rPr>
              <a:t>obj</a:t>
            </a:r>
            <a:r>
              <a:rPr lang="en-US" altLang="ko-KR" sz="1400" dirty="0">
                <a:latin typeface="Consolas" panose="020B0609020204030204" pitchFamily="49" charset="0"/>
              </a:rPr>
              <a:t>).num)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return true;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else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return false;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DBC5C5-E95D-4B2D-94A2-62AB2B03A88E}"/>
              </a:ext>
            </a:extLst>
          </p:cNvPr>
          <p:cNvSpPr/>
          <p:nvPr/>
        </p:nvSpPr>
        <p:spPr>
          <a:xfrm>
            <a:off x="5459895" y="1568584"/>
            <a:ext cx="5695785" cy="3921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INum num1 = new INum(10);</a:t>
            </a: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INum num2 = new INum(12);</a:t>
            </a: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INum num3 = new INum(10);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if(num1.</a:t>
            </a:r>
            <a:r>
              <a:rPr lang="pt-B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equals</a:t>
            </a:r>
            <a:r>
              <a:rPr lang="pt-BR" altLang="ko-KR" sz="1400" dirty="0">
                <a:latin typeface="Consolas" panose="020B0609020204030204" pitchFamily="49" charset="0"/>
              </a:rPr>
              <a:t>(num2))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System.out.println("num1, num2 </a:t>
            </a:r>
            <a:r>
              <a:rPr lang="ko-KR" altLang="en-US" sz="1400" dirty="0">
                <a:latin typeface="Consolas" panose="020B0609020204030204" pitchFamily="49" charset="0"/>
              </a:rPr>
              <a:t>내용 동일하다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System.out.println("num1, num2 </a:t>
            </a:r>
            <a:r>
              <a:rPr lang="ko-KR" altLang="en-US" sz="1400" dirty="0">
                <a:latin typeface="Consolas" panose="020B0609020204030204" pitchFamily="49" charset="0"/>
              </a:rPr>
              <a:t>내용 다르다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if(num1.</a:t>
            </a:r>
            <a:r>
              <a:rPr lang="pt-B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equals</a:t>
            </a:r>
            <a:r>
              <a:rPr lang="pt-BR" altLang="ko-KR" sz="1400" dirty="0">
                <a:latin typeface="Consolas" panose="020B0609020204030204" pitchFamily="49" charset="0"/>
              </a:rPr>
              <a:t>(num3))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System.out.println("num1, num3 </a:t>
            </a:r>
            <a:r>
              <a:rPr lang="ko-KR" altLang="en-US" sz="1400" dirty="0">
                <a:latin typeface="Consolas" panose="020B0609020204030204" pitchFamily="49" charset="0"/>
              </a:rPr>
              <a:t>내용 동일하다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System.out.println("num1, num3 </a:t>
            </a:r>
            <a:r>
              <a:rPr lang="ko-KR" altLang="en-US" sz="1400" dirty="0">
                <a:latin typeface="Consolas" panose="020B0609020204030204" pitchFamily="49" charset="0"/>
              </a:rPr>
              <a:t>내용 다르다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BDBD97-C63D-4EE7-9345-28AA3B21AFDD}"/>
              </a:ext>
            </a:extLst>
          </p:cNvPr>
          <p:cNvSpPr/>
          <p:nvPr/>
        </p:nvSpPr>
        <p:spPr>
          <a:xfrm>
            <a:off x="1193531" y="5529088"/>
            <a:ext cx="7450861" cy="74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인스턴스의 내용 비교를 위한 기능을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equals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메소드에 담아 정의한다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equals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Object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클래스의 메소드이다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29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클래스의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equals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7051AE-223D-4F67-AC14-5C772C3268ED}"/>
              </a:ext>
            </a:extLst>
          </p:cNvPr>
          <p:cNvSpPr/>
          <p:nvPr/>
        </p:nvSpPr>
        <p:spPr>
          <a:xfrm>
            <a:off x="1193531" y="1540498"/>
            <a:ext cx="6096000" cy="41780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str1 = new String("So Simple");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str2 = new String("So Simple");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참조 대상을 비교하는 </a:t>
            </a:r>
            <a:r>
              <a:rPr lang="en-US" altLang="ko-KR" sz="1400" dirty="0">
                <a:latin typeface="Consolas" panose="020B0609020204030204" pitchFamily="49" charset="0"/>
              </a:rPr>
              <a:t>if ~ else</a:t>
            </a:r>
            <a:r>
              <a:rPr lang="ko-KR" altLang="en-US" sz="1400" dirty="0">
                <a:latin typeface="Consolas" panose="020B0609020204030204" pitchFamily="49" charset="0"/>
              </a:rPr>
              <a:t>문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if(str1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400" dirty="0">
                <a:latin typeface="Consolas" panose="020B0609020204030204" pitchFamily="49" charset="0"/>
              </a:rPr>
              <a:t> str2)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System.out.println("str1, str2 </a:t>
            </a:r>
            <a:r>
              <a:rPr lang="ko-KR" altLang="en-US" sz="1400" dirty="0">
                <a:latin typeface="Consolas" panose="020B0609020204030204" pitchFamily="49" charset="0"/>
              </a:rPr>
              <a:t>참조 대상 동일하다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System.out.println("str1, str2 </a:t>
            </a:r>
            <a:r>
              <a:rPr lang="ko-KR" altLang="en-US" sz="1400" dirty="0">
                <a:latin typeface="Consolas" panose="020B0609020204030204" pitchFamily="49" charset="0"/>
              </a:rPr>
              <a:t>참조 대상 다르다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두 인스턴스 내용 비교하는 </a:t>
            </a:r>
            <a:r>
              <a:rPr lang="en-US" altLang="ko-KR" sz="1400" dirty="0">
                <a:latin typeface="Consolas" panose="020B0609020204030204" pitchFamily="49" charset="0"/>
              </a:rPr>
              <a:t>if ~ else</a:t>
            </a:r>
            <a:r>
              <a:rPr lang="ko-KR" altLang="en-US" sz="1400" dirty="0">
                <a:latin typeface="Consolas" panose="020B0609020204030204" pitchFamily="49" charset="0"/>
              </a:rPr>
              <a:t>문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if(str1.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equals</a:t>
            </a:r>
            <a:r>
              <a:rPr lang="en-US" altLang="ko-KR" sz="1400" dirty="0">
                <a:latin typeface="Consolas" panose="020B0609020204030204" pitchFamily="49" charset="0"/>
              </a:rPr>
              <a:t>(str2))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System.out.println("str1, str2 </a:t>
            </a:r>
            <a:r>
              <a:rPr lang="ko-KR" altLang="en-US" sz="1400" dirty="0">
                <a:latin typeface="Consolas" panose="020B0609020204030204" pitchFamily="49" charset="0"/>
              </a:rPr>
              <a:t>내용 동일하다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System.out.println("str1, str2 </a:t>
            </a:r>
            <a:r>
              <a:rPr lang="ko-KR" altLang="en-US" sz="1400" dirty="0">
                <a:latin typeface="Consolas" panose="020B0609020204030204" pitchFamily="49" charset="0"/>
              </a:rPr>
              <a:t>내용 다르다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2141F4-A399-4120-A978-2C5C46545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174" y="1580254"/>
            <a:ext cx="3073669" cy="13185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92FABF-3878-4989-8726-8E7FE723D2FE}"/>
              </a:ext>
            </a:extLst>
          </p:cNvPr>
          <p:cNvSpPr/>
          <p:nvPr/>
        </p:nvSpPr>
        <p:spPr>
          <a:xfrm>
            <a:off x="1234123" y="5825398"/>
            <a:ext cx="8233575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7030A0"/>
                </a:solidFill>
                <a:latin typeface="Consolas" panose="020B0609020204030204" pitchFamily="49" charset="0"/>
              </a:rPr>
              <a:t>String </a:t>
            </a:r>
            <a:r>
              <a:rPr lang="ko-KR" alt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클래스는 내용 비교를 하는 형태로 </a:t>
            </a:r>
            <a:r>
              <a:rPr lang="en-US" altLang="ko-KR" sz="1500" dirty="0">
                <a:solidFill>
                  <a:srgbClr val="7030A0"/>
                </a:solidFill>
                <a:latin typeface="Consolas" panose="020B0609020204030204" pitchFamily="49" charset="0"/>
              </a:rPr>
              <a:t>equals </a:t>
            </a:r>
            <a:r>
              <a:rPr lang="ko-KR" alt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메소드를 오버라이딩 하고 있음</a:t>
            </a:r>
            <a:endParaRPr lang="en-US" altLang="ko-KR" sz="15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140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복사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clone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216BEC-088D-46E2-9A31-EF560A9813D1}"/>
              </a:ext>
            </a:extLst>
          </p:cNvPr>
          <p:cNvSpPr/>
          <p:nvPr/>
        </p:nvSpPr>
        <p:spPr>
          <a:xfrm>
            <a:off x="1193531" y="2098670"/>
            <a:ext cx="10388869" cy="3328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+mn-ea"/>
              </a:rPr>
              <a:t>protected Object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clone</a:t>
            </a:r>
            <a:r>
              <a:rPr lang="en-US" altLang="ko-KR" dirty="0">
                <a:latin typeface="+mn-ea"/>
              </a:rPr>
              <a:t>() throws CloneNotSupportedException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n-ea"/>
              </a:rPr>
              <a:t>Object </a:t>
            </a:r>
            <a:r>
              <a:rPr lang="ko-KR" altLang="en-US" dirty="0">
                <a:latin typeface="+mn-ea"/>
              </a:rPr>
              <a:t>클래스에 정의되어 있는 </a:t>
            </a:r>
            <a:r>
              <a:rPr lang="en-US" altLang="ko-KR" dirty="0">
                <a:latin typeface="+mn-ea"/>
              </a:rPr>
              <a:t>clone </a:t>
            </a:r>
            <a:r>
              <a:rPr lang="ko-KR" altLang="en-US" dirty="0">
                <a:latin typeface="+mn-ea"/>
              </a:rPr>
              <a:t>메소드가 호출되면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인스턴스의 복사가 이뤄진다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n-ea"/>
              </a:rPr>
              <a:t>=&gt; Clone </a:t>
            </a:r>
            <a:r>
              <a:rPr lang="ko-KR" altLang="en-US" dirty="0">
                <a:latin typeface="+mn-ea"/>
              </a:rPr>
              <a:t>함수의 역할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인스턴스의 복사본이 생성되고 그 복사본의 참조 값이 리턴 된다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+mn-ea"/>
              </a:rPr>
              <a:t>클래스 정의 시</a:t>
            </a:r>
            <a:r>
              <a:rPr lang="en-US" altLang="ko-KR" dirty="0">
                <a:latin typeface="+mn-ea"/>
              </a:rPr>
              <a:t>, clone </a:t>
            </a:r>
            <a:r>
              <a:rPr lang="ko-KR" altLang="en-US" dirty="0">
                <a:latin typeface="+mn-ea"/>
              </a:rPr>
              <a:t>메소드의 호출을 허용하려면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Cloneable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인터페이스를 구현해야 한다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n-ea"/>
              </a:rPr>
              <a:t>=&gt; </a:t>
            </a:r>
            <a:r>
              <a:rPr lang="ko-KR" altLang="en-US" dirty="0">
                <a:latin typeface="+mn-ea"/>
              </a:rPr>
              <a:t>인스턴스 복사를 허용하지 않을 것이라면 이 인터페이스를 상속하면 안 된다</a:t>
            </a:r>
            <a:r>
              <a:rPr lang="en-US" altLang="ko-KR" dirty="0">
                <a:latin typeface="+mn-ea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n-ea"/>
              </a:rPr>
              <a:t>Cloneable</a:t>
            </a:r>
            <a:r>
              <a:rPr lang="ko-KR" altLang="en-US" dirty="0">
                <a:latin typeface="+mn-ea"/>
              </a:rPr>
              <a:t> 인터페이스는 구현해야 할 추상 메소드가 없는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마커 인터페이스</a:t>
            </a:r>
            <a:r>
              <a:rPr lang="ko-KR" altLang="en-US" dirty="0">
                <a:latin typeface="+mn-ea"/>
              </a:rPr>
              <a:t>이다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7878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clone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 호출의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196A95-11B5-4F93-B079-8FA2E8AAAF06}"/>
              </a:ext>
            </a:extLst>
          </p:cNvPr>
          <p:cNvSpPr/>
          <p:nvPr/>
        </p:nvSpPr>
        <p:spPr>
          <a:xfrm>
            <a:off x="1193531" y="1567792"/>
            <a:ext cx="693005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Point implements Cloneable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private int xPos;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private int yPos;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fr-FR" altLang="ko-KR" sz="1400" dirty="0">
                <a:latin typeface="Consolas" panose="020B0609020204030204" pitchFamily="49" charset="0"/>
              </a:rPr>
              <a:t>   public Point(int x, int y)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xPos = x;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yPos = y;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showPosition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System.out.printf("[%d, %d]", xPos, yPos);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latin typeface="Consolas" panose="020B0609020204030204" pitchFamily="49" charset="0"/>
              </a:rPr>
              <a:t> Object clone() throws CloneNotSupportedException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return </a:t>
            </a:r>
            <a:r>
              <a:rPr lang="en-US" altLang="ko-KR" sz="1400" dirty="0" err="1">
                <a:latin typeface="Consolas" panose="020B0609020204030204" pitchFamily="49" charset="0"/>
              </a:rPr>
              <a:t>super.clone</a:t>
            </a:r>
            <a:r>
              <a:rPr lang="en-US" altLang="ko-KR" sz="1400" dirty="0">
                <a:latin typeface="Consolas" panose="020B0609020204030204" pitchFamily="49" charset="0"/>
              </a:rPr>
              <a:t>();   // Object </a:t>
            </a:r>
            <a:r>
              <a:rPr lang="ko-KR" altLang="en-US" sz="1400" dirty="0">
                <a:latin typeface="Consolas" panose="020B0609020204030204" pitchFamily="49" charset="0"/>
              </a:rPr>
              <a:t>클래스의 </a:t>
            </a:r>
            <a:r>
              <a:rPr lang="en-US" altLang="ko-KR" sz="1400" dirty="0">
                <a:latin typeface="Consolas" panose="020B0609020204030204" pitchFamily="49" charset="0"/>
              </a:rPr>
              <a:t>clone </a:t>
            </a:r>
            <a:r>
              <a:rPr lang="ko-KR" altLang="en-US" sz="1400" dirty="0">
                <a:latin typeface="Consolas" panose="020B0609020204030204" pitchFamily="49" charset="0"/>
              </a:rPr>
              <a:t>메소드 호출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896718-61D5-4397-8980-099CF03FA862}"/>
              </a:ext>
            </a:extLst>
          </p:cNvPr>
          <p:cNvSpPr/>
          <p:nvPr/>
        </p:nvSpPr>
        <p:spPr>
          <a:xfrm>
            <a:off x="6281530" y="1553723"/>
            <a:ext cx="48741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InstanceCloning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Point org = new Point(3, 5);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Point cpy;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try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cpy = (Point)</a:t>
            </a:r>
            <a:r>
              <a:rPr lang="en-US" altLang="ko-KR" sz="1400" dirty="0" err="1">
                <a:latin typeface="Consolas" panose="020B0609020204030204" pitchFamily="49" charset="0"/>
              </a:rPr>
              <a:t>org.clone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org.showPosition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cpy.showPosition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catch(CloneNotSupportedException 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3A94AF-CA27-4136-B146-D82C8C8C6E5D}"/>
              </a:ext>
            </a:extLst>
          </p:cNvPr>
          <p:cNvSpPr/>
          <p:nvPr/>
        </p:nvSpPr>
        <p:spPr>
          <a:xfrm>
            <a:off x="1193531" y="5753553"/>
            <a:ext cx="8233575" cy="4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접근 수준 지시자를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protected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으로 바꾸기 위한 메소드 오버라이딩</a:t>
            </a:r>
            <a:endParaRPr lang="en-US" altLang="ko-KR" sz="1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폭발: 14pt 3">
            <a:extLst>
              <a:ext uri="{FF2B5EF4-FFF2-40B4-BE49-F238E27FC236}">
                <a16:creationId xmlns:a16="http://schemas.microsoft.com/office/drawing/2014/main" id="{C15B425C-72E3-4C4E-AC41-5E65234594EC}"/>
              </a:ext>
            </a:extLst>
          </p:cNvPr>
          <p:cNvSpPr/>
          <p:nvPr/>
        </p:nvSpPr>
        <p:spPr>
          <a:xfrm>
            <a:off x="8555421" y="4435366"/>
            <a:ext cx="3226676" cy="156603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만약 복사를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안 할 것이라면 </a:t>
            </a:r>
            <a:r>
              <a:rPr lang="en-US" altLang="ko-KR" sz="1100" dirty="0">
                <a:solidFill>
                  <a:schemeClr val="tx1"/>
                </a:solidFill>
              </a:rPr>
              <a:t>Cloneable</a:t>
            </a:r>
            <a:r>
              <a:rPr lang="ko-KR" altLang="en-US" sz="1100" dirty="0">
                <a:solidFill>
                  <a:schemeClr val="tx1"/>
                </a:solidFill>
              </a:rPr>
              <a:t>를 상속하면 안 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B8CE63-1514-4904-B17A-C916B2EFCB6D}"/>
              </a:ext>
            </a:extLst>
          </p:cNvPr>
          <p:cNvSpPr/>
          <p:nvPr/>
        </p:nvSpPr>
        <p:spPr>
          <a:xfrm>
            <a:off x="2900855" y="4288221"/>
            <a:ext cx="275425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Object</a:t>
            </a:r>
            <a:r>
              <a:rPr lang="ko-KR" altLang="en-US" sz="1100" dirty="0">
                <a:solidFill>
                  <a:schemeClr val="tx1"/>
                </a:solidFill>
              </a:rPr>
              <a:t>에 있는 </a:t>
            </a:r>
            <a:r>
              <a:rPr lang="en-US" altLang="ko-KR" sz="1100" dirty="0">
                <a:solidFill>
                  <a:schemeClr val="tx1"/>
                </a:solidFill>
              </a:rPr>
              <a:t>clone</a:t>
            </a:r>
            <a:r>
              <a:rPr lang="ko-KR" altLang="en-US" sz="1100" dirty="0">
                <a:solidFill>
                  <a:schemeClr val="tx1"/>
                </a:solidFill>
              </a:rPr>
              <a:t>함수를 그대로 쓰면 됨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(Cloneable</a:t>
            </a:r>
            <a:r>
              <a:rPr lang="ko-KR" altLang="en-US" sz="1100" dirty="0">
                <a:solidFill>
                  <a:schemeClr val="tx1"/>
                </a:solidFill>
              </a:rPr>
              <a:t>는 마커 </a:t>
            </a:r>
            <a:r>
              <a:rPr lang="ko-KR" altLang="en-US" sz="1100" dirty="0" err="1">
                <a:solidFill>
                  <a:schemeClr val="tx1"/>
                </a:solidFill>
              </a:rPr>
              <a:t>인터페이스니까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67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Shallow Copy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54F21C-2E98-4EAE-974B-8DC1F7C41248}"/>
              </a:ext>
            </a:extLst>
          </p:cNvPr>
          <p:cNvSpPr/>
          <p:nvPr/>
        </p:nvSpPr>
        <p:spPr>
          <a:xfrm>
            <a:off x="2878055" y="4848981"/>
            <a:ext cx="329895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Point implements Cloneable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private int xPos;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private int yPos;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. . . .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F89D9D-4CEF-4E39-A7BA-E72449436B57}"/>
              </a:ext>
            </a:extLst>
          </p:cNvPr>
          <p:cNvSpPr/>
          <p:nvPr/>
        </p:nvSpPr>
        <p:spPr>
          <a:xfrm>
            <a:off x="1097280" y="1489647"/>
            <a:ext cx="5648077" cy="354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Rectangle implements Cloneable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private Point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upperLeft</a:t>
            </a:r>
            <a:r>
              <a:rPr lang="en-US" altLang="ko-KR" sz="1300" dirty="0">
                <a:latin typeface="Consolas" panose="020B0609020204030204" pitchFamily="49" charset="0"/>
              </a:rPr>
              <a:t>;   // </a:t>
            </a:r>
            <a:r>
              <a:rPr lang="ko-KR" altLang="en-US" sz="1300" dirty="0">
                <a:latin typeface="Consolas" panose="020B0609020204030204" pitchFamily="49" charset="0"/>
              </a:rPr>
              <a:t>좌측 상단 좌표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private Point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lowerRight</a:t>
            </a:r>
            <a:r>
              <a:rPr lang="en-US" altLang="ko-KR" sz="1300" dirty="0">
                <a:latin typeface="Consolas" panose="020B0609020204030204" pitchFamily="49" charset="0"/>
              </a:rPr>
              <a:t>;   // </a:t>
            </a:r>
            <a:r>
              <a:rPr lang="ko-KR" altLang="en-US" sz="1300" dirty="0">
                <a:latin typeface="Consolas" panose="020B0609020204030204" pitchFamily="49" charset="0"/>
              </a:rPr>
              <a:t>우측 하단 좌표</a:t>
            </a:r>
          </a:p>
          <a:p>
            <a:pPr>
              <a:lnSpc>
                <a:spcPts val="18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fr-FR" altLang="ko-KR" sz="1300" dirty="0">
                <a:latin typeface="Consolas" panose="020B0609020204030204" pitchFamily="49" charset="0"/>
              </a:rPr>
              <a:t>   public Rectangle(int x1, int y1, int x2, int y2)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upperLeft =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new Point(x1, y1);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lowerRight =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new Point(x2, y2);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. . . .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Object clone() throws CloneNotSupportedException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return </a:t>
            </a:r>
            <a:r>
              <a:rPr lang="en-US" altLang="ko-KR" sz="1300" dirty="0" err="1">
                <a:latin typeface="Consolas" panose="020B0609020204030204" pitchFamily="49" charset="0"/>
              </a:rPr>
              <a:t>super.clone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. . . .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6C4D45-CB31-49CD-A401-FEA095CDE56B}"/>
              </a:ext>
            </a:extLst>
          </p:cNvPr>
          <p:cNvSpPr/>
          <p:nvPr/>
        </p:nvSpPr>
        <p:spPr>
          <a:xfrm>
            <a:off x="6850221" y="1451884"/>
            <a:ext cx="4703024" cy="2847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Rectangle org = new Rectangle(1, 1, 9, 9);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Rectangle cpy;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try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cpy = (Rectangle)</a:t>
            </a:r>
            <a:r>
              <a:rPr lang="en-US" altLang="ko-KR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org.clone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(); </a:t>
            </a:r>
            <a:endParaRPr lang="ko-KR" altLang="en-US" sz="13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. . . .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catch(CloneNotSupportedException e)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A5213D-6E3D-4277-BC3E-485BF4228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491" y="4409912"/>
            <a:ext cx="4056318" cy="168556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F01BAE8-AD3F-468C-834F-C4BEFD961FAF}"/>
              </a:ext>
            </a:extLst>
          </p:cNvPr>
          <p:cNvSpPr/>
          <p:nvPr/>
        </p:nvSpPr>
        <p:spPr>
          <a:xfrm>
            <a:off x="268014" y="5147635"/>
            <a:ext cx="2754258" cy="79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Rectangle </a:t>
            </a:r>
            <a:r>
              <a:rPr lang="ko-KR" altLang="en-US" sz="1100" dirty="0">
                <a:solidFill>
                  <a:schemeClr val="tx1"/>
                </a:solidFill>
              </a:rPr>
              <a:t>자체는 잘 복사되었으나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그 안에 있는 또 다른 인스턴스에 대해서는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(Point) </a:t>
            </a:r>
            <a:r>
              <a:rPr lang="ko-KR" altLang="en-US" sz="1100" dirty="0">
                <a:solidFill>
                  <a:schemeClr val="tx1"/>
                </a:solidFill>
              </a:rPr>
              <a:t>참조 값이 복사되었다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0708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Deep Copy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735A07-F445-4819-B89A-303722B25E22}"/>
              </a:ext>
            </a:extLst>
          </p:cNvPr>
          <p:cNvSpPr/>
          <p:nvPr/>
        </p:nvSpPr>
        <p:spPr>
          <a:xfrm>
            <a:off x="1097280" y="1489647"/>
            <a:ext cx="5648077" cy="354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Rectangle implements Cloneable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private Point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upperLeft</a:t>
            </a:r>
            <a:r>
              <a:rPr lang="en-US" altLang="ko-KR" sz="1300" dirty="0">
                <a:latin typeface="Consolas" panose="020B0609020204030204" pitchFamily="49" charset="0"/>
              </a:rPr>
              <a:t>;   // </a:t>
            </a:r>
            <a:r>
              <a:rPr lang="ko-KR" altLang="en-US" sz="1300" dirty="0">
                <a:latin typeface="Consolas" panose="020B0609020204030204" pitchFamily="49" charset="0"/>
              </a:rPr>
              <a:t>좌측 상단 좌표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private Point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lowerRight</a:t>
            </a:r>
            <a:r>
              <a:rPr lang="en-US" altLang="ko-KR" sz="1300" dirty="0">
                <a:latin typeface="Consolas" panose="020B0609020204030204" pitchFamily="49" charset="0"/>
              </a:rPr>
              <a:t>;   // </a:t>
            </a:r>
            <a:r>
              <a:rPr lang="ko-KR" altLang="en-US" sz="1300" dirty="0">
                <a:latin typeface="Consolas" panose="020B0609020204030204" pitchFamily="49" charset="0"/>
              </a:rPr>
              <a:t>우측 하단 좌표</a:t>
            </a:r>
          </a:p>
          <a:p>
            <a:pPr>
              <a:lnSpc>
                <a:spcPts val="18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fr-FR" altLang="ko-KR" sz="1300" dirty="0">
                <a:latin typeface="Consolas" panose="020B0609020204030204" pitchFamily="49" charset="0"/>
              </a:rPr>
              <a:t>   public Rectangle(int x1, int y1, int x2, int y2)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upperLeft =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new Point(x1, y1);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lowerRight =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new Point(x2, y2);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. . . .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Object clone() throws CloneNotSupportedException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return </a:t>
            </a:r>
            <a:r>
              <a:rPr lang="en-US" altLang="ko-KR" sz="1300" dirty="0" err="1">
                <a:latin typeface="Consolas" panose="020B0609020204030204" pitchFamily="49" charset="0"/>
              </a:rPr>
              <a:t>super.clone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. . . .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2819CC0-B4BD-44E1-98F3-9DE46FE4E3A9}"/>
              </a:ext>
            </a:extLst>
          </p:cNvPr>
          <p:cNvSpPr/>
          <p:nvPr/>
        </p:nvSpPr>
        <p:spPr>
          <a:xfrm>
            <a:off x="1355763" y="3586285"/>
            <a:ext cx="5494458" cy="993913"/>
          </a:xfrm>
          <a:prstGeom prst="rect">
            <a:avLst/>
          </a:prstGeom>
          <a:noFill/>
          <a:ln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18B197-91AD-4A16-A5C8-AA587EFF1AA9}"/>
              </a:ext>
            </a:extLst>
          </p:cNvPr>
          <p:cNvSpPr/>
          <p:nvPr/>
        </p:nvSpPr>
        <p:spPr>
          <a:xfrm>
            <a:off x="6850221" y="1451884"/>
            <a:ext cx="470302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Rectangle org = new Rectangle(1, 1, 9, 9);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Rectangle cpy;  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. . .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cpy = (Rectangle)</a:t>
            </a:r>
            <a:r>
              <a:rPr lang="en-US" altLang="ko-KR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org.clone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(); </a:t>
            </a:r>
            <a:endParaRPr lang="ko-KR" altLang="en-US" sz="13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. . . .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132C22-59DA-49CF-841A-63D9A6E32C10}"/>
              </a:ext>
            </a:extLst>
          </p:cNvPr>
          <p:cNvSpPr/>
          <p:nvPr/>
        </p:nvSpPr>
        <p:spPr>
          <a:xfrm>
            <a:off x="5033028" y="4262769"/>
            <a:ext cx="5807250" cy="1903849"/>
          </a:xfrm>
          <a:prstGeom prst="rect">
            <a:avLst/>
          </a:prstGeom>
          <a:solidFill>
            <a:schemeClr val="bg1"/>
          </a:solidFill>
          <a:ln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176610-C610-4F3F-8555-EE82A5F44222}"/>
              </a:ext>
            </a:extLst>
          </p:cNvPr>
          <p:cNvSpPr/>
          <p:nvPr/>
        </p:nvSpPr>
        <p:spPr>
          <a:xfrm>
            <a:off x="5247861" y="4297007"/>
            <a:ext cx="5592417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public Object clone() throws CloneNotSupportedException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Rectangle copy = (Rectangle)</a:t>
            </a:r>
            <a:r>
              <a:rPr lang="en-US" altLang="ko-KR" sz="1300" dirty="0" err="1">
                <a:latin typeface="Consolas" panose="020B0609020204030204" pitchFamily="49" charset="0"/>
              </a:rPr>
              <a:t>super.clone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copy.upperLeft</a:t>
            </a:r>
            <a:r>
              <a:rPr lang="en-US" altLang="ko-KR" sz="1300" dirty="0">
                <a:latin typeface="Consolas" panose="020B0609020204030204" pitchFamily="49" charset="0"/>
              </a:rPr>
              <a:t> = (Point)</a:t>
            </a:r>
            <a:r>
              <a:rPr lang="en-US" altLang="ko-KR" sz="1300" dirty="0" err="1">
                <a:latin typeface="Consolas" panose="020B0609020204030204" pitchFamily="49" charset="0"/>
              </a:rPr>
              <a:t>upperLeft.clone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copy.lowerRight</a:t>
            </a:r>
            <a:r>
              <a:rPr lang="en-US" altLang="ko-KR" sz="1300" dirty="0">
                <a:latin typeface="Consolas" panose="020B0609020204030204" pitchFamily="49" charset="0"/>
              </a:rPr>
              <a:t> = (Point)</a:t>
            </a:r>
            <a:r>
              <a:rPr lang="en-US" altLang="ko-KR" sz="1300" dirty="0" err="1">
                <a:latin typeface="Consolas" panose="020B0609020204030204" pitchFamily="49" charset="0"/>
              </a:rPr>
              <a:t>lowerRight.clone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return copy;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5067D4-8712-448C-A4C4-AF1E949DE117}"/>
              </a:ext>
            </a:extLst>
          </p:cNvPr>
          <p:cNvSpPr/>
          <p:nvPr/>
        </p:nvSpPr>
        <p:spPr>
          <a:xfrm>
            <a:off x="5033028" y="3116755"/>
            <a:ext cx="1819198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얕은 복사 </a:t>
            </a:r>
            <a:r>
              <a:rPr lang="en-US" altLang="ko-KR" sz="1500" dirty="0">
                <a:solidFill>
                  <a:srgbClr val="7030A0"/>
                </a:solidFill>
                <a:latin typeface="Consolas" panose="020B0609020204030204" pitchFamily="49" charset="0"/>
              </a:rPr>
              <a:t>clone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A231F3-B56E-4FB2-9384-26C26497A7F2}"/>
              </a:ext>
            </a:extLst>
          </p:cNvPr>
          <p:cNvSpPr/>
          <p:nvPr/>
        </p:nvSpPr>
        <p:spPr>
          <a:xfrm>
            <a:off x="3321247" y="5797444"/>
            <a:ext cx="1819198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>
                <a:solidFill>
                  <a:srgbClr val="7030A0"/>
                </a:solidFill>
                <a:latin typeface="Consolas" panose="020B0609020204030204" pitchFamily="49" charset="0"/>
              </a:rPr>
              <a:t>깊은 </a:t>
            </a:r>
            <a:r>
              <a:rPr lang="ko-KR" alt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복사 </a:t>
            </a:r>
            <a:r>
              <a:rPr lang="en-US" altLang="ko-KR" sz="1500" dirty="0">
                <a:solidFill>
                  <a:srgbClr val="7030A0"/>
                </a:solidFill>
                <a:latin typeface="Consolas" panose="020B0609020204030204" pitchFamily="49" charset="0"/>
              </a:rPr>
              <a:t>clone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50C160-2DD6-4286-9647-30DF9C4F2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402" y="2987439"/>
            <a:ext cx="3332843" cy="143782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D101DB-62B5-4D7E-91C4-BDD81D391892}"/>
              </a:ext>
            </a:extLst>
          </p:cNvPr>
          <p:cNvSpPr/>
          <p:nvPr/>
        </p:nvSpPr>
        <p:spPr>
          <a:xfrm>
            <a:off x="268014" y="5147635"/>
            <a:ext cx="2754258" cy="79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Rectangle</a:t>
            </a:r>
            <a:r>
              <a:rPr lang="ko-KR" altLang="en-US" sz="1100" dirty="0">
                <a:solidFill>
                  <a:schemeClr val="tx1"/>
                </a:solidFill>
              </a:rPr>
              <a:t>도 복사하고 그 안에 있는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속성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변수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에 대해서도 각각에 대하여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Clone</a:t>
            </a:r>
            <a:r>
              <a:rPr lang="ko-KR" altLang="en-US" sz="1100" dirty="0">
                <a:solidFill>
                  <a:schemeClr val="tx1"/>
                </a:solidFill>
              </a:rPr>
              <a:t>을 호출한다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4209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대상 깊은 복사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075831-A182-4081-B9D5-987A85D1A2A1}"/>
              </a:ext>
            </a:extLst>
          </p:cNvPr>
          <p:cNvSpPr/>
          <p:nvPr/>
        </p:nvSpPr>
        <p:spPr>
          <a:xfrm>
            <a:off x="1193531" y="1752026"/>
            <a:ext cx="8122748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Person implements Cloneable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String name;    // </a:t>
            </a:r>
            <a:r>
              <a:rPr lang="en-US" altLang="ko-KR" sz="1500" dirty="0">
                <a:highlight>
                  <a:srgbClr val="FFFF00"/>
                </a:highlight>
                <a:latin typeface="Consolas" panose="020B0609020204030204" pitchFamily="49" charset="0"/>
              </a:rPr>
              <a:t>String </a:t>
            </a:r>
            <a:r>
              <a:rPr lang="ko-KR" altLang="en-US" sz="1500" dirty="0">
                <a:highlight>
                  <a:srgbClr val="FFFF00"/>
                </a:highlight>
                <a:latin typeface="Consolas" panose="020B0609020204030204" pitchFamily="49" charset="0"/>
              </a:rPr>
              <a:t>클래스는 </a:t>
            </a:r>
            <a:r>
              <a:rPr lang="en-US" altLang="ko-KR" sz="1500" dirty="0">
                <a:highlight>
                  <a:srgbClr val="FFFF00"/>
                </a:highlight>
                <a:latin typeface="Consolas" panose="020B0609020204030204" pitchFamily="49" charset="0"/>
              </a:rPr>
              <a:t>Cloneable </a:t>
            </a:r>
            <a:r>
              <a:rPr lang="ko-KR" altLang="en-US" sz="1500" dirty="0">
                <a:highlight>
                  <a:srgbClr val="FFFF00"/>
                </a:highlight>
                <a:latin typeface="Consolas" panose="020B0609020204030204" pitchFamily="49" charset="0"/>
              </a:rPr>
              <a:t>구현 안함</a:t>
            </a:r>
            <a:r>
              <a:rPr lang="en-US" altLang="ko-KR" sz="1500" dirty="0">
                <a:highlight>
                  <a:srgbClr val="FFFF00"/>
                </a:highlight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int age; 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58ABDD-106B-4832-BE91-2C57B4581994}"/>
              </a:ext>
            </a:extLst>
          </p:cNvPr>
          <p:cNvSpPr/>
          <p:nvPr/>
        </p:nvSpPr>
        <p:spPr>
          <a:xfrm>
            <a:off x="169994" y="3914337"/>
            <a:ext cx="77758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Object clone() throws CloneNotSupportedException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Person cpy = (Person)</a:t>
            </a:r>
            <a:r>
              <a:rPr lang="en-US" altLang="ko-KR" sz="1400" dirty="0" err="1">
                <a:latin typeface="Consolas" panose="020B0609020204030204" pitchFamily="49" charset="0"/>
              </a:rPr>
              <a:t>super.clone</a:t>
            </a:r>
            <a:r>
              <a:rPr lang="en-US" altLang="ko-KR" sz="1400" dirty="0">
                <a:latin typeface="Consolas" panose="020B0609020204030204" pitchFamily="49" charset="0"/>
              </a:rPr>
              <a:t>(); // clone </a:t>
            </a:r>
            <a:r>
              <a:rPr lang="ko-KR" altLang="en-US" sz="1400" dirty="0">
                <a:latin typeface="Consolas" panose="020B0609020204030204" pitchFamily="49" charset="0"/>
              </a:rPr>
              <a:t>메소드 호출을 통한 복사본 생성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cpy.name = new String(name);</a:t>
            </a:r>
            <a:r>
              <a:rPr lang="en-US" altLang="ko-KR" sz="1400" dirty="0">
                <a:latin typeface="Consolas" panose="020B0609020204030204" pitchFamily="49" charset="0"/>
              </a:rPr>
              <a:t> // </a:t>
            </a:r>
            <a:r>
              <a:rPr lang="ko-KR" altLang="en-US" sz="1400" dirty="0">
                <a:latin typeface="Consolas" panose="020B0609020204030204" pitchFamily="49" charset="0"/>
              </a:rPr>
              <a:t>깊은 복사의 형태로 복사본을 완성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return cpy;    // </a:t>
            </a:r>
            <a:r>
              <a:rPr lang="ko-KR" altLang="en-US" sz="1400" dirty="0">
                <a:latin typeface="Consolas" panose="020B0609020204030204" pitchFamily="49" charset="0"/>
              </a:rPr>
              <a:t>완성된 복사본의 참조 값 반환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59390D-691A-4352-A62D-42FDCA5A6C75}"/>
              </a:ext>
            </a:extLst>
          </p:cNvPr>
          <p:cNvSpPr/>
          <p:nvPr/>
        </p:nvSpPr>
        <p:spPr>
          <a:xfrm>
            <a:off x="169994" y="3828918"/>
            <a:ext cx="7576130" cy="2229532"/>
          </a:xfrm>
          <a:prstGeom prst="rect">
            <a:avLst/>
          </a:prstGeom>
          <a:noFill/>
          <a:ln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786587-B3BF-4A46-9282-C1B9EDAFABD6}"/>
              </a:ext>
            </a:extLst>
          </p:cNvPr>
          <p:cNvSpPr/>
          <p:nvPr/>
        </p:nvSpPr>
        <p:spPr>
          <a:xfrm>
            <a:off x="169994" y="3471710"/>
            <a:ext cx="1819198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깊은 복사 </a:t>
            </a:r>
            <a:r>
              <a:rPr lang="en-US" altLang="ko-KR" sz="1500" dirty="0">
                <a:solidFill>
                  <a:srgbClr val="7030A0"/>
                </a:solidFill>
                <a:latin typeface="Consolas" panose="020B0609020204030204" pitchFamily="49" charset="0"/>
              </a:rPr>
              <a:t>clone</a:t>
            </a:r>
          </a:p>
        </p:txBody>
      </p:sp>
      <p:sp>
        <p:nvSpPr>
          <p:cNvPr id="9" name="폭발: 14pt 8">
            <a:extLst>
              <a:ext uri="{FF2B5EF4-FFF2-40B4-BE49-F238E27FC236}">
                <a16:creationId xmlns:a16="http://schemas.microsoft.com/office/drawing/2014/main" id="{13CF81F3-7EBE-4535-8AE8-9F4011F59368}"/>
              </a:ext>
            </a:extLst>
          </p:cNvPr>
          <p:cNvSpPr/>
          <p:nvPr/>
        </p:nvSpPr>
        <p:spPr>
          <a:xfrm>
            <a:off x="8531201" y="2005816"/>
            <a:ext cx="3689131" cy="156603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따라서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super.clone</a:t>
            </a:r>
            <a:r>
              <a:rPr lang="ko-KR" altLang="en-US" sz="1100" dirty="0">
                <a:solidFill>
                  <a:schemeClr val="tx1"/>
                </a:solidFill>
              </a:rPr>
              <a:t>만 해도 됨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87A248A-5A47-4D33-BE1A-1F6E73FAD47F}"/>
              </a:ext>
            </a:extLst>
          </p:cNvPr>
          <p:cNvSpPr/>
          <p:nvPr/>
        </p:nvSpPr>
        <p:spPr>
          <a:xfrm>
            <a:off x="7879559" y="4795384"/>
            <a:ext cx="651642" cy="441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54F105-59E9-4AE1-B65B-E4B39D8D76A7}"/>
              </a:ext>
            </a:extLst>
          </p:cNvPr>
          <p:cNvSpPr/>
          <p:nvPr/>
        </p:nvSpPr>
        <p:spPr>
          <a:xfrm>
            <a:off x="8746124" y="3827793"/>
            <a:ext cx="7775827" cy="1673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Object clone() throws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</a:t>
            </a:r>
            <a:r>
              <a:rPr lang="en-US" altLang="ko-KR" sz="1400" dirty="0" err="1">
                <a:latin typeface="Consolas" panose="020B0609020204030204" pitchFamily="49" charset="0"/>
              </a:rPr>
              <a:t>CloneNotSupportedException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</a:t>
            </a:r>
            <a:r>
              <a:rPr lang="en-US" altLang="ko-KR" sz="1400" dirty="0">
                <a:highlight>
                  <a:srgbClr val="FFFF00"/>
                </a:highlight>
                <a:latin typeface="Consolas" panose="020B0609020204030204" pitchFamily="49" charset="0"/>
              </a:rPr>
              <a:t>return </a:t>
            </a:r>
            <a:r>
              <a:rPr lang="en-US" altLang="ko-K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super.clone</a:t>
            </a:r>
            <a:r>
              <a:rPr lang="en-US" altLang="ko-KR" sz="1400" dirty="0"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7476DD-CE25-4424-B602-B58F40746B9F}"/>
              </a:ext>
            </a:extLst>
          </p:cNvPr>
          <p:cNvSpPr/>
          <p:nvPr/>
        </p:nvSpPr>
        <p:spPr>
          <a:xfrm>
            <a:off x="4057907" y="2558906"/>
            <a:ext cx="4046928" cy="75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String </a:t>
            </a:r>
            <a:r>
              <a:rPr lang="ko-KR" altLang="en-US" sz="1100" dirty="0">
                <a:solidFill>
                  <a:schemeClr val="tx1"/>
                </a:solidFill>
              </a:rPr>
              <a:t>인스턴스의 내용을 이루는 문자열은 인스턴스 생성시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결정이 되고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이렇게 결정이 되면 변경이 불가능하다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따라서 서로 다른 인스턴스가 하나의 </a:t>
            </a:r>
            <a:r>
              <a:rPr lang="en-US" altLang="ko-KR" sz="1100" dirty="0">
                <a:solidFill>
                  <a:schemeClr val="tx1"/>
                </a:solidFill>
              </a:rPr>
              <a:t>String </a:t>
            </a:r>
            <a:r>
              <a:rPr lang="ko-KR" altLang="en-US" sz="1100" dirty="0">
                <a:solidFill>
                  <a:schemeClr val="tx1"/>
                </a:solidFill>
              </a:rPr>
              <a:t>인스턴스를 공유해도 문제 없다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35380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clone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메소드의 호출과 형 변환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75C027-27EC-4001-B7AF-8991C9776E9D}"/>
              </a:ext>
            </a:extLst>
          </p:cNvPr>
          <p:cNvSpPr/>
          <p:nvPr/>
        </p:nvSpPr>
        <p:spPr>
          <a:xfrm>
            <a:off x="1193531" y="1932369"/>
            <a:ext cx="7075826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Point implements Cloneable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 .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500" dirty="0">
                <a:latin typeface="Consolas" panose="020B0609020204030204" pitchFamily="49" charset="0"/>
              </a:rPr>
              <a:t> clone() throws CloneNotSupportedException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</a:t>
            </a:r>
            <a:r>
              <a:rPr lang="en-US" altLang="ko-KR" sz="1500" dirty="0" err="1">
                <a:latin typeface="Consolas" panose="020B0609020204030204" pitchFamily="49" charset="0"/>
              </a:rPr>
              <a:t>super.clone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D009A3-801B-4A65-AFFA-A37AC2E16AF5}"/>
              </a:ext>
            </a:extLst>
          </p:cNvPr>
          <p:cNvSpPr/>
          <p:nvPr/>
        </p:nvSpPr>
        <p:spPr>
          <a:xfrm>
            <a:off x="4122924" y="4448442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Point org = new Point(1, 2);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Point cpy =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(Point)</a:t>
            </a:r>
            <a:r>
              <a:rPr lang="en-US" altLang="ko-KR" sz="1500" dirty="0" err="1">
                <a:latin typeface="Consolas" panose="020B0609020204030204" pitchFamily="49" charset="0"/>
              </a:rPr>
              <a:t>org.clone</a:t>
            </a:r>
            <a:r>
              <a:rPr lang="en-US" altLang="ko-KR" sz="1500" dirty="0">
                <a:latin typeface="Consolas" panose="020B0609020204030204" pitchFamily="49" charset="0"/>
              </a:rPr>
              <a:t>();    // </a:t>
            </a:r>
            <a:r>
              <a:rPr lang="ko-KR" altLang="en-US" sz="1500" dirty="0">
                <a:latin typeface="Consolas" panose="020B0609020204030204" pitchFamily="49" charset="0"/>
              </a:rPr>
              <a:t>형 변환해야 함</a:t>
            </a:r>
          </a:p>
        </p:txBody>
      </p:sp>
    </p:spTree>
    <p:extLst>
      <p:ext uri="{BB962C8B-B14F-4D97-AF65-F5344CB8AC3E}">
        <p14:creationId xmlns:p14="http://schemas.microsoft.com/office/powerpoint/2010/main" val="237047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19-1.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ko-KR" altLang="en-US" sz="4200" dirty="0">
                <a:solidFill>
                  <a:schemeClr val="tx2"/>
                </a:solidFill>
              </a:rPr>
              <a:t>자바 가상머신의 메모리 모델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clone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메소드의 반환형 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265D2A-C10F-4279-B577-3639E747541A}"/>
              </a:ext>
            </a:extLst>
          </p:cNvPr>
          <p:cNvSpPr/>
          <p:nvPr/>
        </p:nvSpPr>
        <p:spPr>
          <a:xfrm>
            <a:off x="1193531" y="1930284"/>
            <a:ext cx="9063652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sz="1500" dirty="0">
                <a:latin typeface="Consolas" panose="020B0609020204030204" pitchFamily="49" charset="0"/>
              </a:rPr>
              <a:t> implements Cloneable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sz="1500" dirty="0">
                <a:latin typeface="Consolas" panose="020B0609020204030204" pitchFamily="49" charset="0"/>
              </a:rPr>
              <a:t> clone() throws CloneNotSupportedException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(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sz="1500" dirty="0">
                <a:latin typeface="Consolas" panose="020B0609020204030204" pitchFamily="49" charset="0"/>
              </a:rPr>
              <a:t>)(</a:t>
            </a:r>
            <a:r>
              <a:rPr lang="en-US" altLang="ko-KR" sz="1500" dirty="0" err="1">
                <a:latin typeface="Consolas" panose="020B0609020204030204" pitchFamily="49" charset="0"/>
              </a:rPr>
              <a:t>super.clone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CBB3E6-61BB-4750-A2E4-0D5A3F0DE99E}"/>
              </a:ext>
            </a:extLst>
          </p:cNvPr>
          <p:cNvSpPr/>
          <p:nvPr/>
        </p:nvSpPr>
        <p:spPr>
          <a:xfrm>
            <a:off x="4267200" y="4446357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Point org = new Point(1, 2);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Point cpy = </a:t>
            </a:r>
            <a:r>
              <a:rPr lang="en-US" altLang="ko-KR" sz="1500" dirty="0" err="1">
                <a:latin typeface="Consolas" panose="020B0609020204030204" pitchFamily="49" charset="0"/>
              </a:rPr>
              <a:t>org.clone</a:t>
            </a:r>
            <a:r>
              <a:rPr lang="en-US" altLang="ko-KR" sz="1500" dirty="0">
                <a:latin typeface="Consolas" panose="020B0609020204030204" pitchFamily="49" charset="0"/>
              </a:rPr>
              <a:t>();     // </a:t>
            </a:r>
            <a:r>
              <a:rPr lang="ko-KR" altLang="en-US" sz="1500" dirty="0">
                <a:latin typeface="Consolas" panose="020B0609020204030204" pitchFamily="49" charset="0"/>
              </a:rPr>
              <a:t>형 변환 필요 없음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5CA550-CE0D-4C74-9DC6-B5D7EE28A9C7}"/>
              </a:ext>
            </a:extLst>
          </p:cNvPr>
          <p:cNvSpPr/>
          <p:nvPr/>
        </p:nvSpPr>
        <p:spPr>
          <a:xfrm>
            <a:off x="6548859" y="1729430"/>
            <a:ext cx="4046928" cy="1066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Java5</a:t>
            </a:r>
            <a:r>
              <a:rPr lang="ko-KR" altLang="en-US" sz="1100" dirty="0">
                <a:solidFill>
                  <a:schemeClr val="tx1"/>
                </a:solidFill>
              </a:rPr>
              <a:t>부터 적용된 문법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오버라이딩</a:t>
            </a:r>
            <a:r>
              <a:rPr lang="ko-KR" altLang="en-US" sz="1100" dirty="0">
                <a:solidFill>
                  <a:schemeClr val="tx1"/>
                </a:solidFill>
              </a:rPr>
              <a:t> 과정에서 반환형의 수정을 허용함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클래스의 이름이랑 동일하게만 수정됨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책 </a:t>
            </a:r>
            <a:r>
              <a:rPr lang="en-US" altLang="ko-KR" sz="1100" dirty="0">
                <a:solidFill>
                  <a:schemeClr val="tx1"/>
                </a:solidFill>
              </a:rPr>
              <a:t>438-439p </a:t>
            </a:r>
            <a:r>
              <a:rPr lang="ko-KR" altLang="en-US" sz="1100" dirty="0">
                <a:solidFill>
                  <a:schemeClr val="tx1"/>
                </a:solidFill>
              </a:rPr>
              <a:t>참고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19-1, 19-2 </a:t>
            </a:r>
            <a:r>
              <a:rPr lang="ko-KR" altLang="en-US" sz="1100" dirty="0">
                <a:solidFill>
                  <a:schemeClr val="tx1"/>
                </a:solidFill>
              </a:rPr>
              <a:t>문제 참고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219896-492D-459E-9937-A77323CBFDBD}"/>
              </a:ext>
            </a:extLst>
          </p:cNvPr>
          <p:cNvSpPr/>
          <p:nvPr/>
        </p:nvSpPr>
        <p:spPr>
          <a:xfrm>
            <a:off x="347756" y="4698026"/>
            <a:ext cx="3488520" cy="1066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437p</a:t>
            </a:r>
            <a:r>
              <a:rPr lang="ko-KR" altLang="en-US" sz="1100" dirty="0">
                <a:solidFill>
                  <a:schemeClr val="tx1"/>
                </a:solidFill>
              </a:rPr>
              <a:t> 배열은 어떨까</a:t>
            </a:r>
            <a:r>
              <a:rPr lang="en-US" altLang="ko-KR" sz="1100">
                <a:solidFill>
                  <a:schemeClr val="tx1"/>
                </a:solidFill>
              </a:rPr>
              <a:t>…?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967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19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운영체제 입장에서 자바 가상머신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AF4D84-F4D2-4F3B-BB86-546C3811E5E0}"/>
              </a:ext>
            </a:extLst>
          </p:cNvPr>
          <p:cNvSpPr/>
          <p:nvPr/>
        </p:nvSpPr>
        <p:spPr>
          <a:xfrm>
            <a:off x="1193531" y="1773344"/>
            <a:ext cx="9832278" cy="3882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+mj-ea"/>
                <a:ea typeface="+mj-ea"/>
              </a:rPr>
              <a:t>운영체제의 관점에서는 가상머신도 그냥 프로그램의 하나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+mj-ea"/>
                <a:ea typeface="+mj-ea"/>
              </a:rPr>
              <a:t>운영체제가 일반 프로그램에게 </a:t>
            </a:r>
            <a:r>
              <a:rPr lang="en-US" altLang="ko-KR" dirty="0">
                <a:latin typeface="+mj-ea"/>
                <a:ea typeface="+mj-ea"/>
              </a:rPr>
              <a:t>4G</a:t>
            </a:r>
            <a:r>
              <a:rPr lang="ko-KR" altLang="en-US" dirty="0">
                <a:latin typeface="+mj-ea"/>
                <a:ea typeface="+mj-ea"/>
              </a:rPr>
              <a:t>의 메모리 공간을 할당해준다면</a:t>
            </a:r>
            <a:r>
              <a:rPr lang="en-US" altLang="ko-KR" dirty="0">
                <a:latin typeface="+mj-ea"/>
                <a:ea typeface="+mj-ea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JVM</a:t>
            </a:r>
            <a:r>
              <a:rPr lang="ko-KR" altLang="en-US" dirty="0">
                <a:latin typeface="+mj-ea"/>
                <a:ea typeface="+mj-ea"/>
              </a:rPr>
              <a:t>에게도 </a:t>
            </a:r>
            <a:r>
              <a:rPr lang="en-US" altLang="ko-KR" dirty="0">
                <a:latin typeface="+mj-ea"/>
                <a:ea typeface="+mj-ea"/>
              </a:rPr>
              <a:t>4G </a:t>
            </a:r>
            <a:r>
              <a:rPr lang="ko-KR" altLang="en-US" dirty="0">
                <a:latin typeface="+mj-ea"/>
                <a:ea typeface="+mj-ea"/>
              </a:rPr>
              <a:t>메모리 공간을 할당해준다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+mj-ea"/>
                <a:ea typeface="+mj-ea"/>
              </a:rPr>
              <a:t>자바 프로그램이 두 개 실행되면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가상머신도 두 개가 실행된다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+mj-ea"/>
                <a:ea typeface="+mj-ea"/>
              </a:rPr>
              <a:t>이는 메모장을 두 번 띄우면 두 개의 메모장 프로그램이 실행되는 이치와 같다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가상머신의 메모리 모델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A626EA6-7F2B-4D38-9A46-4608019EC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427345"/>
            <a:ext cx="1549668" cy="23245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05EE5DE-F314-404B-B62B-2E0B5814897D}"/>
              </a:ext>
            </a:extLst>
          </p:cNvPr>
          <p:cNvSpPr/>
          <p:nvPr/>
        </p:nvSpPr>
        <p:spPr>
          <a:xfrm>
            <a:off x="1311966" y="1719974"/>
            <a:ext cx="46117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• </a:t>
            </a:r>
            <a:r>
              <a:rPr lang="ko-KR" altLang="en-US" sz="1600" dirty="0">
                <a:latin typeface="+mj-ea"/>
                <a:ea typeface="+mj-ea"/>
              </a:rPr>
              <a:t>메소드 영역 </a:t>
            </a:r>
            <a:r>
              <a:rPr lang="en-US" altLang="ko-KR" sz="1600" dirty="0">
                <a:latin typeface="+mj-ea"/>
                <a:ea typeface="+mj-ea"/>
              </a:rPr>
              <a:t>(Method Area)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메소드의 바이트코드</a:t>
            </a:r>
            <a:r>
              <a:rPr lang="en-US" altLang="ko-KR" sz="1600" dirty="0">
                <a:latin typeface="+mj-ea"/>
                <a:ea typeface="+mj-ea"/>
              </a:rPr>
              <a:t>, static </a:t>
            </a:r>
            <a:r>
              <a:rPr lang="ko-KR" altLang="en-US" sz="1600" dirty="0">
                <a:latin typeface="+mj-ea"/>
                <a:ea typeface="+mj-ea"/>
              </a:rPr>
              <a:t>변수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ko-KR" altLang="en-US" sz="16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• </a:t>
            </a:r>
            <a:r>
              <a:rPr lang="ko-KR" altLang="en-US" sz="1600" dirty="0">
                <a:latin typeface="+mj-ea"/>
                <a:ea typeface="+mj-ea"/>
              </a:rPr>
              <a:t>스택 영역 </a:t>
            </a:r>
            <a:r>
              <a:rPr lang="en-US" altLang="ko-KR" sz="1600" dirty="0">
                <a:latin typeface="+mj-ea"/>
                <a:ea typeface="+mj-ea"/>
              </a:rPr>
              <a:t>(Stack Area)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지역변수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매개변수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ko-KR" altLang="en-US" sz="16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• </a:t>
            </a:r>
            <a:r>
              <a:rPr lang="ko-KR" altLang="en-US" sz="1600" dirty="0">
                <a:latin typeface="+mj-ea"/>
                <a:ea typeface="+mj-ea"/>
              </a:rPr>
              <a:t>힙 영역 </a:t>
            </a:r>
            <a:r>
              <a:rPr lang="en-US" altLang="ko-KR" sz="1600" dirty="0">
                <a:latin typeface="+mj-ea"/>
                <a:ea typeface="+mj-ea"/>
              </a:rPr>
              <a:t>(Heap Area)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인스턴스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6B5616-FD7B-4AF3-A31D-772C4DB1E9CA}"/>
              </a:ext>
            </a:extLst>
          </p:cNvPr>
          <p:cNvSpPr/>
          <p:nvPr/>
        </p:nvSpPr>
        <p:spPr>
          <a:xfrm>
            <a:off x="6020461" y="2528356"/>
            <a:ext cx="5273530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메모리 공간 활용의 효율성을 높이기 위해 메모리 공간을 이렇듯 세 개의 영역으로 구분하였다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6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 영역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4EF724-C74B-45EE-9D55-6A2E50329AFD}"/>
              </a:ext>
            </a:extLst>
          </p:cNvPr>
          <p:cNvSpPr/>
          <p:nvPr/>
        </p:nvSpPr>
        <p:spPr>
          <a:xfrm>
            <a:off x="1193531" y="1475027"/>
            <a:ext cx="6096000" cy="44847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class Boy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static int average = 0;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void Run() {....}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dirty="0" err="1">
                <a:latin typeface="Consolas" panose="020B0609020204030204" pitchFamily="49" charset="0"/>
              </a:rPr>
              <a:t>MyMain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Boy b = new Boy();   // </a:t>
            </a:r>
            <a:r>
              <a:rPr lang="ko-KR" altLang="en-US" sz="1600" dirty="0">
                <a:latin typeface="Consolas" panose="020B0609020204030204" pitchFamily="49" charset="0"/>
              </a:rPr>
              <a:t>인스턴스 생성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</a:rPr>
              <a:t>Boy.average</a:t>
            </a:r>
            <a:r>
              <a:rPr lang="en-US" altLang="ko-KR" sz="1600" dirty="0">
                <a:latin typeface="Consolas" panose="020B0609020204030204" pitchFamily="49" charset="0"/>
              </a:rPr>
              <a:t> += 5;   // </a:t>
            </a:r>
            <a:r>
              <a:rPr lang="ko-KR" altLang="en-US" sz="1600" dirty="0">
                <a:latin typeface="Consolas" panose="020B0609020204030204" pitchFamily="49" charset="0"/>
              </a:rPr>
              <a:t>클래스 변수 접근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....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700EDE-12F3-436B-B8E7-D45776D0708D}"/>
              </a:ext>
            </a:extLst>
          </p:cNvPr>
          <p:cNvSpPr/>
          <p:nvPr/>
        </p:nvSpPr>
        <p:spPr>
          <a:xfrm>
            <a:off x="3715838" y="5128784"/>
            <a:ext cx="74398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메소드 영역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바이트코드와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static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변수가 할당되는 메모리 공간</a:t>
            </a: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이 영역에 저장된 내용은 프로그램 종료 시 소멸된다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80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스택 영역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648C32-89FC-4C6E-A87E-AAF515E320C9}"/>
              </a:ext>
            </a:extLst>
          </p:cNvPr>
          <p:cNvSpPr/>
          <p:nvPr/>
        </p:nvSpPr>
        <p:spPr>
          <a:xfrm>
            <a:off x="1193531" y="1613526"/>
            <a:ext cx="6096000" cy="41154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static void main(String[ ] args)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int num1 = 10;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int num2 = 20;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adder(num1, num2);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System.out.println("end of program");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static void adder(int n1, int n2)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int result = n1 + n2;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return result;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C69022-9D02-48DF-BE84-C08E628C1E48}"/>
              </a:ext>
            </a:extLst>
          </p:cNvPr>
          <p:cNvSpPr/>
          <p:nvPr/>
        </p:nvSpPr>
        <p:spPr>
          <a:xfrm>
            <a:off x="3704819" y="5297114"/>
            <a:ext cx="74508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스택 영역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지역변수 매개변수 할당되는 영역</a:t>
            </a: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이 영역에 저장된 변수는 해당 변수가 선언된 메소드 종료 시 소멸된다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54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힙 영역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04A089-77A3-483A-A40A-1CEFEDE9044E}"/>
              </a:ext>
            </a:extLst>
          </p:cNvPr>
          <p:cNvSpPr/>
          <p:nvPr/>
        </p:nvSpPr>
        <p:spPr>
          <a:xfrm>
            <a:off x="1216061" y="4117670"/>
            <a:ext cx="74508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힙 영역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인스턴스가 저장되는 영역</a:t>
            </a: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가비지 컬렉션의 대상이 되는 영역이다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D5B200-AD1C-42DA-873B-A94D95C3DA1A}"/>
              </a:ext>
            </a:extLst>
          </p:cNvPr>
          <p:cNvSpPr/>
          <p:nvPr/>
        </p:nvSpPr>
        <p:spPr>
          <a:xfrm>
            <a:off x="1193531" y="2027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dirty="0" err="1">
                <a:latin typeface="Consolas" panose="020B0609020204030204" pitchFamily="49" charset="0"/>
              </a:rPr>
              <a:t>staic</a:t>
            </a:r>
            <a:r>
              <a:rPr lang="en-US" altLang="ko-KR" sz="1600" dirty="0">
                <a:latin typeface="Consolas" panose="020B0609020204030204" pitchFamily="49" charset="0"/>
              </a:rPr>
              <a:t> void </a:t>
            </a:r>
            <a:r>
              <a:rPr lang="en-US" altLang="ko-KR" sz="1600" dirty="0" err="1">
                <a:latin typeface="Consolas" panose="020B0609020204030204" pitchFamily="49" charset="0"/>
              </a:rPr>
              <a:t>simpleMethod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String str1 = new String("My String");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String str2 = new String("Your String");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546591-69F9-4F9E-A16A-8D4AE275D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547" y="2013658"/>
            <a:ext cx="29527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7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 가상머신의 인스턴스 소멸 시기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5B8627-CFD0-4F28-BF40-1BB13F11496B}"/>
              </a:ext>
            </a:extLst>
          </p:cNvPr>
          <p:cNvSpPr/>
          <p:nvPr/>
        </p:nvSpPr>
        <p:spPr>
          <a:xfrm>
            <a:off x="1193531" y="1996539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dirty="0" err="1">
                <a:latin typeface="Consolas" panose="020B0609020204030204" pitchFamily="49" charset="0"/>
              </a:rPr>
              <a:t>staic</a:t>
            </a:r>
            <a:r>
              <a:rPr lang="en-US" altLang="ko-KR" sz="1600" dirty="0">
                <a:latin typeface="Consolas" panose="020B0609020204030204" pitchFamily="49" charset="0"/>
              </a:rPr>
              <a:t> void </a:t>
            </a:r>
            <a:r>
              <a:rPr lang="en-US" altLang="ko-KR" sz="1600" dirty="0" err="1">
                <a:latin typeface="Consolas" panose="020B0609020204030204" pitchFamily="49" charset="0"/>
              </a:rPr>
              <a:t>simpleMethod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String str1 = new String("My String");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String str2 = new String("Your String");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str1 = null;    // </a:t>
            </a:r>
            <a:r>
              <a:rPr lang="ko-KR" altLang="en-US" sz="1600" dirty="0">
                <a:latin typeface="Consolas" panose="020B0609020204030204" pitchFamily="49" charset="0"/>
              </a:rPr>
              <a:t>참조 관계 소멸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str2 = null;    // </a:t>
            </a:r>
            <a:r>
              <a:rPr lang="ko-KR" altLang="en-US" sz="1600" dirty="0">
                <a:latin typeface="Consolas" panose="020B0609020204030204" pitchFamily="49" charset="0"/>
              </a:rPr>
              <a:t>참조 관계 소멸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4A0732-A6BA-4B82-AFED-35E2E036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618" y="1982470"/>
            <a:ext cx="2895600" cy="19335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59EEA9B-ABCE-4EB3-A0D2-8597D54BBAAC}"/>
              </a:ext>
            </a:extLst>
          </p:cNvPr>
          <p:cNvSpPr/>
          <p:nvPr/>
        </p:nvSpPr>
        <p:spPr>
          <a:xfrm>
            <a:off x="7192618" y="4258697"/>
            <a:ext cx="478319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참조 관계가 끊어진 인스턴스는 접근이 불가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따라서 가비지 컬렉션의 대상이 된다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14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19-2. Object </a:t>
            </a:r>
            <a:r>
              <a:rPr lang="ko-KR" altLang="en-US" sz="4400" dirty="0">
                <a:solidFill>
                  <a:schemeClr val="tx2"/>
                </a:solidFill>
              </a:rPr>
              <a:t>클래스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3575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8563</TotalTime>
  <Words>2046</Words>
  <Application>Microsoft Office PowerPoint</Application>
  <PresentationFormat>와이드스크린</PresentationFormat>
  <Paragraphs>344</Paragraphs>
  <Slides>21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Calibri</vt:lpstr>
      <vt:lpstr>Calibri Light</vt:lpstr>
      <vt:lpstr>Consolas</vt:lpstr>
      <vt:lpstr>추억</vt:lpstr>
      <vt:lpstr> 열혈 Java 프로그래밍</vt:lpstr>
      <vt:lpstr>19-1.  자바 가상머신의 메모리 모델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19-2. Object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8147</cp:lastModifiedBy>
  <cp:revision>1686</cp:revision>
  <dcterms:created xsi:type="dcterms:W3CDTF">2017-07-09T08:11:09Z</dcterms:created>
  <dcterms:modified xsi:type="dcterms:W3CDTF">2020-06-30T20:36:04Z</dcterms:modified>
</cp:coreProperties>
</file>